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EA3EE3C-B418-44F4-A7FD-3BAC6996C935}" type="datetimeFigureOut">
              <a:rPr lang="en-US" smtClean="0"/>
              <a:t>5/7/2020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CEDA7B7-814C-4C63-83A3-A6E325847CD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3EE3C-B418-44F4-A7FD-3BAC6996C935}" type="datetimeFigureOut">
              <a:rPr lang="en-US" smtClean="0"/>
              <a:t>5/7/2020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A7B7-814C-4C63-83A3-A6E325847CD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3EE3C-B418-44F4-A7FD-3BAC6996C935}" type="datetimeFigureOut">
              <a:rPr lang="en-US" smtClean="0"/>
              <a:t>5/7/2020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A7B7-814C-4C63-83A3-A6E325847CD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EA3EE3C-B418-44F4-A7FD-3BAC6996C935}" type="datetimeFigureOut">
              <a:rPr lang="en-US" smtClean="0"/>
              <a:t>5/7/2020</a:t>
            </a:fld>
            <a:endParaRPr lang="en-IN"/>
          </a:p>
        </p:txBody>
      </p:sp>
      <p:sp>
        <p:nvSpPr>
          <p:cNvPr id="9" name="Slide Number Placeholder 8"/>
          <p:cNvSpPr>
            <a:spLocks noGrp="1"/>
          </p:cNvSpPr>
          <p:nvPr>
            <p:ph type="sldNum" sz="quarter" idx="15"/>
          </p:nvPr>
        </p:nvSpPr>
        <p:spPr/>
        <p:txBody>
          <a:bodyPr rtlCol="0"/>
          <a:lstStyle/>
          <a:p>
            <a:fld id="{DCEDA7B7-814C-4C63-83A3-A6E325847CD9}"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EA3EE3C-B418-44F4-A7FD-3BAC6996C935}" type="datetimeFigureOut">
              <a:rPr lang="en-US" smtClean="0"/>
              <a:t>5/7/2020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CEDA7B7-814C-4C63-83A3-A6E325847CD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EA3EE3C-B418-44F4-A7FD-3BAC6996C935}" type="datetimeFigureOut">
              <a:rPr lang="en-US" smtClean="0"/>
              <a:t>5/7/2020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A7B7-814C-4C63-83A3-A6E325847CD9}"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EA3EE3C-B418-44F4-A7FD-3BAC6996C935}" type="datetimeFigureOut">
              <a:rPr lang="en-US" smtClean="0"/>
              <a:t>5/7/2020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EDA7B7-814C-4C63-83A3-A6E325847CD9}"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EA3EE3C-B418-44F4-A7FD-3BAC6996C935}" type="datetimeFigureOut">
              <a:rPr lang="en-US" smtClean="0"/>
              <a:t>5/7/2020</a:t>
            </a:fld>
            <a:endParaRPr lang="en-IN"/>
          </a:p>
        </p:txBody>
      </p:sp>
      <p:sp>
        <p:nvSpPr>
          <p:cNvPr id="7" name="Slide Number Placeholder 6"/>
          <p:cNvSpPr>
            <a:spLocks noGrp="1"/>
          </p:cNvSpPr>
          <p:nvPr>
            <p:ph type="sldNum" sz="quarter" idx="11"/>
          </p:nvPr>
        </p:nvSpPr>
        <p:spPr/>
        <p:txBody>
          <a:bodyPr rtlCol="0"/>
          <a:lstStyle/>
          <a:p>
            <a:fld id="{DCEDA7B7-814C-4C63-83A3-A6E325847CD9}"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3EE3C-B418-44F4-A7FD-3BAC6996C935}" type="datetimeFigureOut">
              <a:rPr lang="en-US" smtClean="0"/>
              <a:t>5/7/2020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EDA7B7-814C-4C63-83A3-A6E325847CD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EA3EE3C-B418-44F4-A7FD-3BAC6996C935}" type="datetimeFigureOut">
              <a:rPr lang="en-US" smtClean="0"/>
              <a:t>5/7/2020</a:t>
            </a:fld>
            <a:endParaRPr lang="en-IN"/>
          </a:p>
        </p:txBody>
      </p:sp>
      <p:sp>
        <p:nvSpPr>
          <p:cNvPr id="22" name="Slide Number Placeholder 21"/>
          <p:cNvSpPr>
            <a:spLocks noGrp="1"/>
          </p:cNvSpPr>
          <p:nvPr>
            <p:ph type="sldNum" sz="quarter" idx="15"/>
          </p:nvPr>
        </p:nvSpPr>
        <p:spPr/>
        <p:txBody>
          <a:bodyPr rtlCol="0"/>
          <a:lstStyle/>
          <a:p>
            <a:fld id="{DCEDA7B7-814C-4C63-83A3-A6E325847CD9}"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EA3EE3C-B418-44F4-A7FD-3BAC6996C935}" type="datetimeFigureOut">
              <a:rPr lang="en-US" smtClean="0"/>
              <a:t>5/7/2020</a:t>
            </a:fld>
            <a:endParaRPr lang="en-IN"/>
          </a:p>
        </p:txBody>
      </p:sp>
      <p:sp>
        <p:nvSpPr>
          <p:cNvPr id="18" name="Slide Number Placeholder 17"/>
          <p:cNvSpPr>
            <a:spLocks noGrp="1"/>
          </p:cNvSpPr>
          <p:nvPr>
            <p:ph type="sldNum" sz="quarter" idx="11"/>
          </p:nvPr>
        </p:nvSpPr>
        <p:spPr/>
        <p:txBody>
          <a:bodyPr rtlCol="0"/>
          <a:lstStyle/>
          <a:p>
            <a:fld id="{DCEDA7B7-814C-4C63-83A3-A6E325847CD9}"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A3EE3C-B418-44F4-A7FD-3BAC6996C935}" type="datetimeFigureOut">
              <a:rPr lang="en-US" smtClean="0"/>
              <a:t>5/7/2020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CEDA7B7-814C-4C63-83A3-A6E325847CD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37"/>
            <a:ext cx="7772400" cy="1857388"/>
          </a:xfrm>
        </p:spPr>
        <p:txBody>
          <a:bodyPr>
            <a:normAutofit fontScale="90000"/>
          </a:bodyPr>
          <a:lstStyle/>
          <a:p>
            <a:pPr algn="ctr"/>
            <a:r>
              <a:rPr lang="en-IN" sz="6000" b="1" i="1" u="sng" dirty="0" smtClean="0">
                <a:solidFill>
                  <a:schemeClr val="tx2">
                    <a:lumMod val="50000"/>
                  </a:schemeClr>
                </a:solidFill>
                <a:effectLst>
                  <a:outerShdw blurRad="38100" dist="38100" dir="2700000" algn="tl">
                    <a:srgbClr val="000000">
                      <a:alpha val="43137"/>
                    </a:srgbClr>
                  </a:outerShdw>
                </a:effectLst>
              </a:rPr>
              <a:t>DATAGRAM NETWORKS</a:t>
            </a:r>
            <a:endParaRPr lang="en-IN" sz="6000" b="1" i="1" u="sng" dirty="0">
              <a:solidFill>
                <a:schemeClr val="tx2">
                  <a:lumMod val="5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286000" y="4500570"/>
            <a:ext cx="6172200" cy="1874352"/>
          </a:xfrm>
          <a:noFill/>
        </p:spPr>
        <p:txBody>
          <a:bodyPr>
            <a:normAutofit/>
          </a:bodyPr>
          <a:lstStyle/>
          <a:p>
            <a:r>
              <a:rPr lang="en-IN" dirty="0" smtClean="0">
                <a:solidFill>
                  <a:schemeClr val="bg2">
                    <a:lumMod val="10000"/>
                  </a:schemeClr>
                </a:solidFill>
              </a:rPr>
              <a:t>Presented by </a:t>
            </a:r>
            <a:r>
              <a:rPr lang="en-IN" sz="2400" dirty="0" smtClean="0">
                <a:solidFill>
                  <a:schemeClr val="bg2">
                    <a:lumMod val="10000"/>
                  </a:schemeClr>
                </a:solidFill>
              </a:rPr>
              <a:t>:</a:t>
            </a:r>
            <a:r>
              <a:rPr lang="en-IN" sz="2400" dirty="0" smtClean="0">
                <a:solidFill>
                  <a:schemeClr val="accent2">
                    <a:lumMod val="75000"/>
                  </a:schemeClr>
                </a:solidFill>
              </a:rPr>
              <a:t> </a:t>
            </a:r>
            <a:r>
              <a:rPr lang="en-IN" sz="2400" dirty="0" smtClean="0">
                <a:solidFill>
                  <a:srgbClr val="7030A0"/>
                </a:solidFill>
              </a:rPr>
              <a:t>Dimpy Senchoudhury</a:t>
            </a:r>
          </a:p>
          <a:p>
            <a:r>
              <a:rPr lang="en-IN" dirty="0" smtClean="0">
                <a:solidFill>
                  <a:schemeClr val="tx1">
                    <a:lumMod val="95000"/>
                    <a:lumOff val="5000"/>
                  </a:schemeClr>
                </a:solidFill>
              </a:rPr>
              <a:t>Roll no. : </a:t>
            </a:r>
            <a:r>
              <a:rPr lang="en-IN" dirty="0" smtClean="0">
                <a:solidFill>
                  <a:srgbClr val="7030A0"/>
                </a:solidFill>
              </a:rPr>
              <a:t>16800117049</a:t>
            </a:r>
          </a:p>
          <a:p>
            <a:r>
              <a:rPr lang="en-IN" dirty="0" smtClean="0">
                <a:solidFill>
                  <a:srgbClr val="7030A0"/>
                </a:solidFill>
              </a:rPr>
              <a:t> 3</a:t>
            </a:r>
            <a:r>
              <a:rPr lang="en-IN" baseline="30000" dirty="0" smtClean="0">
                <a:solidFill>
                  <a:srgbClr val="7030A0"/>
                </a:solidFill>
              </a:rPr>
              <a:t>rd</a:t>
            </a:r>
            <a:r>
              <a:rPr lang="en-IN" dirty="0" smtClean="0">
                <a:solidFill>
                  <a:srgbClr val="7030A0"/>
                </a:solidFill>
              </a:rPr>
              <a:t> year CSE</a:t>
            </a:r>
            <a:endParaRPr lang="en-IN"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DELAY</a:t>
            </a:r>
            <a:endParaRPr lang="en-IN" b="1" u="sng"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dirty="0"/>
              <a:t>There may be greater delay in a datagram network than in a virtual-circuit network. Although there are no setup and teardown phases, each packet may experience a wait at a switch before it is forwarded</a:t>
            </a:r>
            <a:r>
              <a:rPr lang="en-IN" dirty="0" smtClean="0"/>
              <a:t>.</a:t>
            </a:r>
          </a:p>
          <a:p>
            <a:pPr>
              <a:buFont typeface="Wingdings" pitchFamily="2" charset="2"/>
              <a:buChar char="Ø"/>
            </a:pPr>
            <a:r>
              <a:rPr lang="en-IN" dirty="0"/>
              <a:t>In addition, since not all packets in a message necessarily travel through the same switches, the delay is not uniform for the packets of a message.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FIGURE TO DEMONSTRATE DELAY</a:t>
            </a:r>
            <a:endParaRPr lang="en-IN" b="1" u="sng" dirty="0"/>
          </a:p>
        </p:txBody>
      </p:sp>
      <p:pic>
        <p:nvPicPr>
          <p:cNvPr id="4" name="Content Placeholder 3" descr="datagram networks_delay.jpg"/>
          <p:cNvPicPr>
            <a:picLocks noGrp="1" noChangeAspect="1"/>
          </p:cNvPicPr>
          <p:nvPr>
            <p:ph sz="quarter" idx="1"/>
          </p:nvPr>
        </p:nvPicPr>
        <p:blipFill>
          <a:blip r:embed="rId2"/>
          <a:stretch>
            <a:fillRect/>
          </a:stretch>
        </p:blipFill>
        <p:spPr>
          <a:xfrm>
            <a:off x="1938337" y="3046412"/>
            <a:ext cx="4505325" cy="1981200"/>
          </a:xfrm>
        </p:spPr>
      </p:pic>
      <p:sp>
        <p:nvSpPr>
          <p:cNvPr id="5" name="TextBox 4"/>
          <p:cNvSpPr txBox="1"/>
          <p:nvPr/>
        </p:nvSpPr>
        <p:spPr>
          <a:xfrm>
            <a:off x="571472" y="1571612"/>
            <a:ext cx="7929618" cy="954107"/>
          </a:xfrm>
          <a:prstGeom prst="rect">
            <a:avLst/>
          </a:prstGeom>
          <a:noFill/>
        </p:spPr>
        <p:txBody>
          <a:bodyPr wrap="square" rtlCol="0">
            <a:spAutoFit/>
          </a:bodyPr>
          <a:lstStyle/>
          <a:p>
            <a:r>
              <a:rPr lang="en-IN" sz="2800" dirty="0"/>
              <a:t>The following figure gives an example of delay in a datagram network for one single packet</a:t>
            </a:r>
            <a:r>
              <a:rPr lang="en-IN" sz="2800" dirty="0" smtClean="0"/>
              <a:t>.</a:t>
            </a:r>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CONCLUSION</a:t>
            </a:r>
            <a:endParaRPr lang="en-IN" b="1" u="sng"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dirty="0"/>
              <a:t>The Internet has chosen the datagram approach to switching at the network layer. It uses the universal addresses defined in the network layer to route packets from the source to the destination</a:t>
            </a:r>
            <a:r>
              <a:rPr lang="en-IN" dirty="0" smtClean="0"/>
              <a:t>.</a:t>
            </a:r>
          </a:p>
          <a:p>
            <a:pPr>
              <a:buFont typeface="Wingdings" pitchFamily="2" charset="2"/>
              <a:buChar char="Ø"/>
            </a:pPr>
            <a:r>
              <a:rPr lang="en-IN" dirty="0"/>
              <a:t>A datagram is primarily used for wireless communication and is self-contained with source and destination addresses written in the header. It is similar to a packet, which is a small piece of data transmitted through a connectionless protocol; but a datagram cannot handle prior or subsequent data communication.</a:t>
            </a:r>
            <a:endParaRPr lang="en-IN" dirty="0" smtClean="0"/>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2143116"/>
            <a:ext cx="8229600" cy="1143000"/>
          </a:xfrm>
        </p:spPr>
        <p:txBody>
          <a:bodyPr>
            <a:noAutofit/>
          </a:bodyPr>
          <a:lstStyle/>
          <a:p>
            <a:r>
              <a:rPr lang="en-IN" sz="7200" b="1" dirty="0" smtClean="0">
                <a:solidFill>
                  <a:schemeClr val="accent4">
                    <a:lumMod val="50000"/>
                  </a:schemeClr>
                </a:solidFill>
                <a:effectLst>
                  <a:outerShdw blurRad="38100" dist="38100" dir="2700000" algn="tl">
                    <a:srgbClr val="000000">
                      <a:alpha val="43137"/>
                    </a:srgbClr>
                  </a:outerShdw>
                </a:effectLst>
              </a:rPr>
              <a:t>	THANK YOU !!</a:t>
            </a:r>
            <a:endParaRPr lang="en-IN" sz="7200" b="1" dirty="0">
              <a:solidFill>
                <a:schemeClr val="accent4">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u="sng" dirty="0" smtClean="0">
                <a:solidFill>
                  <a:schemeClr val="accent6">
                    <a:lumMod val="50000"/>
                  </a:schemeClr>
                </a:solidFill>
              </a:rPr>
              <a:t>CONTENTS</a:t>
            </a:r>
            <a:endParaRPr lang="en-IN" sz="5400" b="1" u="sng" dirty="0">
              <a:solidFill>
                <a:schemeClr val="accent6">
                  <a:lumMod val="50000"/>
                </a:schemeClr>
              </a:solidFill>
            </a:endParaRPr>
          </a:p>
        </p:txBody>
      </p:sp>
      <p:sp>
        <p:nvSpPr>
          <p:cNvPr id="3" name="Content Placeholder 2"/>
          <p:cNvSpPr>
            <a:spLocks noGrp="1"/>
          </p:cNvSpPr>
          <p:nvPr>
            <p:ph sz="quarter" idx="1"/>
          </p:nvPr>
        </p:nvSpPr>
        <p:spPr/>
        <p:txBody>
          <a:bodyPr>
            <a:normAutofit/>
          </a:bodyPr>
          <a:lstStyle/>
          <a:p>
            <a:r>
              <a:rPr lang="en-IN" dirty="0" smtClean="0"/>
              <a:t>Introduction</a:t>
            </a:r>
          </a:p>
          <a:p>
            <a:r>
              <a:rPr lang="en-IN" dirty="0" smtClean="0"/>
              <a:t>What is a Datagram </a:t>
            </a:r>
            <a:r>
              <a:rPr lang="en-IN" dirty="0"/>
              <a:t>N</a:t>
            </a:r>
            <a:r>
              <a:rPr lang="en-IN" dirty="0" smtClean="0"/>
              <a:t>etwork?</a:t>
            </a:r>
          </a:p>
          <a:p>
            <a:r>
              <a:rPr lang="en-IN" dirty="0" smtClean="0"/>
              <a:t>Figure to demonstrate Datagram </a:t>
            </a:r>
            <a:r>
              <a:rPr lang="en-IN" dirty="0"/>
              <a:t>N</a:t>
            </a:r>
            <a:r>
              <a:rPr lang="en-IN" dirty="0" smtClean="0"/>
              <a:t>etwork</a:t>
            </a:r>
          </a:p>
          <a:p>
            <a:r>
              <a:rPr lang="en-IN" dirty="0" smtClean="0"/>
              <a:t>Routing Table</a:t>
            </a:r>
          </a:p>
          <a:p>
            <a:r>
              <a:rPr lang="en-IN" dirty="0" smtClean="0"/>
              <a:t>Figure to demonstrate Routing Table</a:t>
            </a:r>
          </a:p>
          <a:p>
            <a:r>
              <a:rPr lang="en-IN" dirty="0" smtClean="0"/>
              <a:t>Destination Address</a:t>
            </a:r>
          </a:p>
          <a:p>
            <a:r>
              <a:rPr lang="en-IN" dirty="0" smtClean="0"/>
              <a:t>Efficiency</a:t>
            </a:r>
          </a:p>
          <a:p>
            <a:r>
              <a:rPr lang="en-IN" dirty="0" smtClean="0"/>
              <a:t>Delay</a:t>
            </a:r>
          </a:p>
          <a:p>
            <a:r>
              <a:rPr lang="en-IN" dirty="0" smtClean="0"/>
              <a:t>Figure to demonstrate Delay</a:t>
            </a:r>
          </a:p>
          <a:p>
            <a:r>
              <a:rPr lang="en-IN" dirty="0" smtClean="0"/>
              <a:t>Conclusion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INTRODUCTION</a:t>
            </a:r>
            <a:endParaRPr lang="en-IN" b="1" u="sng" dirty="0"/>
          </a:p>
        </p:txBody>
      </p:sp>
      <p:sp>
        <p:nvSpPr>
          <p:cNvPr id="4" name="Content Placeholder 3"/>
          <p:cNvSpPr>
            <a:spLocks noGrp="1"/>
          </p:cNvSpPr>
          <p:nvPr>
            <p:ph sz="quarter" idx="1"/>
          </p:nvPr>
        </p:nvSpPr>
        <p:spPr/>
        <p:txBody>
          <a:bodyPr/>
          <a:lstStyle/>
          <a:p>
            <a:pPr>
              <a:buNone/>
            </a:pPr>
            <a:r>
              <a:rPr lang="en-IN" dirty="0" smtClean="0"/>
              <a:t>    In </a:t>
            </a:r>
            <a:r>
              <a:rPr lang="en-IN" dirty="0"/>
              <a:t>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solidFill>
                  <a:srgbClr val="C00000"/>
                </a:solidFill>
              </a:rPr>
              <a:t>WHAT IS A DATAGRAM NETWORK?</a:t>
            </a:r>
            <a:endParaRPr lang="en-IN" b="1" u="sng" dirty="0">
              <a:solidFill>
                <a:srgbClr val="C00000"/>
              </a:solidFill>
            </a:endParaRPr>
          </a:p>
        </p:txBody>
      </p:sp>
      <p:sp>
        <p:nvSpPr>
          <p:cNvPr id="3" name="Content Placeholder 2"/>
          <p:cNvSpPr>
            <a:spLocks noGrp="1"/>
          </p:cNvSpPr>
          <p:nvPr>
            <p:ph sz="quarter" idx="1"/>
          </p:nvPr>
        </p:nvSpPr>
        <p:spPr/>
        <p:txBody>
          <a:bodyPr/>
          <a:lstStyle/>
          <a:p>
            <a:pPr>
              <a:buNone/>
            </a:pPr>
            <a:r>
              <a:rPr lang="en-IN" dirty="0" smtClean="0"/>
              <a:t>    In </a:t>
            </a:r>
            <a:r>
              <a:rPr lang="en-IN" dirty="0"/>
              <a:t>a datagram network, each packet is treated independently of all others. Even if a packet is part of a multi packet transmission, the network treats it as though it existed alone. Packets in this approach are referred to as datagrams. Datagram switching is normally done at the network layer.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solidFill>
                  <a:schemeClr val="accent4">
                    <a:lumMod val="50000"/>
                  </a:schemeClr>
                </a:solidFill>
              </a:rPr>
              <a:t>FIGURE TO DEMONSTRATE DATAGRAM NETWORK</a:t>
            </a:r>
            <a:endParaRPr lang="en-IN" b="1" u="sng" dirty="0">
              <a:solidFill>
                <a:schemeClr val="accent4">
                  <a:lumMod val="50000"/>
                </a:schemeClr>
              </a:solidFill>
            </a:endParaRPr>
          </a:p>
        </p:txBody>
      </p:sp>
      <p:pic>
        <p:nvPicPr>
          <p:cNvPr id="4" name="Content Placeholder 3" descr="datagram networks.jpg"/>
          <p:cNvPicPr>
            <a:picLocks noGrp="1" noChangeAspect="1"/>
          </p:cNvPicPr>
          <p:nvPr>
            <p:ph sz="quarter" idx="1"/>
          </p:nvPr>
        </p:nvPicPr>
        <p:blipFill>
          <a:blip r:embed="rId2"/>
          <a:stretch>
            <a:fillRect/>
          </a:stretch>
        </p:blipFill>
        <p:spPr>
          <a:xfrm>
            <a:off x="1428728" y="1785926"/>
            <a:ext cx="6357982" cy="2786082"/>
          </a:xfrm>
        </p:spPr>
      </p:pic>
      <p:sp>
        <p:nvSpPr>
          <p:cNvPr id="5" name="TextBox 4"/>
          <p:cNvSpPr txBox="1"/>
          <p:nvPr/>
        </p:nvSpPr>
        <p:spPr>
          <a:xfrm>
            <a:off x="785786" y="4929198"/>
            <a:ext cx="7643866" cy="1569660"/>
          </a:xfrm>
          <a:prstGeom prst="rect">
            <a:avLst/>
          </a:prstGeom>
          <a:noFill/>
        </p:spPr>
        <p:txBody>
          <a:bodyPr wrap="square" rtlCol="0">
            <a:spAutoFit/>
          </a:bodyPr>
          <a:lstStyle/>
          <a:p>
            <a:r>
              <a:rPr lang="en-IN" sz="2400" dirty="0"/>
              <a:t>The following figure shows how the datagram approach is used to deliver four packets from station A to station X. The switches in a datagram network are traditionally referred to as routers.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ROUTING TABLE</a:t>
            </a:r>
            <a:endParaRPr lang="en-IN" b="1" u="sng" dirty="0"/>
          </a:p>
        </p:txBody>
      </p:sp>
      <p:sp>
        <p:nvSpPr>
          <p:cNvPr id="3" name="Content Placeholder 2"/>
          <p:cNvSpPr>
            <a:spLocks noGrp="1"/>
          </p:cNvSpPr>
          <p:nvPr>
            <p:ph sz="quarter" idx="1"/>
          </p:nvPr>
        </p:nvSpPr>
        <p:spPr/>
        <p:txBody>
          <a:bodyPr>
            <a:noAutofit/>
          </a:bodyPr>
          <a:lstStyle/>
          <a:p>
            <a:pPr>
              <a:buFont typeface="Wingdings" pitchFamily="2" charset="2"/>
              <a:buChar char="Ø"/>
            </a:pPr>
            <a:r>
              <a:rPr lang="en-IN" dirty="0">
                <a:latin typeface="Bahnschrift Light" pitchFamily="34" charset="0"/>
              </a:rPr>
              <a:t>In this type of network, each switch (or packet switch) has a routing table which is based on the destination address. The routing tables are dynamic and are updated periodically</a:t>
            </a:r>
            <a:r>
              <a:rPr lang="en-IN" dirty="0" smtClean="0">
                <a:latin typeface="Bahnschrift Light" pitchFamily="34" charset="0"/>
              </a:rPr>
              <a:t>.</a:t>
            </a:r>
          </a:p>
          <a:p>
            <a:pPr>
              <a:buFont typeface="Wingdings" pitchFamily="2" charset="2"/>
              <a:buChar char="Ø"/>
            </a:pPr>
            <a:r>
              <a:rPr lang="en-IN" dirty="0">
                <a:latin typeface="Bahnschrift Light" pitchFamily="34" charset="0"/>
              </a:rPr>
              <a:t> The destination addresses and the corresponding forwarding output ports are recorded in the tables</a:t>
            </a:r>
            <a:r>
              <a:rPr lang="en-IN" dirty="0" smtClean="0">
                <a:latin typeface="Bahnschrift Light" pitchFamily="34" charset="0"/>
              </a:rPr>
              <a:t>.</a:t>
            </a:r>
          </a:p>
          <a:p>
            <a:pPr>
              <a:buFont typeface="Wingdings" pitchFamily="2" charset="2"/>
              <a:buChar char="Ø"/>
            </a:pPr>
            <a:r>
              <a:rPr lang="en-IN" dirty="0">
                <a:latin typeface="Bahnschrift Light" pitchFamily="34" charset="0"/>
              </a:rPr>
              <a:t>This is different from the table of a circuit switched network in which each entry is created when the setup phase is completed and deleted when the teardown phase is over.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FIGURE TO DEMONSTRATE ROUTING TABLE</a:t>
            </a:r>
            <a:endParaRPr lang="en-IN" b="1" u="sng" dirty="0"/>
          </a:p>
        </p:txBody>
      </p:sp>
      <p:pic>
        <p:nvPicPr>
          <p:cNvPr id="4" name="Content Placeholder 3" descr="ROUTING_TABLE.jpg"/>
          <p:cNvPicPr>
            <a:picLocks noGrp="1" noChangeAspect="1"/>
          </p:cNvPicPr>
          <p:nvPr>
            <p:ph sz="quarter" idx="1"/>
          </p:nvPr>
        </p:nvPicPr>
        <p:blipFill>
          <a:blip r:embed="rId2"/>
          <a:stretch>
            <a:fillRect/>
          </a:stretch>
        </p:blipFill>
        <p:spPr>
          <a:xfrm>
            <a:off x="2200275" y="2684462"/>
            <a:ext cx="3981450" cy="2705100"/>
          </a:xfrm>
        </p:spPr>
      </p:pic>
      <p:sp>
        <p:nvSpPr>
          <p:cNvPr id="5" name="TextBox 4"/>
          <p:cNvSpPr txBox="1"/>
          <p:nvPr/>
        </p:nvSpPr>
        <p:spPr>
          <a:xfrm>
            <a:off x="785786" y="1785926"/>
            <a:ext cx="7358114" cy="461665"/>
          </a:xfrm>
          <a:prstGeom prst="rect">
            <a:avLst/>
          </a:prstGeom>
          <a:noFill/>
        </p:spPr>
        <p:txBody>
          <a:bodyPr wrap="square" rtlCol="0">
            <a:spAutoFit/>
          </a:bodyPr>
          <a:lstStyle/>
          <a:p>
            <a:r>
              <a:rPr lang="en-IN" sz="2400" dirty="0" smtClean="0"/>
              <a:t>The following figure shows </a:t>
            </a:r>
            <a:r>
              <a:rPr lang="en-IN" sz="2400" dirty="0"/>
              <a:t>the routing table for a switch.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DESTINATION ADDRESS</a:t>
            </a:r>
            <a:endParaRPr lang="en-IN" b="1" u="sng"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dirty="0"/>
              <a:t>Every packet in a datagram network carries a header that contains, among other information, the destination address of the packet</a:t>
            </a:r>
            <a:r>
              <a:rPr lang="en-IN" dirty="0" smtClean="0"/>
              <a:t>.</a:t>
            </a:r>
          </a:p>
          <a:p>
            <a:pPr>
              <a:buFont typeface="Wingdings" pitchFamily="2" charset="2"/>
              <a:buChar char="Ø"/>
            </a:pPr>
            <a:r>
              <a:rPr lang="en-IN" dirty="0"/>
              <a:t>When the switch receives the packet, this destination address is examined; the routing table is consulted to find the corresponding port through which the packet should be forwarded.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EFFICIENCY</a:t>
            </a:r>
            <a:endParaRPr lang="en-IN" b="1" u="sng"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dirty="0"/>
              <a:t>The efficiency of a datagram network is better than that of a circuit-switched network.  Resources are allocated only when there are packets to be transferred</a:t>
            </a:r>
            <a:r>
              <a:rPr lang="en-IN" dirty="0" smtClean="0"/>
              <a:t>.</a:t>
            </a:r>
          </a:p>
          <a:p>
            <a:pPr>
              <a:buFont typeface="Wingdings" pitchFamily="2" charset="2"/>
              <a:buChar char="Ø"/>
            </a:pPr>
            <a:r>
              <a:rPr lang="en-IN" dirty="0"/>
              <a:t>If a source sends a packet and there is a delay of a few minutes before another packet can be sent, the resources can be reallocated during these minutes for other packets from other sources.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97</TotalTime>
  <Words>506</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DATAGRAM NETWORKS</vt:lpstr>
      <vt:lpstr>CONTENTS</vt:lpstr>
      <vt:lpstr>INTRODUCTION</vt:lpstr>
      <vt:lpstr>WHAT IS A DATAGRAM NETWORK?</vt:lpstr>
      <vt:lpstr>FIGURE TO DEMONSTRATE DATAGRAM NETWORK</vt:lpstr>
      <vt:lpstr>ROUTING TABLE</vt:lpstr>
      <vt:lpstr>FIGURE TO DEMONSTRATE ROUTING TABLE</vt:lpstr>
      <vt:lpstr>DESTINATION ADDRESS</vt:lpstr>
      <vt:lpstr>EFFICIENCY</vt:lpstr>
      <vt:lpstr>DELAY</vt:lpstr>
      <vt:lpstr>FIGURE TO DEMONSTRATE DELAY</vt:lpstr>
      <vt:lpstr>CONCLUSION</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DATAGRAM NETWORKS</dc:title>
  <dc:creator>DIMPY</dc:creator>
  <cp:lastModifiedBy>DIMPY</cp:lastModifiedBy>
  <cp:revision>10</cp:revision>
  <dcterms:created xsi:type="dcterms:W3CDTF">2020-05-07T14:12:43Z</dcterms:created>
  <dcterms:modified xsi:type="dcterms:W3CDTF">2020-05-07T15:50:19Z</dcterms:modified>
</cp:coreProperties>
</file>