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350ADD-217A-4275-896F-7148F20A7A0C}" type="datetimeFigureOut">
              <a:rPr lang="en-US" smtClean="0"/>
              <a:t>5/8/2020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A7283FB-19A7-46D4-B219-C36FDFD167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50ADD-217A-4275-896F-7148F20A7A0C}"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50ADD-217A-4275-896F-7148F20A7A0C}"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50ADD-217A-4275-896F-7148F20A7A0C}"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350ADD-217A-4275-896F-7148F20A7A0C}"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283FB-19A7-46D4-B219-C36FDFD167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350ADD-217A-4275-896F-7148F20A7A0C}"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350ADD-217A-4275-896F-7148F20A7A0C}"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350ADD-217A-4275-896F-7148F20A7A0C}"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50ADD-217A-4275-896F-7148F20A7A0C}"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350ADD-217A-4275-896F-7148F20A7A0C}"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283FB-19A7-46D4-B219-C36FDFD167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350ADD-217A-4275-896F-7148F20A7A0C}"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A7283FB-19A7-46D4-B219-C36FDFD1678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3350ADD-217A-4275-896F-7148F20A7A0C}" type="datetimeFigureOut">
              <a:rPr lang="en-US" smtClean="0"/>
              <a:t>5/8/2020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7283FB-19A7-46D4-B219-C36FDFD1678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222" y="500042"/>
            <a:ext cx="8501122" cy="1828800"/>
          </a:xfrm>
          <a:noFill/>
        </p:spPr>
        <p:txBody>
          <a:bodyPr>
            <a:normAutofit fontScale="90000"/>
          </a:bodyPr>
          <a:lstStyle/>
          <a:p>
            <a:pPr algn="ctr"/>
            <a:r>
              <a:rPr lang="en-US" dirty="0" smtClean="0">
                <a:solidFill>
                  <a:schemeClr val="tx1"/>
                </a:solidFill>
                <a:latin typeface="+mn-lt"/>
              </a:rPr>
              <a:t>        </a:t>
            </a:r>
            <a:r>
              <a:rPr lang="en-US" u="sng" dirty="0" smtClean="0">
                <a:solidFill>
                  <a:schemeClr val="tx1"/>
                </a:solidFill>
                <a:latin typeface="+mn-lt"/>
              </a:rPr>
              <a:t>Frequency </a:t>
            </a:r>
            <a:r>
              <a:rPr lang="en-US" u="sng" dirty="0" smtClean="0">
                <a:solidFill>
                  <a:schemeClr val="tx1"/>
                </a:solidFill>
                <a:latin typeface="+mn-lt"/>
              </a:rPr>
              <a:t>Shift Keying</a:t>
            </a:r>
            <a:r>
              <a:rPr lang="en-US" dirty="0" smtClean="0"/>
              <a:t/>
            </a:r>
            <a:br>
              <a:rPr lang="en-US" dirty="0" smtClean="0"/>
            </a:br>
            <a:endParaRPr lang="en-US" dirty="0"/>
          </a:p>
        </p:txBody>
      </p:sp>
      <p:sp>
        <p:nvSpPr>
          <p:cNvPr id="3" name="Subtitle 2"/>
          <p:cNvSpPr>
            <a:spLocks noGrp="1"/>
          </p:cNvSpPr>
          <p:nvPr>
            <p:ph type="subTitle" idx="1"/>
          </p:nvPr>
        </p:nvSpPr>
        <p:spPr>
          <a:xfrm>
            <a:off x="1003584" y="3176598"/>
            <a:ext cx="7854696" cy="1752600"/>
          </a:xfrm>
        </p:spPr>
        <p:txBody>
          <a:bodyPr/>
          <a:lstStyle/>
          <a:p>
            <a:pPr algn="l"/>
            <a:r>
              <a:rPr lang="en-IN" dirty="0" smtClean="0">
                <a:latin typeface="+mj-lt"/>
              </a:rPr>
              <a:t>Presented by </a:t>
            </a:r>
            <a:r>
              <a:rPr lang="en-IN" dirty="0" err="1" smtClean="0">
                <a:latin typeface="+mj-lt"/>
              </a:rPr>
              <a:t>Saptarshi</a:t>
            </a:r>
            <a:r>
              <a:rPr lang="en-IN" dirty="0" smtClean="0">
                <a:latin typeface="+mj-lt"/>
              </a:rPr>
              <a:t> </a:t>
            </a:r>
            <a:r>
              <a:rPr lang="en-IN" dirty="0" err="1" smtClean="0">
                <a:latin typeface="+mj-lt"/>
              </a:rPr>
              <a:t>Mondal</a:t>
            </a:r>
            <a:endParaRPr lang="en-IN" dirty="0" smtClean="0">
              <a:latin typeface="+mj-lt"/>
            </a:endParaRPr>
          </a:p>
          <a:p>
            <a:pPr algn="l"/>
            <a:r>
              <a:rPr lang="en-IN" dirty="0" smtClean="0">
                <a:latin typeface="+mj-lt"/>
              </a:rPr>
              <a:t>Roll No. – 168000117024</a:t>
            </a:r>
          </a:p>
          <a:p>
            <a:pPr algn="l"/>
            <a:r>
              <a:rPr lang="en-IN" dirty="0" smtClean="0">
                <a:latin typeface="+mj-lt"/>
              </a:rPr>
              <a:t>3</a:t>
            </a:r>
            <a:r>
              <a:rPr lang="en-IN" baseline="30000" dirty="0" smtClean="0">
                <a:latin typeface="+mj-lt"/>
              </a:rPr>
              <a:t>rd</a:t>
            </a:r>
            <a:r>
              <a:rPr lang="en-IN" dirty="0" smtClean="0">
                <a:latin typeface="+mj-lt"/>
              </a:rPr>
              <a:t>  Year CSE</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1071538" y="928670"/>
            <a:ext cx="2428892" cy="1740706"/>
          </a:xfrm>
        </p:spPr>
        <p:txBody>
          <a:bodyPr>
            <a:normAutofit/>
          </a:bodyPr>
          <a:lstStyle/>
          <a:p>
            <a:pPr algn="l"/>
            <a:endParaRPr lang="en-US" sz="1800" dirty="0" smtClean="0">
              <a:latin typeface="+mj-lt"/>
            </a:endParaRPr>
          </a:p>
          <a:p>
            <a:pPr marL="432000" algn="l">
              <a:spcBef>
                <a:spcPts val="0"/>
              </a:spcBef>
            </a:pPr>
            <a:r>
              <a:rPr lang="en-US" sz="1800" dirty="0" smtClean="0">
                <a:latin typeface="+mj-lt"/>
              </a:rPr>
              <a:t> </a:t>
            </a:r>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428628" y="535054"/>
            <a:ext cx="9644098" cy="1107996"/>
          </a:xfrm>
          <a:prstGeom prst="rect">
            <a:avLst/>
          </a:prstGeom>
        </p:spPr>
        <p:txBody>
          <a:bodyPr wrap="square">
            <a:spAutoFit/>
          </a:bodyPr>
          <a:lstStyle/>
          <a:p>
            <a:pPr algn="ctr"/>
            <a:r>
              <a:rPr lang="en-US" sz="4800" u="sng" dirty="0" smtClean="0">
                <a:solidFill>
                  <a:prstClr val="white"/>
                </a:solidFill>
                <a:effectLst>
                  <a:outerShdw blurRad="38100" dist="38100" dir="2700000" algn="tl">
                    <a:srgbClr val="000000">
                      <a:alpha val="43137"/>
                    </a:srgbClr>
                  </a:outerShdw>
                </a:effectLst>
              </a:rPr>
              <a:t>Conclusion</a:t>
            </a:r>
            <a:r>
              <a:rPr lang="en-US" sz="2800" u="sng" dirty="0">
                <a:solidFill>
                  <a:prstClr val="white"/>
                </a:solidFill>
                <a:effectLst>
                  <a:outerShdw blurRad="38100" dist="38100" dir="2700000" algn="tl">
                    <a:srgbClr val="000000">
                      <a:alpha val="43137"/>
                    </a:srgbClr>
                  </a:outerShdw>
                </a:effectLst>
              </a:rPr>
              <a:t/>
            </a:r>
            <a:br>
              <a:rPr lang="en-US" sz="2800" u="sng" dirty="0">
                <a:solidFill>
                  <a:prstClr val="white"/>
                </a:solidFill>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
        <p:nvSpPr>
          <p:cNvPr id="7" name="TextBox 6"/>
          <p:cNvSpPr txBox="1"/>
          <p:nvPr/>
        </p:nvSpPr>
        <p:spPr>
          <a:xfrm>
            <a:off x="928662" y="1942918"/>
            <a:ext cx="6643734" cy="1631216"/>
          </a:xfrm>
          <a:prstGeom prst="rect">
            <a:avLst/>
          </a:prstGeom>
          <a:noFill/>
        </p:spPr>
        <p:txBody>
          <a:bodyPr wrap="square" rtlCol="0">
            <a:spAutoFit/>
          </a:bodyPr>
          <a:lstStyle/>
          <a:p>
            <a:pPr>
              <a:buClr>
                <a:schemeClr val="accent3"/>
              </a:buClr>
              <a:buSzPct val="115000"/>
              <a:buFont typeface="Arial" pitchFamily="34" charset="0"/>
              <a:buChar char="•"/>
            </a:pPr>
            <a:r>
              <a:rPr lang="en-IN" sz="2000" dirty="0" smtClean="0">
                <a:latin typeface="+mj-lt"/>
              </a:rPr>
              <a:t> </a:t>
            </a:r>
            <a:r>
              <a:rPr lang="en-US" sz="2000" dirty="0" smtClean="0">
                <a:latin typeface="+mj-lt"/>
              </a:rPr>
              <a:t>FSK signals take many different forms depending on their  intended application. With the increasing sophistication of  electronics and signal detection theory, it is clear that FSK demodulators, are required to optimally demodulate the many different signal formats</a:t>
            </a:r>
            <a:endParaRPr lang="en-US" sz="2000" dirty="0">
              <a:latin typeface="+mj-lt"/>
            </a:endParaRPr>
          </a:p>
        </p:txBody>
      </p:sp>
      <p:sp>
        <p:nvSpPr>
          <p:cNvPr id="9" name="TextBox 8"/>
          <p:cNvSpPr txBox="1"/>
          <p:nvPr/>
        </p:nvSpPr>
        <p:spPr>
          <a:xfrm>
            <a:off x="1000100" y="4143380"/>
            <a:ext cx="389850" cy="769441"/>
          </a:xfrm>
          <a:prstGeom prst="rect">
            <a:avLst/>
          </a:prstGeom>
          <a:noFill/>
        </p:spPr>
        <p:txBody>
          <a:bodyPr wrap="none" rtlCol="0">
            <a:spAutoFit/>
          </a:bodyPr>
          <a:lstStyle/>
          <a:p>
            <a:pPr>
              <a:buClr>
                <a:schemeClr val="accent3"/>
              </a:buClr>
            </a:pPr>
            <a:endParaRPr lang="en-IN" sz="2600" u="sng" dirty="0" smtClean="0"/>
          </a:p>
          <a:p>
            <a:pPr>
              <a:buFont typeface="Wingdings" pitchFamily="2" charset="2"/>
              <a:buChar char="v"/>
            </a:pPr>
            <a:endParaRPr lang="en-US" dirty="0"/>
          </a:p>
        </p:txBody>
      </p:sp>
      <p:sp>
        <p:nvSpPr>
          <p:cNvPr id="10" name="TextBox 9"/>
          <p:cNvSpPr txBox="1"/>
          <p:nvPr/>
        </p:nvSpPr>
        <p:spPr>
          <a:xfrm>
            <a:off x="928663" y="3643314"/>
            <a:ext cx="6286543" cy="1631216"/>
          </a:xfrm>
          <a:prstGeom prst="rect">
            <a:avLst/>
          </a:prstGeom>
          <a:noFill/>
        </p:spPr>
        <p:txBody>
          <a:bodyPr wrap="square" rtlCol="0">
            <a:spAutoFit/>
          </a:bodyPr>
          <a:lstStyle/>
          <a:p>
            <a:pPr>
              <a:buClr>
                <a:schemeClr val="accent3"/>
              </a:buClr>
              <a:buSzPct val="112000"/>
              <a:buFont typeface="Arial" pitchFamily="34" charset="0"/>
              <a:buChar char="•"/>
            </a:pPr>
            <a:r>
              <a:rPr lang="en-US" sz="2000" dirty="0" smtClean="0">
                <a:latin typeface="+mj-lt"/>
              </a:rPr>
              <a:t>A comparison of the FSK spectrum with the spectrum over which an FM-type FSK detector is sensitive to interference leads to the conclusion that the performance of an FM-type FSK detector is severely limited by its relatively wide input bandwidth.</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1071538" y="928670"/>
            <a:ext cx="2428892" cy="1740706"/>
          </a:xfrm>
        </p:spPr>
        <p:txBody>
          <a:bodyPr>
            <a:normAutofit/>
          </a:bodyPr>
          <a:lstStyle/>
          <a:p>
            <a:pPr algn="l"/>
            <a:endParaRPr lang="en-US" sz="1800" dirty="0" smtClean="0">
              <a:latin typeface="+mj-lt"/>
            </a:endParaRPr>
          </a:p>
          <a:p>
            <a:pPr marL="432000" algn="l">
              <a:spcBef>
                <a:spcPts val="0"/>
              </a:spcBef>
            </a:pPr>
            <a:r>
              <a:rPr lang="en-US" sz="1800" dirty="0" smtClean="0">
                <a:latin typeface="+mj-lt"/>
              </a:rPr>
              <a:t> </a:t>
            </a:r>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428628" y="2786058"/>
            <a:ext cx="9644098" cy="1938992"/>
          </a:xfrm>
          <a:prstGeom prst="rect">
            <a:avLst/>
          </a:prstGeom>
        </p:spPr>
        <p:txBody>
          <a:bodyPr wrap="square">
            <a:spAutoFit/>
          </a:bodyPr>
          <a:lstStyle/>
          <a:p>
            <a:pPr algn="ctr"/>
            <a:r>
              <a:rPr lang="en-US" sz="6000" u="sng" dirty="0" smtClean="0">
                <a:solidFill>
                  <a:prstClr val="white"/>
                </a:solidFill>
                <a:effectLst>
                  <a:outerShdw blurRad="38100" dist="38100" dir="2700000" algn="tl">
                    <a:srgbClr val="000000">
                      <a:alpha val="43137"/>
                    </a:srgbClr>
                  </a:outerShdw>
                </a:effectLst>
              </a:rPr>
              <a:t>Thank You!!</a:t>
            </a:r>
            <a:r>
              <a:rPr lang="en-US" sz="6000" u="sng" dirty="0">
                <a:solidFill>
                  <a:prstClr val="white"/>
                </a:solidFill>
                <a:effectLst>
                  <a:outerShdw blurRad="38100" dist="38100" dir="2700000" algn="tl">
                    <a:srgbClr val="000000">
                      <a:alpha val="43137"/>
                    </a:srgbClr>
                  </a:outerShdw>
                </a:effectLst>
              </a:rPr>
              <a:t/>
            </a:r>
            <a:br>
              <a:rPr lang="en-US" sz="6000" u="sng" dirty="0">
                <a:solidFill>
                  <a:prstClr val="white"/>
                </a:solidFill>
                <a:effectLst>
                  <a:outerShdw blurRad="38100" dist="38100" dir="2700000" algn="tl">
                    <a:srgbClr val="000000">
                      <a:alpha val="43137"/>
                    </a:srgbClr>
                  </a:outerShdw>
                </a:effectLst>
              </a:rPr>
            </a:br>
            <a:endParaRPr lang="en-US" sz="6000" u="sng" dirty="0">
              <a:effectLst>
                <a:outerShdw blurRad="38100" dist="38100" dir="2700000" algn="tl">
                  <a:srgbClr val="000000">
                    <a:alpha val="43137"/>
                  </a:srgbClr>
                </a:outerShdw>
              </a:effectLst>
            </a:endParaRPr>
          </a:p>
        </p:txBody>
      </p:sp>
      <p:sp>
        <p:nvSpPr>
          <p:cNvPr id="9" name="TextBox 8"/>
          <p:cNvSpPr txBox="1"/>
          <p:nvPr/>
        </p:nvSpPr>
        <p:spPr>
          <a:xfrm>
            <a:off x="1000100" y="4143380"/>
            <a:ext cx="389850" cy="769441"/>
          </a:xfrm>
          <a:prstGeom prst="rect">
            <a:avLst/>
          </a:prstGeom>
          <a:noFill/>
        </p:spPr>
        <p:txBody>
          <a:bodyPr wrap="none" rtlCol="0">
            <a:spAutoFit/>
          </a:bodyPr>
          <a:lstStyle/>
          <a:p>
            <a:pPr>
              <a:buClr>
                <a:schemeClr val="accent3"/>
              </a:buClr>
            </a:pPr>
            <a:endParaRPr lang="en-IN" sz="2600" u="sng" dirty="0" smtClean="0"/>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222" y="571480"/>
            <a:ext cx="8501122" cy="1828800"/>
          </a:xfrm>
          <a:noFill/>
        </p:spPr>
        <p:txBody>
          <a:bodyPr>
            <a:normAutofit/>
          </a:bodyPr>
          <a:lstStyle/>
          <a:p>
            <a:pPr algn="l"/>
            <a:r>
              <a:rPr lang="en-US" dirty="0" smtClean="0">
                <a:solidFill>
                  <a:schemeClr val="tx1"/>
                </a:solidFill>
                <a:latin typeface="+mn-lt"/>
              </a:rPr>
              <a:t>        </a:t>
            </a:r>
            <a:r>
              <a:rPr lang="en-US" u="sng" dirty="0" smtClean="0">
                <a:solidFill>
                  <a:schemeClr val="tx1"/>
                </a:solidFill>
                <a:latin typeface="+mn-lt"/>
              </a:rPr>
              <a:t>Content</a:t>
            </a:r>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1000100" y="1785926"/>
            <a:ext cx="7854696" cy="4643470"/>
          </a:xfrm>
        </p:spPr>
        <p:txBody>
          <a:bodyPr>
            <a:normAutofit/>
          </a:bodyPr>
          <a:lstStyle/>
          <a:p>
            <a:pPr algn="l">
              <a:buFont typeface="Arial" pitchFamily="34" charset="0"/>
              <a:buChar char="•"/>
            </a:pPr>
            <a:r>
              <a:rPr lang="en-IN" dirty="0" smtClean="0">
                <a:latin typeface="+mj-lt"/>
              </a:rPr>
              <a:t> Introduction to FSK</a:t>
            </a:r>
          </a:p>
          <a:p>
            <a:pPr algn="l">
              <a:buFont typeface="Arial" pitchFamily="34" charset="0"/>
              <a:buChar char="•"/>
            </a:pPr>
            <a:r>
              <a:rPr lang="en-IN" dirty="0" smtClean="0">
                <a:latin typeface="+mj-lt"/>
              </a:rPr>
              <a:t> Types of FSK</a:t>
            </a:r>
          </a:p>
          <a:p>
            <a:pPr algn="l">
              <a:buFont typeface="Arial" pitchFamily="34" charset="0"/>
              <a:buChar char="•"/>
            </a:pPr>
            <a:r>
              <a:rPr lang="en-IN" dirty="0" smtClean="0">
                <a:latin typeface="+mj-lt"/>
              </a:rPr>
              <a:t> FSK Modulator</a:t>
            </a:r>
          </a:p>
          <a:p>
            <a:pPr algn="l">
              <a:buFont typeface="Arial" pitchFamily="34" charset="0"/>
              <a:buChar char="•"/>
            </a:pPr>
            <a:r>
              <a:rPr lang="en-IN" dirty="0" smtClean="0">
                <a:latin typeface="+mj-lt"/>
              </a:rPr>
              <a:t> FSK Demodulator</a:t>
            </a:r>
          </a:p>
          <a:p>
            <a:pPr algn="l">
              <a:buFont typeface="Arial" pitchFamily="34" charset="0"/>
              <a:buChar char="•"/>
            </a:pPr>
            <a:r>
              <a:rPr lang="en-IN" dirty="0" smtClean="0">
                <a:latin typeface="+mj-lt"/>
              </a:rPr>
              <a:t> Application of FSK</a:t>
            </a:r>
          </a:p>
          <a:p>
            <a:pPr algn="l">
              <a:buFont typeface="Arial" pitchFamily="34" charset="0"/>
              <a:buChar char="•"/>
            </a:pPr>
            <a:r>
              <a:rPr lang="en-IN" dirty="0" smtClean="0">
                <a:latin typeface="+mj-lt"/>
              </a:rPr>
              <a:t> Advantages &amp; Disadvantages of FSK</a:t>
            </a:r>
          </a:p>
          <a:p>
            <a:pPr algn="l">
              <a:buFont typeface="Arial" pitchFamily="34" charset="0"/>
              <a:buChar char="•"/>
            </a:pPr>
            <a:r>
              <a:rPr lang="en-IN" dirty="0" smtClean="0">
                <a:latin typeface="+mj-lt"/>
              </a:rPr>
              <a:t> Conclusion</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428596" y="2143116"/>
            <a:ext cx="7854696" cy="3643338"/>
          </a:xfrm>
        </p:spPr>
        <p:txBody>
          <a:bodyPr>
            <a:normAutofit/>
          </a:bodyPr>
          <a:lstStyle/>
          <a:p>
            <a:pPr algn="l"/>
            <a:r>
              <a:rPr lang="en-US" b="1" u="sng" dirty="0" smtClean="0">
                <a:latin typeface="+mj-lt"/>
              </a:rPr>
              <a:t>Frequency Shift Keying</a:t>
            </a:r>
            <a:r>
              <a:rPr lang="en-US" b="1" dirty="0" smtClean="0">
                <a:latin typeface="+mj-lt"/>
              </a:rPr>
              <a:t> </a:t>
            </a:r>
            <a:r>
              <a:rPr lang="en-US" b="1" dirty="0" smtClean="0">
                <a:latin typeface="+mj-lt"/>
              </a:rPr>
              <a:t>(FSK)</a:t>
            </a:r>
            <a:r>
              <a:rPr lang="en-US" dirty="0" smtClean="0">
                <a:latin typeface="+mj-lt"/>
              </a:rPr>
              <a:t> is the digital modulation technique in which the frequency of the carrier signal varies according to the digital signal changes. FSK is a scheme of frequency modulation.</a:t>
            </a:r>
          </a:p>
          <a:p>
            <a:pPr algn="l"/>
            <a:r>
              <a:rPr lang="en-US" dirty="0" smtClean="0">
                <a:latin typeface="+mj-lt"/>
              </a:rPr>
              <a:t>The output of a FSK modulated wave is high in frequency for a binary High input and is low in frequency for a binary Low input. The binary </a:t>
            </a:r>
            <a:r>
              <a:rPr lang="en-US" b="1" dirty="0" smtClean="0">
                <a:latin typeface="+mj-lt"/>
              </a:rPr>
              <a:t>1s</a:t>
            </a:r>
            <a:r>
              <a:rPr lang="en-US" dirty="0" smtClean="0">
                <a:latin typeface="+mj-lt"/>
              </a:rPr>
              <a:t> and </a:t>
            </a:r>
            <a:r>
              <a:rPr lang="en-US" b="1" dirty="0" smtClean="0">
                <a:latin typeface="+mj-lt"/>
              </a:rPr>
              <a:t>0s</a:t>
            </a:r>
            <a:r>
              <a:rPr lang="en-US" dirty="0" smtClean="0">
                <a:latin typeface="+mj-lt"/>
              </a:rPr>
              <a:t> are called Mark and Space frequencies.</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71438" y="801041"/>
            <a:ext cx="9644098" cy="984885"/>
          </a:xfrm>
          <a:prstGeom prst="rect">
            <a:avLst/>
          </a:prstGeom>
        </p:spPr>
        <p:txBody>
          <a:bodyPr wrap="square">
            <a:spAutoFit/>
          </a:bodyPr>
          <a:lstStyle/>
          <a:p>
            <a:r>
              <a:rPr lang="en-US" sz="4000" dirty="0">
                <a:solidFill>
                  <a:prstClr val="white"/>
                </a:solidFill>
              </a:rPr>
              <a:t> </a:t>
            </a:r>
            <a:r>
              <a:rPr lang="en-US" sz="4000" u="sng" dirty="0">
                <a:solidFill>
                  <a:prstClr val="white"/>
                </a:solidFill>
                <a:effectLst>
                  <a:outerShdw blurRad="38100" dist="38100" dir="2700000" algn="tl">
                    <a:srgbClr val="000000">
                      <a:alpha val="43137"/>
                    </a:srgbClr>
                  </a:outerShdw>
                </a:effectLst>
              </a:rPr>
              <a:t>Introduction to Frequency Shift Keying</a:t>
            </a:r>
            <a:r>
              <a:rPr lang="en-US" sz="2800" u="sng" dirty="0">
                <a:solidFill>
                  <a:prstClr val="white"/>
                </a:solidFill>
              </a:rPr>
              <a:t/>
            </a:r>
            <a:br>
              <a:rPr lang="en-US" sz="2800" u="sng" dirty="0">
                <a:solidFill>
                  <a:prstClr val="white"/>
                </a:solidFill>
              </a:rPr>
            </a:br>
            <a:endParaRPr lang="en-US"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428596" y="2143116"/>
            <a:ext cx="7854696" cy="3643338"/>
          </a:xfrm>
        </p:spPr>
        <p:txBody>
          <a:bodyPr>
            <a:normAutofit/>
          </a:bodyPr>
          <a:lstStyle/>
          <a:p>
            <a:pPr algn="l">
              <a:buFont typeface="Wingdings" pitchFamily="2" charset="2"/>
              <a:buChar char="§"/>
            </a:pPr>
            <a:r>
              <a:rPr lang="en-US" b="1" dirty="0" smtClean="0"/>
              <a:t> </a:t>
            </a:r>
            <a:r>
              <a:rPr lang="en-US" dirty="0" smtClean="0">
                <a:latin typeface="+mj-lt"/>
              </a:rPr>
              <a:t>Continuous-phase </a:t>
            </a:r>
            <a:r>
              <a:rPr lang="en-US" dirty="0" smtClean="0">
                <a:latin typeface="+mj-lt"/>
              </a:rPr>
              <a:t>frequency-shift keying</a:t>
            </a:r>
          </a:p>
          <a:p>
            <a:pPr algn="l">
              <a:buFont typeface="Wingdings" pitchFamily="2" charset="2"/>
              <a:buChar char="§"/>
            </a:pPr>
            <a:r>
              <a:rPr lang="en-US" dirty="0" smtClean="0">
                <a:latin typeface="+mj-lt"/>
              </a:rPr>
              <a:t> Gaussian </a:t>
            </a:r>
            <a:r>
              <a:rPr lang="en-US" dirty="0" smtClean="0">
                <a:latin typeface="+mj-lt"/>
              </a:rPr>
              <a:t>frequency-shift keying</a:t>
            </a:r>
          </a:p>
          <a:p>
            <a:pPr algn="l">
              <a:buFont typeface="Wingdings" pitchFamily="2" charset="2"/>
              <a:buChar char="§"/>
            </a:pPr>
            <a:r>
              <a:rPr lang="en-US" dirty="0" smtClean="0">
                <a:latin typeface="+mj-lt"/>
              </a:rPr>
              <a:t> Minimum-shift </a:t>
            </a:r>
            <a:r>
              <a:rPr lang="en-US" dirty="0" smtClean="0">
                <a:latin typeface="+mj-lt"/>
              </a:rPr>
              <a:t>keying</a:t>
            </a:r>
          </a:p>
          <a:p>
            <a:pPr algn="l">
              <a:buFont typeface="Wingdings" pitchFamily="2" charset="2"/>
              <a:buChar char="§"/>
            </a:pPr>
            <a:r>
              <a:rPr lang="en-US" dirty="0" smtClean="0">
                <a:latin typeface="+mj-lt"/>
              </a:rPr>
              <a:t> Gaussian </a:t>
            </a:r>
            <a:r>
              <a:rPr lang="en-US" dirty="0" smtClean="0">
                <a:latin typeface="+mj-lt"/>
              </a:rPr>
              <a:t>minimum-shift keying</a:t>
            </a:r>
          </a:p>
          <a:p>
            <a:pPr algn="l">
              <a:buFont typeface="Wingdings" pitchFamily="2" charset="2"/>
              <a:buChar char="§"/>
            </a:pPr>
            <a:r>
              <a:rPr lang="en-US" dirty="0" smtClean="0">
                <a:latin typeface="+mj-lt"/>
              </a:rPr>
              <a:t> Audio </a:t>
            </a:r>
            <a:r>
              <a:rPr lang="en-US" dirty="0" smtClean="0">
                <a:latin typeface="+mj-lt"/>
              </a:rPr>
              <a:t>FSK</a:t>
            </a:r>
          </a:p>
          <a:p>
            <a:pPr algn="l">
              <a:buFont typeface="Wingdings" pitchFamily="2" charset="2"/>
              <a:buChar char="§"/>
            </a:pPr>
            <a:endParaRPr lang="en-IN" u="sng" dirty="0" smtClean="0">
              <a:latin typeface="+mj-lt"/>
            </a:endParaRPr>
          </a:p>
          <a:p>
            <a:pPr algn="l">
              <a:buFont typeface="Wingdings" pitchFamily="2" charset="2"/>
              <a:buChar char="§"/>
            </a:pPr>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71406" y="801041"/>
            <a:ext cx="9644098" cy="984885"/>
          </a:xfrm>
          <a:prstGeom prst="rect">
            <a:avLst/>
          </a:prstGeom>
        </p:spPr>
        <p:txBody>
          <a:bodyPr wrap="square">
            <a:spAutoFit/>
          </a:bodyPr>
          <a:lstStyle/>
          <a:p>
            <a:r>
              <a:rPr lang="en-US" sz="4000" dirty="0">
                <a:solidFill>
                  <a:prstClr val="white"/>
                </a:solidFill>
              </a:rPr>
              <a:t> </a:t>
            </a:r>
            <a:r>
              <a:rPr lang="en-US" sz="4000" dirty="0" smtClean="0">
                <a:solidFill>
                  <a:prstClr val="white"/>
                </a:solidFill>
              </a:rPr>
              <a:t> </a:t>
            </a:r>
            <a:r>
              <a:rPr lang="en-US" sz="4000" u="sng" dirty="0" smtClean="0">
                <a:solidFill>
                  <a:prstClr val="white"/>
                </a:solidFill>
                <a:effectLst>
                  <a:outerShdw blurRad="38100" dist="38100" dir="2700000" algn="tl">
                    <a:srgbClr val="000000">
                      <a:alpha val="43137"/>
                    </a:srgbClr>
                  </a:outerShdw>
                </a:effectLst>
              </a:rPr>
              <a:t>Types Of Frequency Shift Keying(FSK)</a:t>
            </a:r>
            <a:r>
              <a:rPr lang="en-US" sz="2800" u="sng" dirty="0">
                <a:solidFill>
                  <a:prstClr val="white"/>
                </a:solidFill>
                <a:effectLst>
                  <a:outerShdw blurRad="38100" dist="38100" dir="2700000" algn="tl">
                    <a:srgbClr val="000000">
                      <a:alpha val="43137"/>
                    </a:srgbClr>
                  </a:outerShdw>
                </a:effectLst>
              </a:rPr>
              <a:t/>
            </a:r>
            <a:br>
              <a:rPr lang="en-US" sz="2800" u="sng" dirty="0">
                <a:solidFill>
                  <a:prstClr val="white"/>
                </a:solidFill>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428596" y="1785926"/>
            <a:ext cx="7854696" cy="3643338"/>
          </a:xfrm>
        </p:spPr>
        <p:txBody>
          <a:bodyPr>
            <a:normAutofit/>
          </a:bodyPr>
          <a:lstStyle/>
          <a:p>
            <a:pPr algn="l"/>
            <a:r>
              <a:rPr lang="en-US" sz="1800" dirty="0" smtClean="0">
                <a:latin typeface="+mj-lt"/>
              </a:rPr>
              <a:t>The FSK modulator block diagram comprises of two oscillators with a clock and the input binary sequence. Following is its block diagram</a:t>
            </a:r>
            <a:r>
              <a:rPr lang="en-US" sz="1800" dirty="0" smtClean="0">
                <a:latin typeface="+mj-lt"/>
              </a:rPr>
              <a:t>.</a:t>
            </a:r>
          </a:p>
          <a:p>
            <a:pPr algn="l">
              <a:lnSpc>
                <a:spcPct val="150000"/>
              </a:lnSpc>
              <a:spcBef>
                <a:spcPts val="0"/>
              </a:spcBef>
            </a:pPr>
            <a:r>
              <a:rPr lang="en-US" sz="1800" dirty="0" smtClean="0">
                <a:latin typeface="+mj-lt"/>
              </a:rPr>
              <a:t>The two oscillators, producing a higher and a </a:t>
            </a:r>
            <a:r>
              <a:rPr lang="en-US" sz="1800" dirty="0" smtClean="0">
                <a:latin typeface="+mj-lt"/>
              </a:rPr>
              <a:t>lower frequency</a:t>
            </a:r>
          </a:p>
          <a:p>
            <a:pPr algn="l">
              <a:spcBef>
                <a:spcPts val="0"/>
              </a:spcBef>
            </a:pPr>
            <a:r>
              <a:rPr lang="en-US" sz="1800" dirty="0" smtClean="0">
                <a:latin typeface="+mj-lt"/>
              </a:rPr>
              <a:t>signals</a:t>
            </a:r>
            <a:r>
              <a:rPr lang="en-US" sz="1800" dirty="0" smtClean="0">
                <a:latin typeface="+mj-lt"/>
              </a:rPr>
              <a:t>, are connected to a switch along with an </a:t>
            </a:r>
            <a:r>
              <a:rPr lang="en-US" sz="1800" dirty="0" smtClean="0">
                <a:latin typeface="+mj-lt"/>
              </a:rPr>
              <a:t>internal </a:t>
            </a:r>
            <a:r>
              <a:rPr lang="en-US" sz="1800" dirty="0" smtClean="0">
                <a:latin typeface="+mj-lt"/>
              </a:rPr>
              <a:t>clock</a:t>
            </a:r>
            <a:r>
              <a:rPr lang="en-US" sz="1800" dirty="0" smtClean="0">
                <a:latin typeface="+mj-lt"/>
              </a:rPr>
              <a:t>.</a:t>
            </a:r>
          </a:p>
          <a:p>
            <a:pPr algn="l">
              <a:spcBef>
                <a:spcPts val="0"/>
              </a:spcBef>
            </a:pPr>
            <a:r>
              <a:rPr lang="en-US" sz="1800" dirty="0" smtClean="0">
                <a:latin typeface="+mj-lt"/>
              </a:rPr>
              <a:t>To </a:t>
            </a:r>
            <a:r>
              <a:rPr lang="en-US" sz="1800" dirty="0" smtClean="0">
                <a:latin typeface="+mj-lt"/>
              </a:rPr>
              <a:t>avoid the abrupt phase discontinuities of the output </a:t>
            </a:r>
            <a:endParaRPr lang="en-US" sz="1800" dirty="0" smtClean="0">
              <a:latin typeface="+mj-lt"/>
            </a:endParaRPr>
          </a:p>
          <a:p>
            <a:pPr algn="l">
              <a:spcBef>
                <a:spcPts val="0"/>
              </a:spcBef>
            </a:pPr>
            <a:r>
              <a:rPr lang="en-US" sz="1800" dirty="0" smtClean="0">
                <a:latin typeface="+mj-lt"/>
              </a:rPr>
              <a:t>waveform </a:t>
            </a:r>
            <a:r>
              <a:rPr lang="en-US" sz="1800" dirty="0" smtClean="0">
                <a:latin typeface="+mj-lt"/>
              </a:rPr>
              <a:t>during the transmission of the message, a clock </a:t>
            </a:r>
            <a:r>
              <a:rPr lang="en-US" sz="1800" dirty="0" smtClean="0">
                <a:latin typeface="+mj-lt"/>
              </a:rPr>
              <a:t>is</a:t>
            </a:r>
          </a:p>
          <a:p>
            <a:pPr algn="l">
              <a:spcBef>
                <a:spcPts val="0"/>
              </a:spcBef>
            </a:pPr>
            <a:r>
              <a:rPr lang="en-US" sz="1800" dirty="0" smtClean="0">
                <a:latin typeface="+mj-lt"/>
              </a:rPr>
              <a:t> </a:t>
            </a:r>
            <a:r>
              <a:rPr lang="en-US" sz="1800" dirty="0" smtClean="0">
                <a:latin typeface="+mj-lt"/>
              </a:rPr>
              <a:t>applied to both the oscillators, internally. The binary </a:t>
            </a:r>
            <a:r>
              <a:rPr lang="en-US" sz="1800" dirty="0" smtClean="0">
                <a:latin typeface="+mj-lt"/>
              </a:rPr>
              <a:t>input</a:t>
            </a:r>
          </a:p>
          <a:p>
            <a:pPr algn="l">
              <a:spcBef>
                <a:spcPts val="0"/>
              </a:spcBef>
            </a:pPr>
            <a:r>
              <a:rPr lang="en-US" sz="1800" dirty="0" smtClean="0">
                <a:latin typeface="+mj-lt"/>
              </a:rPr>
              <a:t> </a:t>
            </a:r>
            <a:r>
              <a:rPr lang="en-US" sz="1800" dirty="0" smtClean="0">
                <a:latin typeface="+mj-lt"/>
              </a:rPr>
              <a:t>sequence is applied to the transmitter so as to choose the </a:t>
            </a:r>
            <a:endParaRPr lang="en-US" sz="1800" dirty="0" smtClean="0">
              <a:latin typeface="+mj-lt"/>
            </a:endParaRPr>
          </a:p>
          <a:p>
            <a:pPr algn="l">
              <a:spcBef>
                <a:spcPts val="0"/>
              </a:spcBef>
            </a:pPr>
            <a:r>
              <a:rPr lang="en-US" sz="1800" dirty="0" smtClean="0">
                <a:latin typeface="+mj-lt"/>
              </a:rPr>
              <a:t>frequencies </a:t>
            </a:r>
            <a:r>
              <a:rPr lang="en-US" sz="1800" dirty="0" smtClean="0">
                <a:latin typeface="+mj-lt"/>
              </a:rPr>
              <a:t>according to the binary input</a:t>
            </a:r>
            <a:r>
              <a:rPr lang="en-US" sz="1800" dirty="0" smtClean="0"/>
              <a:t>.</a:t>
            </a:r>
            <a:endParaRPr lang="en-IN" sz="1800" u="sng"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428628" y="642918"/>
            <a:ext cx="9644098" cy="1107996"/>
          </a:xfrm>
          <a:prstGeom prst="rect">
            <a:avLst/>
          </a:prstGeom>
        </p:spPr>
        <p:txBody>
          <a:bodyPr wrap="square">
            <a:spAutoFit/>
          </a:bodyPr>
          <a:lstStyle/>
          <a:p>
            <a:pPr algn="ctr"/>
            <a:r>
              <a:rPr lang="en-US" sz="4800" b="1" dirty="0">
                <a:solidFill>
                  <a:prstClr val="white"/>
                </a:solidFill>
              </a:rPr>
              <a:t> </a:t>
            </a:r>
            <a:r>
              <a:rPr lang="en-US" sz="4800" b="1" dirty="0" smtClean="0">
                <a:solidFill>
                  <a:prstClr val="white"/>
                </a:solidFill>
              </a:rPr>
              <a:t> </a:t>
            </a:r>
            <a:r>
              <a:rPr lang="en-US" sz="4800" u="sng" dirty="0" smtClean="0">
                <a:solidFill>
                  <a:prstClr val="white"/>
                </a:solidFill>
              </a:rPr>
              <a:t>FSK Modulator</a:t>
            </a:r>
            <a:r>
              <a:rPr lang="en-US" sz="2800" u="sng" dirty="0">
                <a:solidFill>
                  <a:prstClr val="white"/>
                </a:solidFill>
              </a:rPr>
              <a:t/>
            </a:r>
            <a:br>
              <a:rPr lang="en-US" sz="2800" u="sng" dirty="0">
                <a:solidFill>
                  <a:prstClr val="white"/>
                </a:solidFill>
              </a:rPr>
            </a:br>
            <a:endParaRPr lang="en-US" u="sng" dirty="0"/>
          </a:p>
        </p:txBody>
      </p:sp>
      <p:pic>
        <p:nvPicPr>
          <p:cNvPr id="6" name="Picture 5" descr="fsk_transmitter.jpg"/>
          <p:cNvPicPr>
            <a:picLocks noChangeAspect="1"/>
          </p:cNvPicPr>
          <p:nvPr/>
        </p:nvPicPr>
        <p:blipFill>
          <a:blip r:embed="rId2"/>
          <a:stretch>
            <a:fillRect/>
          </a:stretch>
        </p:blipFill>
        <p:spPr>
          <a:xfrm>
            <a:off x="6572264" y="2143116"/>
            <a:ext cx="2357454" cy="1928826"/>
          </a:xfrm>
          <a:prstGeom prst="rect">
            <a:avLst/>
          </a:prstGeom>
        </p:spPr>
      </p:pic>
      <p:pic>
        <p:nvPicPr>
          <p:cNvPr id="7" name="Picture 6" descr="fsk_modulated_output_wave.jpg"/>
          <p:cNvPicPr>
            <a:picLocks noChangeAspect="1"/>
          </p:cNvPicPr>
          <p:nvPr/>
        </p:nvPicPr>
        <p:blipFill>
          <a:blip r:embed="rId3"/>
          <a:stretch>
            <a:fillRect/>
          </a:stretch>
        </p:blipFill>
        <p:spPr>
          <a:xfrm>
            <a:off x="4714876" y="4214818"/>
            <a:ext cx="3929090" cy="20994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285720" y="1643050"/>
            <a:ext cx="8572560" cy="6143668"/>
          </a:xfrm>
        </p:spPr>
        <p:txBody>
          <a:bodyPr>
            <a:normAutofit/>
          </a:bodyPr>
          <a:lstStyle/>
          <a:p>
            <a:pPr algn="l"/>
            <a:r>
              <a:rPr lang="en-US" sz="1800" dirty="0" smtClean="0">
                <a:latin typeface="+mj-lt"/>
              </a:rPr>
              <a:t>There </a:t>
            </a:r>
            <a:r>
              <a:rPr lang="en-US" sz="1800" dirty="0" smtClean="0">
                <a:latin typeface="+mj-lt"/>
              </a:rPr>
              <a:t>are different methods for demodulating a FSK wave. The main methods of FSK </a:t>
            </a:r>
            <a:r>
              <a:rPr lang="en-US" sz="1800" dirty="0" smtClean="0">
                <a:latin typeface="+mj-lt"/>
              </a:rPr>
              <a:t>               detection are</a:t>
            </a:r>
            <a:r>
              <a:rPr lang="en-US" sz="1800" u="sng" dirty="0" smtClean="0">
                <a:latin typeface="+mj-lt"/>
              </a:rPr>
              <a:t> A</a:t>
            </a:r>
            <a:r>
              <a:rPr lang="en-US" sz="1800" b="1" u="sng" dirty="0" smtClean="0">
                <a:latin typeface="+mj-lt"/>
              </a:rPr>
              <a:t>synchronous </a:t>
            </a:r>
            <a:r>
              <a:rPr lang="en-US" sz="1800" b="1" u="sng" dirty="0" smtClean="0">
                <a:latin typeface="+mj-lt"/>
              </a:rPr>
              <a:t>detector</a:t>
            </a:r>
            <a:r>
              <a:rPr lang="en-US" sz="1800" dirty="0" smtClean="0">
                <a:latin typeface="+mj-lt"/>
              </a:rPr>
              <a:t> and</a:t>
            </a:r>
            <a:r>
              <a:rPr lang="en-US" sz="1800" u="sng" dirty="0" smtClean="0">
                <a:latin typeface="+mj-lt"/>
              </a:rPr>
              <a:t> </a:t>
            </a:r>
            <a:r>
              <a:rPr lang="en-US" sz="1800" b="1" u="sng" dirty="0" smtClean="0">
                <a:latin typeface="+mj-lt"/>
              </a:rPr>
              <a:t>Synchronous </a:t>
            </a:r>
            <a:r>
              <a:rPr lang="en-US" sz="1800" b="1" u="sng" dirty="0" smtClean="0">
                <a:latin typeface="+mj-lt"/>
              </a:rPr>
              <a:t>detector</a:t>
            </a:r>
            <a:r>
              <a:rPr lang="en-US" sz="1800" dirty="0" smtClean="0">
                <a:latin typeface="+mj-lt"/>
              </a:rPr>
              <a:t>. The synchronous detector is a coherent </a:t>
            </a:r>
            <a:r>
              <a:rPr lang="en-US" sz="1800" dirty="0" smtClean="0"/>
              <a:t>one, while asynchronous detector is a non-coherent one</a:t>
            </a:r>
            <a:r>
              <a:rPr lang="en-US" sz="1800" dirty="0" smtClean="0"/>
              <a:t>.</a:t>
            </a:r>
          </a:p>
          <a:p>
            <a:pPr algn="l"/>
            <a:endParaRPr lang="en-IN" sz="1800" dirty="0" smtClean="0">
              <a:latin typeface="+mj-lt"/>
            </a:endParaRPr>
          </a:p>
          <a:p>
            <a:pPr algn="l">
              <a:buFont typeface="Wingdings" pitchFamily="2" charset="2"/>
              <a:buChar char="§"/>
            </a:pPr>
            <a:r>
              <a:rPr lang="en-US" sz="2000" u="sng" dirty="0" smtClean="0"/>
              <a:t> Asynchronous </a:t>
            </a:r>
            <a:r>
              <a:rPr lang="en-US" sz="2000" u="sng" dirty="0" smtClean="0"/>
              <a:t>FSK </a:t>
            </a:r>
            <a:r>
              <a:rPr lang="en-US" sz="2000" u="sng" dirty="0" smtClean="0"/>
              <a:t>Detector</a:t>
            </a:r>
          </a:p>
          <a:p>
            <a:pPr algn="l"/>
            <a:r>
              <a:rPr lang="en-US" sz="1800" dirty="0" smtClean="0">
                <a:latin typeface="+mj-lt"/>
              </a:rPr>
              <a:t>The </a:t>
            </a:r>
            <a:r>
              <a:rPr lang="en-US" sz="1800" dirty="0" smtClean="0">
                <a:latin typeface="+mj-lt"/>
              </a:rPr>
              <a:t>block diagram of Asynchronous FSK detector consists of two band pass filters, two </a:t>
            </a:r>
            <a:r>
              <a:rPr lang="en-US" sz="1800" dirty="0" smtClean="0">
                <a:latin typeface="+mj-lt"/>
              </a:rPr>
              <a:t>                      envelope </a:t>
            </a:r>
            <a:r>
              <a:rPr lang="en-US" sz="1800" dirty="0" smtClean="0">
                <a:latin typeface="+mj-lt"/>
              </a:rPr>
              <a:t>detectors, and a decision circuit. Following is the diagrammatic representation</a:t>
            </a:r>
            <a:r>
              <a:rPr lang="en-US" sz="1800" dirty="0" smtClean="0">
                <a:latin typeface="+mj-lt"/>
              </a:rPr>
              <a:t>.</a:t>
            </a: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endParaRPr lang="en-US" sz="1800" dirty="0" smtClean="0">
              <a:latin typeface="+mj-lt"/>
            </a:endParaRPr>
          </a:p>
          <a:p>
            <a:pPr algn="l">
              <a:spcBef>
                <a:spcPts val="0"/>
              </a:spcBef>
            </a:pPr>
            <a:r>
              <a:rPr lang="en-US" sz="1800" dirty="0" smtClean="0">
                <a:latin typeface="+mj-lt"/>
              </a:rPr>
              <a:t>The FSK signal is passed through the two Band Pass Filters BPFs, </a:t>
            </a:r>
            <a:r>
              <a:rPr lang="en-US" sz="1800" dirty="0" smtClean="0">
                <a:latin typeface="+mj-lt"/>
              </a:rPr>
              <a:t>tuned  </a:t>
            </a:r>
            <a:r>
              <a:rPr lang="en-US" sz="1800" b="1" dirty="0" smtClean="0">
                <a:latin typeface="+mj-lt"/>
              </a:rPr>
              <a:t>Space</a:t>
            </a:r>
            <a:r>
              <a:rPr lang="en-US" sz="1800" dirty="0" smtClean="0">
                <a:latin typeface="+mj-lt"/>
              </a:rPr>
              <a:t> and </a:t>
            </a:r>
            <a:r>
              <a:rPr lang="en-US" sz="1800" b="1" dirty="0" smtClean="0">
                <a:latin typeface="+mj-lt"/>
              </a:rPr>
              <a:t>Mark</a:t>
            </a:r>
            <a:r>
              <a:rPr lang="en-US" sz="1800" dirty="0" smtClean="0">
                <a:latin typeface="+mj-lt"/>
              </a:rPr>
              <a:t> frequencies. The output from these two</a:t>
            </a:r>
          </a:p>
          <a:p>
            <a:pPr algn="l">
              <a:spcBef>
                <a:spcPts val="0"/>
              </a:spcBef>
            </a:pPr>
            <a:r>
              <a:rPr lang="en-US" sz="1800" dirty="0" smtClean="0">
                <a:latin typeface="+mj-lt"/>
              </a:rPr>
              <a:t> BPFs look like ASK signal, which is given to the envelope detector</a:t>
            </a:r>
            <a:r>
              <a:rPr lang="en-US" sz="1800" dirty="0" smtClean="0">
                <a:latin typeface="+mj-lt"/>
              </a:rPr>
              <a:t>.</a:t>
            </a:r>
          </a:p>
          <a:p>
            <a:pPr algn="l">
              <a:spcBef>
                <a:spcPts val="0"/>
              </a:spcBef>
            </a:pPr>
            <a:r>
              <a:rPr lang="en-US" sz="1800" dirty="0" smtClean="0">
                <a:latin typeface="+mj-lt"/>
              </a:rPr>
              <a:t> </a:t>
            </a:r>
          </a:p>
          <a:p>
            <a:pPr algn="l"/>
            <a:endParaRPr lang="en-US" sz="1800" u="sng" dirty="0" smtClean="0">
              <a:latin typeface="+mj-lt"/>
            </a:endParaRPr>
          </a:p>
          <a:p>
            <a:pPr algn="l"/>
            <a:r>
              <a:rPr lang="en-IN" sz="1800" dirty="0" smtClean="0">
                <a:latin typeface="+mj-lt"/>
              </a:rPr>
              <a:t>                                    </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500098" y="642918"/>
            <a:ext cx="9644098" cy="1046440"/>
          </a:xfrm>
          <a:prstGeom prst="rect">
            <a:avLst/>
          </a:prstGeom>
        </p:spPr>
        <p:txBody>
          <a:bodyPr wrap="square">
            <a:spAutoFit/>
          </a:bodyPr>
          <a:lstStyle/>
          <a:p>
            <a:pPr algn="ctr"/>
            <a:r>
              <a:rPr lang="en-US" sz="4400" dirty="0">
                <a:solidFill>
                  <a:prstClr val="white"/>
                </a:solidFill>
              </a:rPr>
              <a:t> </a:t>
            </a:r>
            <a:r>
              <a:rPr lang="en-US" sz="4400" dirty="0" smtClean="0">
                <a:solidFill>
                  <a:prstClr val="white"/>
                </a:solidFill>
              </a:rPr>
              <a:t> </a:t>
            </a:r>
            <a:r>
              <a:rPr lang="en-US" sz="4400" u="sng" dirty="0" smtClean="0">
                <a:solidFill>
                  <a:prstClr val="white"/>
                </a:solidFill>
                <a:effectLst>
                  <a:outerShdw blurRad="38100" dist="38100" dir="2700000" algn="tl">
                    <a:srgbClr val="000000">
                      <a:alpha val="43137"/>
                    </a:srgbClr>
                  </a:outerShdw>
                </a:effectLst>
              </a:rPr>
              <a:t>FSK</a:t>
            </a:r>
            <a:r>
              <a:rPr lang="en-US" sz="4400" u="sng" dirty="0">
                <a:solidFill>
                  <a:prstClr val="white"/>
                </a:solidFill>
                <a:effectLst>
                  <a:outerShdw blurRad="38100" dist="38100" dir="2700000" algn="tl">
                    <a:srgbClr val="000000">
                      <a:alpha val="43137"/>
                    </a:srgbClr>
                  </a:outerShdw>
                </a:effectLst>
              </a:rPr>
              <a:t> </a:t>
            </a:r>
            <a:r>
              <a:rPr lang="en-US" sz="4400" u="sng" dirty="0" smtClean="0">
                <a:solidFill>
                  <a:prstClr val="white"/>
                </a:solidFill>
                <a:effectLst>
                  <a:outerShdw blurRad="38100" dist="38100" dir="2700000" algn="tl">
                    <a:srgbClr val="000000">
                      <a:alpha val="43137"/>
                    </a:srgbClr>
                  </a:outerShdw>
                </a:effectLst>
              </a:rPr>
              <a:t>Demodulator</a:t>
            </a:r>
            <a:r>
              <a:rPr lang="en-US" sz="2800" u="sng" dirty="0">
                <a:solidFill>
                  <a:prstClr val="white"/>
                </a:solidFill>
                <a:effectLst>
                  <a:outerShdw blurRad="38100" dist="38100" dir="2700000" algn="tl">
                    <a:srgbClr val="000000">
                      <a:alpha val="43137"/>
                    </a:srgbClr>
                  </a:outerShdw>
                </a:effectLst>
              </a:rPr>
              <a:t/>
            </a:r>
            <a:br>
              <a:rPr lang="en-US" sz="2800" u="sng" dirty="0">
                <a:solidFill>
                  <a:prstClr val="white"/>
                </a:solidFill>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pic>
        <p:nvPicPr>
          <p:cNvPr id="6" name="Picture 5" descr="asynchronous_fsk_detector.jpg"/>
          <p:cNvPicPr>
            <a:picLocks noChangeAspect="1"/>
          </p:cNvPicPr>
          <p:nvPr/>
        </p:nvPicPr>
        <p:blipFill>
          <a:blip r:embed="rId2"/>
          <a:stretch>
            <a:fillRect/>
          </a:stretch>
        </p:blipFill>
        <p:spPr>
          <a:xfrm>
            <a:off x="1857356" y="3883465"/>
            <a:ext cx="3929090" cy="176011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214282" y="285728"/>
            <a:ext cx="8572560" cy="7358114"/>
          </a:xfrm>
        </p:spPr>
        <p:txBody>
          <a:bodyPr>
            <a:normAutofit/>
          </a:bodyPr>
          <a:lstStyle/>
          <a:p>
            <a:pPr algn="l">
              <a:spcBef>
                <a:spcPts val="0"/>
              </a:spcBef>
            </a:pPr>
            <a:r>
              <a:rPr lang="en-US" sz="1800" dirty="0" smtClean="0">
                <a:latin typeface="+mj-lt"/>
              </a:rPr>
              <a:t>The signal in each envelope detector is modulated asynchronously.</a:t>
            </a:r>
          </a:p>
          <a:p>
            <a:pPr algn="l">
              <a:spcBef>
                <a:spcPts val="0"/>
              </a:spcBef>
            </a:pPr>
            <a:r>
              <a:rPr lang="en-US" sz="1800" dirty="0" smtClean="0">
                <a:latin typeface="+mj-lt"/>
              </a:rPr>
              <a:t>The decision circuit chooses which output is more likely and selects</a:t>
            </a:r>
          </a:p>
          <a:p>
            <a:pPr algn="l">
              <a:spcBef>
                <a:spcPts val="0"/>
              </a:spcBef>
            </a:pPr>
            <a:r>
              <a:rPr lang="en-US" sz="1800" dirty="0" smtClean="0">
                <a:latin typeface="+mj-lt"/>
              </a:rPr>
              <a:t> it from any one of the envelope detectors. It also re-shapes the</a:t>
            </a:r>
          </a:p>
          <a:p>
            <a:pPr algn="l">
              <a:spcBef>
                <a:spcPts val="0"/>
              </a:spcBef>
            </a:pPr>
            <a:r>
              <a:rPr lang="en-US" sz="1800" dirty="0" smtClean="0">
                <a:latin typeface="+mj-lt"/>
              </a:rPr>
              <a:t> waveform to a rectangular one</a:t>
            </a:r>
            <a:r>
              <a:rPr lang="en-US" sz="1800" dirty="0" smtClean="0">
                <a:latin typeface="+mj-lt"/>
              </a:rPr>
              <a:t>.</a:t>
            </a:r>
          </a:p>
          <a:p>
            <a:pPr algn="l">
              <a:spcBef>
                <a:spcPts val="0"/>
              </a:spcBef>
            </a:pPr>
            <a:endParaRPr lang="en-IN" sz="1800" dirty="0" smtClean="0">
              <a:latin typeface="+mj-lt"/>
            </a:endParaRPr>
          </a:p>
          <a:p>
            <a:pPr algn="l">
              <a:buFont typeface="Wingdings" pitchFamily="2" charset="2"/>
              <a:buChar char="§"/>
            </a:pPr>
            <a:r>
              <a:rPr lang="en-US" sz="2000" u="sng" dirty="0" smtClean="0"/>
              <a:t> Synchronous </a:t>
            </a:r>
            <a:r>
              <a:rPr lang="en-US" sz="2000" u="sng" dirty="0" smtClean="0"/>
              <a:t>FSK </a:t>
            </a:r>
            <a:r>
              <a:rPr lang="en-US" sz="2000" u="sng" dirty="0" smtClean="0"/>
              <a:t>Detector</a:t>
            </a:r>
          </a:p>
          <a:p>
            <a:pPr algn="l"/>
            <a:r>
              <a:rPr lang="en-US" sz="1800" dirty="0" smtClean="0">
                <a:latin typeface="+mj-lt"/>
              </a:rPr>
              <a:t>The block diagram of Synchronous FSK detector consists of two mixers with local oscillator circuits, two band pass filters and a decision circuit. Following is the diagrammatic representation</a:t>
            </a:r>
            <a:r>
              <a:rPr lang="en-US" sz="1800" dirty="0" smtClean="0">
                <a:latin typeface="+mj-lt"/>
              </a:rPr>
              <a:t>.</a:t>
            </a:r>
          </a:p>
          <a:p>
            <a:pPr algn="l"/>
            <a:endParaRPr lang="en-IN" sz="1800" dirty="0" smtClean="0">
              <a:latin typeface="+mj-lt"/>
            </a:endParaRPr>
          </a:p>
          <a:p>
            <a:pPr algn="l"/>
            <a:endParaRPr lang="en-IN" sz="1800" dirty="0" smtClean="0">
              <a:latin typeface="+mj-lt"/>
            </a:endParaRPr>
          </a:p>
          <a:p>
            <a:pPr algn="l"/>
            <a:endParaRPr lang="en-IN" sz="1800" dirty="0" smtClean="0">
              <a:latin typeface="+mj-lt"/>
            </a:endParaRPr>
          </a:p>
          <a:p>
            <a:pPr algn="l"/>
            <a:endParaRPr lang="en-US" sz="1800" dirty="0" smtClean="0">
              <a:latin typeface="+mj-lt"/>
            </a:endParaRPr>
          </a:p>
          <a:p>
            <a:pPr algn="l"/>
            <a:endParaRPr lang="en-US" sz="1800" dirty="0" smtClean="0">
              <a:latin typeface="+mj-lt"/>
            </a:endParaRPr>
          </a:p>
          <a:p>
            <a:pPr algn="l"/>
            <a:r>
              <a:rPr lang="en-US" sz="1800" dirty="0" smtClean="0">
                <a:latin typeface="+mj-lt"/>
              </a:rPr>
              <a:t>The </a:t>
            </a:r>
            <a:r>
              <a:rPr lang="en-US" sz="1800" dirty="0" smtClean="0">
                <a:latin typeface="+mj-lt"/>
              </a:rPr>
              <a:t>FSK signal input is given to the two mixers with local oscillator circuits. These two are connected to two band pass filters. These combinations act as demodulators and the decision circuit chooses which output is more likely and selects it from any one of the detectors. The two signals have a minimum frequency separation.</a:t>
            </a:r>
          </a:p>
          <a:p>
            <a:pPr algn="l"/>
            <a:r>
              <a:rPr lang="en-US" sz="1800" dirty="0" smtClean="0">
                <a:latin typeface="+mj-lt"/>
              </a:rPr>
              <a:t>For both of the demodulators, the bandwidth of each of them depends on their bit rate. This synchronous demodulator is a bit complex than asynchronous type demodulators.</a:t>
            </a:r>
          </a:p>
          <a:p>
            <a:pPr algn="l"/>
            <a:endParaRPr lang="en-US" sz="1800" u="sng" dirty="0" smtClean="0">
              <a:latin typeface="+mj-lt"/>
            </a:endParaRPr>
          </a:p>
          <a:p>
            <a:pPr algn="l"/>
            <a:r>
              <a:rPr lang="en-IN" sz="1800" dirty="0" smtClean="0">
                <a:latin typeface="+mj-lt"/>
              </a:rPr>
              <a:t>                                    </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pic>
        <p:nvPicPr>
          <p:cNvPr id="7" name="Picture 6" descr="synchronous_fsk_detector.jpg"/>
          <p:cNvPicPr>
            <a:picLocks noChangeAspect="1"/>
          </p:cNvPicPr>
          <p:nvPr/>
        </p:nvPicPr>
        <p:blipFill>
          <a:blip r:embed="rId2"/>
          <a:stretch>
            <a:fillRect/>
          </a:stretch>
        </p:blipFill>
        <p:spPr>
          <a:xfrm>
            <a:off x="2000232" y="2786058"/>
            <a:ext cx="4429156" cy="18573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1071538" y="1357298"/>
            <a:ext cx="8572560" cy="6143668"/>
          </a:xfrm>
        </p:spPr>
        <p:txBody>
          <a:bodyPr>
            <a:normAutofit/>
          </a:bodyPr>
          <a:lstStyle/>
          <a:p>
            <a:pPr algn="l"/>
            <a:endParaRPr lang="en-US" sz="1800" dirty="0" smtClean="0">
              <a:latin typeface="+mj-lt"/>
            </a:endParaRPr>
          </a:p>
          <a:p>
            <a:pPr marL="432000" algn="l">
              <a:spcBef>
                <a:spcPts val="0"/>
              </a:spcBef>
            </a:pPr>
            <a:r>
              <a:rPr lang="en-US" sz="1800" dirty="0" smtClean="0">
                <a:latin typeface="+mj-lt"/>
              </a:rPr>
              <a:t> </a:t>
            </a:r>
          </a:p>
          <a:p>
            <a:pPr marL="432000" algn="l">
              <a:lnSpc>
                <a:spcPct val="150000"/>
              </a:lnSpc>
              <a:buFont typeface="Wingdings" pitchFamily="2" charset="2"/>
              <a:buChar char="§"/>
            </a:pPr>
            <a:r>
              <a:rPr lang="en-IN" sz="2800" dirty="0" smtClean="0">
                <a:latin typeface="+mj-lt"/>
              </a:rPr>
              <a:t>Caller ID  on Telephone System</a:t>
            </a:r>
          </a:p>
          <a:p>
            <a:pPr marL="432000" algn="l">
              <a:lnSpc>
                <a:spcPct val="150000"/>
              </a:lnSpc>
              <a:buFont typeface="Wingdings" pitchFamily="2" charset="2"/>
              <a:buChar char="§"/>
            </a:pPr>
            <a:r>
              <a:rPr lang="en-IN" sz="2800" dirty="0" smtClean="0">
                <a:latin typeface="+mj-lt"/>
              </a:rPr>
              <a:t>Amateur Radio</a:t>
            </a:r>
          </a:p>
          <a:p>
            <a:pPr marL="432000" algn="l">
              <a:lnSpc>
                <a:spcPct val="150000"/>
              </a:lnSpc>
              <a:buFont typeface="Wingdings" pitchFamily="2" charset="2"/>
              <a:buChar char="§"/>
            </a:pPr>
            <a:r>
              <a:rPr lang="en-IN" sz="2800" dirty="0" smtClean="0">
                <a:latin typeface="+mj-lt"/>
              </a:rPr>
              <a:t>Early Telephone-Line Modems</a:t>
            </a:r>
          </a:p>
          <a:p>
            <a:pPr marL="432000" algn="l">
              <a:lnSpc>
                <a:spcPct val="150000"/>
              </a:lnSpc>
              <a:buFont typeface="Wingdings" pitchFamily="2" charset="2"/>
              <a:buChar char="§"/>
            </a:pPr>
            <a:r>
              <a:rPr lang="en-IN" sz="2800" dirty="0" smtClean="0">
                <a:latin typeface="+mj-lt"/>
              </a:rPr>
              <a:t>Emergency Broadcast Systems</a:t>
            </a:r>
          </a:p>
          <a:p>
            <a:pPr marL="432000" algn="l">
              <a:lnSpc>
                <a:spcPct val="150000"/>
              </a:lnSpc>
              <a:buFont typeface="Wingdings" pitchFamily="2" charset="2"/>
              <a:buChar char="§"/>
            </a:pPr>
            <a:r>
              <a:rPr lang="en-IN" sz="2800" dirty="0" smtClean="0">
                <a:latin typeface="+mj-lt"/>
              </a:rPr>
              <a:t>Modems</a:t>
            </a:r>
            <a:endParaRPr lang="en-US" sz="2800" dirty="0" smtClean="0">
              <a:latin typeface="+mj-lt"/>
            </a:endParaRPr>
          </a:p>
          <a:p>
            <a:pPr marL="432000" algn="l"/>
            <a:r>
              <a:rPr lang="en-IN" sz="2800" dirty="0" smtClean="0">
                <a:latin typeface="+mj-lt"/>
              </a:rPr>
              <a:t>                             </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785818" y="642918"/>
            <a:ext cx="9644098" cy="1107996"/>
          </a:xfrm>
          <a:prstGeom prst="rect">
            <a:avLst/>
          </a:prstGeom>
        </p:spPr>
        <p:txBody>
          <a:bodyPr wrap="square">
            <a:spAutoFit/>
          </a:bodyPr>
          <a:lstStyle/>
          <a:p>
            <a:pPr algn="ctr"/>
            <a:r>
              <a:rPr lang="en-US" sz="4400" dirty="0">
                <a:solidFill>
                  <a:prstClr val="white"/>
                </a:solidFill>
              </a:rPr>
              <a:t> </a:t>
            </a:r>
            <a:r>
              <a:rPr lang="en-US" sz="4400" dirty="0" smtClean="0">
                <a:solidFill>
                  <a:prstClr val="white"/>
                </a:solidFill>
              </a:rPr>
              <a:t> </a:t>
            </a:r>
            <a:r>
              <a:rPr lang="en-US" sz="4800" u="sng" dirty="0" smtClean="0">
                <a:solidFill>
                  <a:prstClr val="white"/>
                </a:solidFill>
                <a:effectLst>
                  <a:outerShdw blurRad="38100" dist="38100" dir="2700000" algn="tl">
                    <a:srgbClr val="000000">
                      <a:alpha val="43137"/>
                    </a:srgbClr>
                  </a:outerShdw>
                </a:effectLst>
              </a:rPr>
              <a:t>Applications of FSK</a:t>
            </a:r>
            <a:r>
              <a:rPr lang="en-US" sz="2800" u="sng" dirty="0">
                <a:solidFill>
                  <a:prstClr val="white"/>
                </a:solidFill>
                <a:effectLst>
                  <a:outerShdw blurRad="38100" dist="38100" dir="2700000" algn="tl">
                    <a:srgbClr val="000000">
                      <a:alpha val="43137"/>
                    </a:srgbClr>
                  </a:outerShdw>
                </a:effectLst>
              </a:rPr>
              <a:t/>
            </a:r>
            <a:br>
              <a:rPr lang="en-US" sz="2800" u="sng" dirty="0">
                <a:solidFill>
                  <a:prstClr val="white"/>
                </a:solidFill>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857496"/>
            <a:ext cx="5286412" cy="1000132"/>
          </a:xfrm>
          <a:noFill/>
        </p:spPr>
        <p:txBody>
          <a:bodyPr>
            <a:normAutofit fontScale="90000"/>
          </a:bodyPr>
          <a:lstStyle/>
          <a:p>
            <a:pPr algn="l"/>
            <a:r>
              <a:rPr lang="en-US" dirty="0" smtClean="0">
                <a:latin typeface="+mn-lt"/>
              </a:rPr>
              <a:t/>
            </a:r>
            <a:br>
              <a:rPr lang="en-US" dirty="0" smtClean="0">
                <a:latin typeface="+mn-lt"/>
              </a:rPr>
            </a:br>
            <a:endParaRPr lang="en-US" dirty="0">
              <a:latin typeface="+mn-lt"/>
            </a:endParaRPr>
          </a:p>
        </p:txBody>
      </p:sp>
      <p:sp>
        <p:nvSpPr>
          <p:cNvPr id="3" name="Subtitle 2"/>
          <p:cNvSpPr>
            <a:spLocks noGrp="1"/>
          </p:cNvSpPr>
          <p:nvPr>
            <p:ph type="subTitle" idx="1"/>
          </p:nvPr>
        </p:nvSpPr>
        <p:spPr>
          <a:xfrm>
            <a:off x="1071538" y="928670"/>
            <a:ext cx="2428892" cy="1740706"/>
          </a:xfrm>
        </p:spPr>
        <p:txBody>
          <a:bodyPr>
            <a:normAutofit/>
          </a:bodyPr>
          <a:lstStyle/>
          <a:p>
            <a:pPr algn="l"/>
            <a:endParaRPr lang="en-US" sz="1800" dirty="0" smtClean="0">
              <a:latin typeface="+mj-lt"/>
            </a:endParaRPr>
          </a:p>
          <a:p>
            <a:pPr marL="432000" algn="l">
              <a:spcBef>
                <a:spcPts val="0"/>
              </a:spcBef>
            </a:pPr>
            <a:r>
              <a:rPr lang="en-US" sz="1800" dirty="0" smtClean="0">
                <a:latin typeface="+mj-lt"/>
              </a:rPr>
              <a:t> </a:t>
            </a:r>
          </a:p>
          <a:p>
            <a:pPr algn="l">
              <a:buFont typeface="Wingdings" pitchFamily="2" charset="2"/>
              <a:buChar char="v"/>
            </a:pPr>
            <a:r>
              <a:rPr lang="en-IN" u="sng" dirty="0" smtClean="0"/>
              <a:t>Advantages</a:t>
            </a: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IN" dirty="0" smtClean="0">
              <a:latin typeface="+mj-lt"/>
            </a:endParaRPr>
          </a:p>
          <a:p>
            <a:pPr algn="l"/>
            <a:endParaRPr lang="en-US" dirty="0">
              <a:latin typeface="+mj-lt"/>
            </a:endParaRPr>
          </a:p>
        </p:txBody>
      </p:sp>
      <p:sp>
        <p:nvSpPr>
          <p:cNvPr id="5" name="Rectangle 4"/>
          <p:cNvSpPr/>
          <p:nvPr/>
        </p:nvSpPr>
        <p:spPr>
          <a:xfrm>
            <a:off x="-357222" y="571480"/>
            <a:ext cx="9644098" cy="1107996"/>
          </a:xfrm>
          <a:prstGeom prst="rect">
            <a:avLst/>
          </a:prstGeom>
        </p:spPr>
        <p:txBody>
          <a:bodyPr wrap="square">
            <a:spAutoFit/>
          </a:bodyPr>
          <a:lstStyle/>
          <a:p>
            <a:pPr algn="ctr"/>
            <a:r>
              <a:rPr lang="en-US" sz="4800" u="sng" dirty="0" smtClean="0">
                <a:solidFill>
                  <a:prstClr val="white"/>
                </a:solidFill>
                <a:effectLst>
                  <a:outerShdw blurRad="38100" dist="38100" dir="2700000" algn="tl">
                    <a:srgbClr val="000000">
                      <a:alpha val="43137"/>
                    </a:srgbClr>
                  </a:outerShdw>
                </a:effectLst>
              </a:rPr>
              <a:t>Advantages &amp; Disadvantages</a:t>
            </a:r>
            <a:r>
              <a:rPr lang="en-US" sz="2800" u="sng" dirty="0">
                <a:solidFill>
                  <a:prstClr val="white"/>
                </a:solidFill>
                <a:effectLst>
                  <a:outerShdw blurRad="38100" dist="38100" dir="2700000" algn="tl">
                    <a:srgbClr val="000000">
                      <a:alpha val="43137"/>
                    </a:srgbClr>
                  </a:outerShdw>
                </a:effectLst>
              </a:rPr>
              <a:t/>
            </a:r>
            <a:br>
              <a:rPr lang="en-US" sz="2800" u="sng" dirty="0">
                <a:solidFill>
                  <a:prstClr val="white"/>
                </a:solidFill>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
        <p:nvSpPr>
          <p:cNvPr id="7" name="TextBox 6"/>
          <p:cNvSpPr txBox="1"/>
          <p:nvPr/>
        </p:nvSpPr>
        <p:spPr>
          <a:xfrm>
            <a:off x="1285852" y="2092289"/>
            <a:ext cx="6682342" cy="1908215"/>
          </a:xfrm>
          <a:prstGeom prst="rect">
            <a:avLst/>
          </a:prstGeom>
          <a:noFill/>
        </p:spPr>
        <p:txBody>
          <a:bodyPr wrap="none" rtlCol="0">
            <a:spAutoFit/>
          </a:bodyPr>
          <a:lstStyle/>
          <a:p>
            <a:pPr>
              <a:buFont typeface="Arial" pitchFamily="34" charset="0"/>
              <a:buChar char="•"/>
            </a:pPr>
            <a:r>
              <a:rPr lang="en-IN" dirty="0" smtClean="0"/>
              <a:t> </a:t>
            </a:r>
            <a:r>
              <a:rPr lang="en-IN" sz="2000" dirty="0">
                <a:latin typeface="+mj-lt"/>
              </a:rPr>
              <a:t>It has lower probability of error(</a:t>
            </a:r>
            <a:r>
              <a:rPr lang="en-IN" sz="2000" dirty="0" err="1">
                <a:latin typeface="+mj-lt"/>
              </a:rPr>
              <a:t>Pe</a:t>
            </a:r>
            <a:r>
              <a:rPr lang="en-IN" sz="2000" dirty="0">
                <a:latin typeface="+mj-lt"/>
              </a:rPr>
              <a:t>).</a:t>
            </a:r>
          </a:p>
          <a:p>
            <a:pPr>
              <a:buFont typeface="Arial" pitchFamily="34" charset="0"/>
              <a:buChar char="•"/>
            </a:pPr>
            <a:r>
              <a:rPr lang="en-IN" sz="2000" dirty="0">
                <a:latin typeface="+mj-lt"/>
              </a:rPr>
              <a:t> </a:t>
            </a:r>
            <a:r>
              <a:rPr lang="en-IN" sz="2000" dirty="0" smtClean="0">
                <a:latin typeface="+mj-lt"/>
              </a:rPr>
              <a:t>It </a:t>
            </a:r>
            <a:r>
              <a:rPr lang="en-IN" sz="2000" dirty="0">
                <a:latin typeface="+mj-lt"/>
              </a:rPr>
              <a:t>provides high SNR(Signal to Noise ratio).</a:t>
            </a:r>
          </a:p>
          <a:p>
            <a:pPr>
              <a:buFont typeface="Arial" pitchFamily="34" charset="0"/>
              <a:buChar char="•"/>
            </a:pPr>
            <a:r>
              <a:rPr lang="en-IN" sz="2000" dirty="0">
                <a:latin typeface="+mj-lt"/>
              </a:rPr>
              <a:t> </a:t>
            </a:r>
            <a:r>
              <a:rPr lang="en-IN" sz="2000" dirty="0" smtClean="0">
                <a:latin typeface="+mj-lt"/>
              </a:rPr>
              <a:t>It </a:t>
            </a:r>
            <a:r>
              <a:rPr lang="en-IN" sz="2000" dirty="0">
                <a:latin typeface="+mj-lt"/>
              </a:rPr>
              <a:t>has higher immunity to noise due to constant envelop.</a:t>
            </a:r>
          </a:p>
          <a:p>
            <a:pPr>
              <a:buFont typeface="Arial" pitchFamily="34" charset="0"/>
              <a:buChar char="•"/>
            </a:pPr>
            <a:r>
              <a:rPr lang="en-IN" sz="2000" dirty="0">
                <a:latin typeface="+mj-lt"/>
              </a:rPr>
              <a:t> </a:t>
            </a:r>
            <a:r>
              <a:rPr lang="en-IN" sz="2000" dirty="0" smtClean="0">
                <a:latin typeface="+mj-lt"/>
              </a:rPr>
              <a:t>FSK </a:t>
            </a:r>
            <a:r>
              <a:rPr lang="en-IN" sz="2000" dirty="0">
                <a:latin typeface="+mj-lt"/>
              </a:rPr>
              <a:t>transmitter and FSK receiver implementations are simple</a:t>
            </a:r>
          </a:p>
          <a:p>
            <a:r>
              <a:rPr lang="en-IN" sz="2000" dirty="0">
                <a:latin typeface="+mj-lt"/>
              </a:rPr>
              <a:t>  </a:t>
            </a:r>
            <a:r>
              <a:rPr lang="en-IN" sz="2000" dirty="0" smtClean="0">
                <a:latin typeface="+mj-lt"/>
              </a:rPr>
              <a:t> </a:t>
            </a:r>
            <a:r>
              <a:rPr lang="en-IN" sz="2000" dirty="0">
                <a:latin typeface="+mj-lt"/>
              </a:rPr>
              <a:t>for low data rate  application.</a:t>
            </a:r>
            <a:endParaRPr lang="en-IN" sz="2000" dirty="0" smtClean="0">
              <a:latin typeface="+mj-lt"/>
            </a:endParaRPr>
          </a:p>
          <a:p>
            <a:endParaRPr lang="en-US" dirty="0"/>
          </a:p>
        </p:txBody>
      </p:sp>
      <p:sp>
        <p:nvSpPr>
          <p:cNvPr id="9" name="TextBox 8"/>
          <p:cNvSpPr txBox="1"/>
          <p:nvPr/>
        </p:nvSpPr>
        <p:spPr>
          <a:xfrm>
            <a:off x="1000100" y="4143380"/>
            <a:ext cx="2552045" cy="769441"/>
          </a:xfrm>
          <a:prstGeom prst="rect">
            <a:avLst/>
          </a:prstGeom>
          <a:noFill/>
        </p:spPr>
        <p:txBody>
          <a:bodyPr wrap="none" rtlCol="0">
            <a:spAutoFit/>
          </a:bodyPr>
          <a:lstStyle/>
          <a:p>
            <a:pPr>
              <a:buClr>
                <a:schemeClr val="accent3"/>
              </a:buClr>
              <a:buFont typeface="Wingdings" pitchFamily="2" charset="2"/>
              <a:buChar char="v"/>
            </a:pPr>
            <a:r>
              <a:rPr lang="en-IN" sz="2600" u="sng" dirty="0" smtClean="0"/>
              <a:t>Disa</a:t>
            </a:r>
            <a:r>
              <a:rPr lang="en-IN" sz="2600" u="sng" dirty="0" smtClean="0"/>
              <a:t>dvantages</a:t>
            </a:r>
          </a:p>
          <a:p>
            <a:pPr>
              <a:buFont typeface="Wingdings" pitchFamily="2" charset="2"/>
              <a:buChar char="v"/>
            </a:pPr>
            <a:endParaRPr lang="en-US" dirty="0"/>
          </a:p>
        </p:txBody>
      </p:sp>
      <p:sp>
        <p:nvSpPr>
          <p:cNvPr id="10" name="TextBox 9"/>
          <p:cNvSpPr txBox="1"/>
          <p:nvPr/>
        </p:nvSpPr>
        <p:spPr>
          <a:xfrm>
            <a:off x="1357290" y="4786322"/>
            <a:ext cx="5966698" cy="1292662"/>
          </a:xfrm>
          <a:prstGeom prst="rect">
            <a:avLst/>
          </a:prstGeom>
          <a:noFill/>
        </p:spPr>
        <p:txBody>
          <a:bodyPr wrap="none" rtlCol="0">
            <a:spAutoFit/>
          </a:bodyPr>
          <a:lstStyle/>
          <a:p>
            <a:r>
              <a:rPr lang="en-IN" sz="2000" dirty="0" smtClean="0">
                <a:latin typeface="+mj-lt"/>
              </a:rPr>
              <a:t> It uses larger </a:t>
            </a:r>
            <a:r>
              <a:rPr lang="en-IN" sz="2000" dirty="0" smtClean="0">
                <a:latin typeface="+mj-lt"/>
              </a:rPr>
              <a:t>b</a:t>
            </a:r>
            <a:r>
              <a:rPr lang="en-IN" sz="2000" dirty="0" smtClean="0">
                <a:latin typeface="+mj-lt"/>
              </a:rPr>
              <a:t>andwidth compare to othe</a:t>
            </a:r>
            <a:r>
              <a:rPr lang="en-IN" sz="2000" dirty="0" smtClean="0">
                <a:latin typeface="+mj-lt"/>
              </a:rPr>
              <a:t>r modulation </a:t>
            </a:r>
          </a:p>
          <a:p>
            <a:r>
              <a:rPr lang="en-IN" sz="2000" dirty="0" smtClean="0">
                <a:latin typeface="+mj-lt"/>
              </a:rPr>
              <a:t> techniques such as ASK and PSK. Hence it is not</a:t>
            </a:r>
          </a:p>
          <a:p>
            <a:r>
              <a:rPr lang="en-IN" sz="2000" dirty="0" smtClean="0">
                <a:latin typeface="+mj-lt"/>
              </a:rPr>
              <a:t> bandwidth efficient</a:t>
            </a:r>
            <a:endParaRPr lang="en-IN" sz="2000" dirty="0">
              <a:latin typeface="+mj-lt"/>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552</Words>
  <Application>Microsoft Office PowerPoint</Application>
  <PresentationFormat>On-screen Show (4:3)</PresentationFormat>
  <Paragraphs>219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        Frequency Shift Keying </vt:lpstr>
      <vt:lpstr>        Content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Shift Keying</dc:title>
  <dc:creator>Windows User</dc:creator>
  <cp:lastModifiedBy>Windows User</cp:lastModifiedBy>
  <cp:revision>16</cp:revision>
  <dcterms:created xsi:type="dcterms:W3CDTF">2020-05-08T11:27:18Z</dcterms:created>
  <dcterms:modified xsi:type="dcterms:W3CDTF">2020-05-08T13:58:36Z</dcterms:modified>
</cp:coreProperties>
</file>