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5/5/2020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53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5/5/2020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271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5/5/2020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539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5/5/2020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5475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5/5/2020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390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5/5/2020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226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5/5/2020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18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5/5/2020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28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5/5/2020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16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5/5/2020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656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5/5/2020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41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5/5/2020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56086234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E2DAEF-FA0D-41DF-A195-41646B5414FA}"/>
              </a:ext>
            </a:extLst>
          </p:cNvPr>
          <p:cNvSpPr>
            <a:spLocks noGrp="1"/>
          </p:cNvSpPr>
          <p:nvPr>
            <p:ph type="ctrTitle"/>
          </p:nvPr>
        </p:nvSpPr>
        <p:spPr/>
        <p:txBody>
          <a:bodyPr/>
          <a:lstStyle/>
          <a:p>
            <a:r>
              <a:rPr lang="en-IN" dirty="0"/>
              <a:t>NAME-INDRASISH KUNDU</a:t>
            </a:r>
            <a:endParaRPr lang="en-GB" dirty="0"/>
          </a:p>
        </p:txBody>
      </p:sp>
      <p:sp>
        <p:nvSpPr>
          <p:cNvPr id="7" name="Subtitle 6">
            <a:extLst>
              <a:ext uri="{FF2B5EF4-FFF2-40B4-BE49-F238E27FC236}">
                <a16:creationId xmlns:a16="http://schemas.microsoft.com/office/drawing/2014/main" id="{696E96E3-0A38-4B71-A040-4F2646D8195A}"/>
              </a:ext>
            </a:extLst>
          </p:cNvPr>
          <p:cNvSpPr>
            <a:spLocks noGrp="1"/>
          </p:cNvSpPr>
          <p:nvPr>
            <p:ph type="subTitle" idx="1"/>
          </p:nvPr>
        </p:nvSpPr>
        <p:spPr/>
        <p:txBody>
          <a:bodyPr/>
          <a:lstStyle/>
          <a:p>
            <a:r>
              <a:rPr lang="en-IN" dirty="0"/>
              <a:t>CSE 3</a:t>
            </a:r>
            <a:r>
              <a:rPr lang="en-IN" baseline="30000" dirty="0"/>
              <a:t>RD</a:t>
            </a:r>
            <a:r>
              <a:rPr lang="en-IN" dirty="0"/>
              <a:t> YEAR ROLL-16800117048</a:t>
            </a:r>
          </a:p>
          <a:p>
            <a:r>
              <a:rPr lang="en-IN" dirty="0"/>
              <a:t>COMPUTER NETWORKING ASSIGNMENT</a:t>
            </a:r>
            <a:endParaRPr lang="en-GB" dirty="0"/>
          </a:p>
        </p:txBody>
      </p:sp>
    </p:spTree>
    <p:extLst>
      <p:ext uri="{BB962C8B-B14F-4D97-AF65-F5344CB8AC3E}">
        <p14:creationId xmlns:p14="http://schemas.microsoft.com/office/powerpoint/2010/main" val="386553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2">
            <a:extLst>
              <a:ext uri="{FF2B5EF4-FFF2-40B4-BE49-F238E27FC236}">
                <a16:creationId xmlns:a16="http://schemas.microsoft.com/office/drawing/2014/main" id="{E2627A5E-40E3-467A-9819-2E8397936237}"/>
              </a:ext>
            </a:extLst>
          </p:cNvPr>
          <p:cNvPicPr>
            <a:picLocks noChangeAspect="1"/>
          </p:cNvPicPr>
          <p:nvPr/>
        </p:nvPicPr>
        <p:blipFill rotWithShape="1">
          <a:blip r:embed="rId2">
            <a:alphaModFix amt="55000"/>
          </a:blip>
          <a:srcRect t="182" b="15548"/>
          <a:stretch/>
        </p:blipFill>
        <p:spPr>
          <a:xfrm>
            <a:off x="20" y="10"/>
            <a:ext cx="12191980" cy="6857990"/>
          </a:xfrm>
          <a:prstGeom prst="rect">
            <a:avLst/>
          </a:prstGeom>
        </p:spPr>
      </p:pic>
      <p:sp>
        <p:nvSpPr>
          <p:cNvPr id="10" name="Oval 9">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8F8308-7ADD-49FD-BBFB-5BFF44C0FC48}"/>
              </a:ext>
            </a:extLst>
          </p:cNvPr>
          <p:cNvSpPr>
            <a:spLocks noGrp="1"/>
          </p:cNvSpPr>
          <p:nvPr>
            <p:ph type="ctrTitle"/>
          </p:nvPr>
        </p:nvSpPr>
        <p:spPr>
          <a:xfrm>
            <a:off x="3577192" y="1032483"/>
            <a:ext cx="5037616" cy="2982360"/>
          </a:xfrm>
        </p:spPr>
        <p:txBody>
          <a:bodyPr>
            <a:normAutofit/>
          </a:bodyPr>
          <a:lstStyle/>
          <a:p>
            <a:r>
              <a:rPr lang="en-GB" b="1" dirty="0"/>
              <a:t>Virtual Circuit Network</a:t>
            </a:r>
            <a:br>
              <a:rPr lang="en-GB" b="1" dirty="0"/>
            </a:br>
            <a:endParaRPr lang="en-GB" dirty="0"/>
          </a:p>
        </p:txBody>
      </p:sp>
      <p:sp>
        <p:nvSpPr>
          <p:cNvPr id="12" name="Arc 11">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082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FE4CAB-2C5D-40D2-9A87-DFF72484C585}"/>
              </a:ext>
            </a:extLst>
          </p:cNvPr>
          <p:cNvSpPr/>
          <p:nvPr/>
        </p:nvSpPr>
        <p:spPr>
          <a:xfrm>
            <a:off x="713173" y="58846"/>
            <a:ext cx="10348404" cy="6740307"/>
          </a:xfrm>
          <a:prstGeom prst="rect">
            <a:avLst/>
          </a:prstGeom>
        </p:spPr>
        <p:txBody>
          <a:bodyPr wrap="square">
            <a:spAutoFit/>
          </a:bodyPr>
          <a:lstStyle/>
          <a:p>
            <a:r>
              <a:rPr lang="en-GB" b="1" dirty="0">
                <a:solidFill>
                  <a:srgbClr val="800000"/>
                </a:solidFill>
                <a:latin typeface="verdana" panose="020B0604030504040204" pitchFamily="34" charset="0"/>
              </a:rPr>
              <a:t>Virtual-Circuit Network in Data Communication</a:t>
            </a:r>
            <a:endParaRPr lang="en-GB" b="0" i="0" dirty="0">
              <a:solidFill>
                <a:srgbClr val="333333"/>
              </a:solidFill>
              <a:effectLst/>
              <a:latin typeface="Helvetica Neue"/>
            </a:endParaRPr>
          </a:p>
          <a:p>
            <a:r>
              <a:rPr lang="en-GB" b="0" i="0" dirty="0">
                <a:solidFill>
                  <a:srgbClr val="333333"/>
                </a:solidFill>
                <a:effectLst/>
                <a:latin typeface="Helvetica Neue"/>
              </a:rPr>
              <a:t> </a:t>
            </a:r>
          </a:p>
          <a:p>
            <a:r>
              <a:rPr lang="en-GB" b="0" i="0" dirty="0">
                <a:solidFill>
                  <a:srgbClr val="333333"/>
                </a:solidFill>
                <a:effectLst/>
                <a:latin typeface="Helvetica Neue"/>
              </a:rPr>
              <a:t> </a:t>
            </a:r>
          </a:p>
          <a:p>
            <a:r>
              <a:rPr lang="en-GB" dirty="0">
                <a:solidFill>
                  <a:srgbClr val="333333"/>
                </a:solidFill>
                <a:latin typeface="verdana" panose="020B0604030504040204" pitchFamily="34" charset="0"/>
              </a:rPr>
              <a:t>A virtual-circuit network is a cross between a circuit-switched network and a datagram network. It has some characteristics of both.</a:t>
            </a: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1. As in a circuit-switched network, there are setup and teardown phases in addition to the data transfer phase.</a:t>
            </a:r>
            <a:endParaRPr lang="en-GB" b="0" i="0" dirty="0">
              <a:solidFill>
                <a:srgbClr val="333333"/>
              </a:solidFill>
              <a:effectLst/>
              <a:latin typeface="Helvetica Neue"/>
            </a:endParaRPr>
          </a:p>
          <a:p>
            <a:r>
              <a:rPr lang="en-GB" b="0" i="0" dirty="0">
                <a:solidFill>
                  <a:srgbClr val="333333"/>
                </a:solidFill>
                <a:effectLst/>
                <a:latin typeface="Helvetica Neue"/>
              </a:rPr>
              <a:t> </a:t>
            </a:r>
          </a:p>
          <a:p>
            <a:r>
              <a:rPr lang="en-GB" dirty="0">
                <a:solidFill>
                  <a:srgbClr val="333333"/>
                </a:solidFill>
                <a:latin typeface="verdana" panose="020B0604030504040204" pitchFamily="34" charset="0"/>
              </a:rPr>
              <a:t>2. Resources can be allocated during the setup phase, as in a circuit-switched network, or on demand, as in a datagram network.</a:t>
            </a: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3. As in a datagram network, data are packetized and each packet carries an address in the header. However, the address in the header has local jurisdiction (it defines what should be the next switch and the channel on which the packet is being carried), not end-to-end jurisdiction. The reader may ask how the intermediate switches know where to send the packet if there is no final destination address carried by a packet.</a:t>
            </a:r>
            <a:endParaRPr lang="en-GB" b="0" i="0" dirty="0">
              <a:solidFill>
                <a:srgbClr val="333333"/>
              </a:solidFill>
              <a:effectLst/>
              <a:latin typeface="Helvetica Neue"/>
            </a:endParaRPr>
          </a:p>
          <a:p>
            <a:r>
              <a:rPr lang="en-GB" b="0" i="0" dirty="0">
                <a:solidFill>
                  <a:srgbClr val="333333"/>
                </a:solidFill>
                <a:effectLst/>
                <a:latin typeface="Helvetica Neue"/>
              </a:rPr>
              <a:t> </a:t>
            </a:r>
          </a:p>
          <a:p>
            <a:r>
              <a:rPr lang="en-GB" dirty="0">
                <a:solidFill>
                  <a:srgbClr val="333333"/>
                </a:solidFill>
                <a:latin typeface="verdana" panose="020B0604030504040204" pitchFamily="34" charset="0"/>
              </a:rPr>
              <a:t>4. As in a circuit-switched network, all packets follow the same path established during the connection.</a:t>
            </a: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5. A virtual-circuit network is normally implemented in the data link layer, while a circuit-switched network is implemented in the physical layer and a datagram network in the network layer. But this may change in the future.</a:t>
            </a: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The following figure is an example of a virtual-circuit network. The network has switches that allow traffic from sources to destinations. A source or destination can be a computer, packet switch, bridge, or any other device that connects other networks.</a:t>
            </a:r>
            <a:endParaRPr lang="en-GB" b="0" i="0" dirty="0">
              <a:solidFill>
                <a:srgbClr val="333333"/>
              </a:solidFill>
              <a:effectLst/>
              <a:latin typeface="Helvetica Neue"/>
            </a:endParaRPr>
          </a:p>
        </p:txBody>
      </p:sp>
    </p:spTree>
    <p:extLst>
      <p:ext uri="{BB962C8B-B14F-4D97-AF65-F5344CB8AC3E}">
        <p14:creationId xmlns:p14="http://schemas.microsoft.com/office/powerpoint/2010/main" val="159915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06C4759-DADA-46AB-A7FE-D2700081D7ED}"/>
              </a:ext>
            </a:extLst>
          </p:cNvPr>
          <p:cNvSpPr>
            <a:spLocks noChangeArrowheads="1"/>
          </p:cNvSpPr>
          <p:nvPr/>
        </p:nvSpPr>
        <p:spPr bwMode="auto">
          <a:xfrm>
            <a:off x="1367162" y="1440471"/>
            <a:ext cx="10706469"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Helvetica Neue"/>
              </a:rPr>
              <a:t>  </a:t>
            </a:r>
            <a:r>
              <a:rPr kumimoji="0" lang="en-US" altLang="en-US" sz="15400" b="0" i="0" u="none" strike="noStrike" cap="none" normalizeH="0" baseline="0">
                <a:ln>
                  <a:noFill/>
                </a:ln>
                <a:solidFill>
                  <a:srgbClr val="333333"/>
                </a:solidFill>
                <a:effectLst/>
                <a:latin typeface="Helvetica Neue"/>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Helvetica Neue"/>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Verdana" panose="020B0604030504040204" pitchFamily="34" charset="0"/>
              </a:rPr>
              <a:t>Addressing: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0" name="Picture 2" descr="Virtual Circuit Network">
            <a:extLst>
              <a:ext uri="{FF2B5EF4-FFF2-40B4-BE49-F238E27FC236}">
                <a16:creationId xmlns:a16="http://schemas.microsoft.com/office/drawing/2014/main" id="{1D791FA6-5AEE-4009-BEF9-002FEB3EA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012" y="1206453"/>
            <a:ext cx="6725943" cy="314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345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9E0C94-17AE-4044-9F07-8D628A113B2C}"/>
              </a:ext>
            </a:extLst>
          </p:cNvPr>
          <p:cNvSpPr/>
          <p:nvPr/>
        </p:nvSpPr>
        <p:spPr>
          <a:xfrm>
            <a:off x="452761" y="257452"/>
            <a:ext cx="10315853" cy="2862322"/>
          </a:xfrm>
          <a:prstGeom prst="rect">
            <a:avLst/>
          </a:prstGeom>
        </p:spPr>
        <p:txBody>
          <a:bodyPr wrap="square">
            <a:spAutoFit/>
          </a:bodyPr>
          <a:lstStyle/>
          <a:p>
            <a:r>
              <a:rPr lang="en-GB" b="1" dirty="0">
                <a:solidFill>
                  <a:srgbClr val="333333"/>
                </a:solidFill>
                <a:latin typeface="verdana" panose="020B0604030504040204" pitchFamily="34" charset="0"/>
              </a:rPr>
              <a:t>Addressing:</a:t>
            </a:r>
            <a:br>
              <a:rPr lang="en-GB" b="0" i="0" dirty="0">
                <a:solidFill>
                  <a:srgbClr val="333333"/>
                </a:solidFill>
                <a:effectLst/>
                <a:latin typeface="Helvetica Neue"/>
              </a:rPr>
            </a:b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In a virtual-circuit network, two types of addressing are involved: global and local (virtual-circuit identifier).</a:t>
            </a:r>
            <a:br>
              <a:rPr lang="en-GB" b="0" i="0" dirty="0">
                <a:solidFill>
                  <a:srgbClr val="333333"/>
                </a:solidFill>
                <a:effectLst/>
                <a:latin typeface="Helvetica Neue"/>
              </a:rPr>
            </a:br>
            <a:r>
              <a:rPr lang="en-GB" dirty="0">
                <a:solidFill>
                  <a:srgbClr val="333333"/>
                </a:solidFill>
                <a:latin typeface="verdana" panose="020B0604030504040204" pitchFamily="34" charset="0"/>
              </a:rPr>
              <a:t>Global Addressing:</a:t>
            </a:r>
            <a:endParaRPr lang="en-GB" b="0" i="0" dirty="0">
              <a:solidFill>
                <a:srgbClr val="333333"/>
              </a:solidFill>
              <a:effectLst/>
              <a:latin typeface="Helvetica Neue"/>
            </a:endParaRPr>
          </a:p>
          <a:p>
            <a:r>
              <a:rPr lang="en-GB" b="0" i="0" dirty="0">
                <a:solidFill>
                  <a:srgbClr val="333333"/>
                </a:solidFill>
                <a:effectLst/>
                <a:latin typeface="Helvetica Neue"/>
              </a:rPr>
              <a:t> </a:t>
            </a:r>
          </a:p>
          <a:p>
            <a:r>
              <a:rPr lang="en-GB" b="0" i="0" dirty="0">
                <a:solidFill>
                  <a:srgbClr val="333333"/>
                </a:solidFill>
                <a:effectLst/>
                <a:latin typeface="Helvetica Neue"/>
              </a:rPr>
              <a:t> </a:t>
            </a:r>
          </a:p>
          <a:p>
            <a:r>
              <a:rPr lang="en-GB" dirty="0">
                <a:solidFill>
                  <a:srgbClr val="333333"/>
                </a:solidFill>
                <a:latin typeface="verdana" panose="020B0604030504040204" pitchFamily="34" charset="0"/>
              </a:rPr>
              <a:t>A source or a destination needs to have a global address-an address that can be unique in the scope of the network or internationally if the network is part of an international network.</a:t>
            </a:r>
            <a:endParaRPr lang="en-GB" b="0" i="0" dirty="0">
              <a:solidFill>
                <a:srgbClr val="333333"/>
              </a:solidFill>
              <a:effectLst/>
              <a:latin typeface="Helvetica Neue"/>
            </a:endParaRPr>
          </a:p>
        </p:txBody>
      </p:sp>
      <p:sp>
        <p:nvSpPr>
          <p:cNvPr id="3" name="Rectangle 2">
            <a:extLst>
              <a:ext uri="{FF2B5EF4-FFF2-40B4-BE49-F238E27FC236}">
                <a16:creationId xmlns:a16="http://schemas.microsoft.com/office/drawing/2014/main" id="{9FB96B1B-1AA1-4286-8CC1-AFD2706B4464}"/>
              </a:ext>
            </a:extLst>
          </p:cNvPr>
          <p:cNvSpPr/>
          <p:nvPr/>
        </p:nvSpPr>
        <p:spPr>
          <a:xfrm>
            <a:off x="0" y="3500021"/>
            <a:ext cx="10928412" cy="2585323"/>
          </a:xfrm>
          <a:prstGeom prst="rect">
            <a:avLst/>
          </a:prstGeom>
        </p:spPr>
        <p:txBody>
          <a:bodyPr wrap="square">
            <a:spAutoFit/>
          </a:bodyPr>
          <a:lstStyle/>
          <a:p>
            <a:r>
              <a:rPr lang="en-GB" b="1" dirty="0">
                <a:solidFill>
                  <a:srgbClr val="333333"/>
                </a:solidFill>
                <a:latin typeface="verdana" panose="020B0604030504040204" pitchFamily="34" charset="0"/>
              </a:rPr>
              <a:t>Virtual-Circuit Identifier:</a:t>
            </a:r>
            <a:br>
              <a:rPr lang="en-GB" b="0" i="0" dirty="0">
                <a:solidFill>
                  <a:srgbClr val="333333"/>
                </a:solidFill>
                <a:effectLst/>
                <a:latin typeface="Helvetica Neue"/>
              </a:rPr>
            </a:b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The identifier that is actually used for data transfer is called the virtual-circuit identifier (VCI). A VCI, unlike a global address, is a small number that has only switch scope. It is used by a frame between two switches. When a frame arrives at a switch, it has a VCI; when it leaves, it has a different VCI. The following figure show how the VCI in a data frame changes from one switch to another. Note that a VCI does not need to be a large number since each switch can use its own unique set of VCIs.</a:t>
            </a:r>
            <a:endParaRPr lang="en-GB" b="0" i="0" dirty="0">
              <a:solidFill>
                <a:srgbClr val="333333"/>
              </a:solidFill>
              <a:effectLst/>
              <a:latin typeface="Helvetica Neue"/>
            </a:endParaRPr>
          </a:p>
          <a:p>
            <a:r>
              <a:rPr lang="en-GB" b="0" i="0" dirty="0">
                <a:solidFill>
                  <a:srgbClr val="333333"/>
                </a:solidFill>
                <a:effectLst/>
                <a:latin typeface="Helvetica Neue"/>
              </a:rPr>
              <a:t> </a:t>
            </a:r>
          </a:p>
        </p:txBody>
      </p:sp>
      <p:pic>
        <p:nvPicPr>
          <p:cNvPr id="4098" name="Picture 2" descr="Virtual Circuit Network_identifier">
            <a:extLst>
              <a:ext uri="{FF2B5EF4-FFF2-40B4-BE49-F238E27FC236}">
                <a16:creationId xmlns:a16="http://schemas.microsoft.com/office/drawing/2014/main" id="{BB0173E5-17F1-4CBF-A578-B28E80901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588" y="5817233"/>
            <a:ext cx="441960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32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36A10C-7374-4328-8393-D4574B9D335C}"/>
              </a:ext>
            </a:extLst>
          </p:cNvPr>
          <p:cNvSpPr/>
          <p:nvPr/>
        </p:nvSpPr>
        <p:spPr>
          <a:xfrm>
            <a:off x="0" y="186431"/>
            <a:ext cx="11975977" cy="6186309"/>
          </a:xfrm>
          <a:prstGeom prst="rect">
            <a:avLst/>
          </a:prstGeom>
        </p:spPr>
        <p:txBody>
          <a:bodyPr wrap="square">
            <a:spAutoFit/>
          </a:bodyPr>
          <a:lstStyle/>
          <a:p>
            <a:r>
              <a:rPr lang="en-GB" b="1" dirty="0">
                <a:solidFill>
                  <a:srgbClr val="333333"/>
                </a:solidFill>
                <a:latin typeface="verdana" panose="020B0604030504040204" pitchFamily="34" charset="0"/>
              </a:rPr>
              <a:t>Three Phases:</a:t>
            </a:r>
            <a:br>
              <a:rPr lang="en-GB" b="0" i="0" dirty="0">
                <a:solidFill>
                  <a:srgbClr val="333333"/>
                </a:solidFill>
                <a:effectLst/>
                <a:latin typeface="Helvetica Neue"/>
              </a:rPr>
            </a:b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As in a circuit-switched network, a source and destination need to go through three phases in a virtual-circuit network: setup, data transfer, and teardown.</a:t>
            </a:r>
            <a:br>
              <a:rPr lang="en-GB" b="0" i="0" dirty="0">
                <a:solidFill>
                  <a:srgbClr val="333333"/>
                </a:solidFill>
                <a:effectLst/>
                <a:latin typeface="Helvetica Neue"/>
              </a:rPr>
            </a:b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setup phase, the source and destination use their global addresses to help switches make table entries for the connection.</a:t>
            </a: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In the teardown phase, the source and destination inform the switches to delete the corresponding entry.</a:t>
            </a: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Data transfer occurs between these two phases.</a:t>
            </a:r>
            <a:br>
              <a:rPr lang="en-GB" b="0" i="0" dirty="0">
                <a:solidFill>
                  <a:srgbClr val="333333"/>
                </a:solidFill>
                <a:effectLst/>
                <a:latin typeface="Helvetica Neue"/>
              </a:rPr>
            </a:br>
            <a:endParaRPr lang="en-GB" b="0" i="0" dirty="0">
              <a:solidFill>
                <a:srgbClr val="333333"/>
              </a:solidFill>
              <a:effectLst/>
              <a:latin typeface="Helvetica Neue"/>
            </a:endParaRPr>
          </a:p>
          <a:p>
            <a:r>
              <a:rPr lang="en-GB" b="1" dirty="0">
                <a:solidFill>
                  <a:srgbClr val="333333"/>
                </a:solidFill>
                <a:latin typeface="verdana" panose="020B0604030504040204" pitchFamily="34" charset="0"/>
              </a:rPr>
              <a:t>Data Transfer Phase</a:t>
            </a:r>
            <a:br>
              <a:rPr lang="en-GB" b="0" i="0" dirty="0">
                <a:solidFill>
                  <a:srgbClr val="333333"/>
                </a:solidFill>
                <a:effectLst/>
                <a:latin typeface="Helvetica Neue"/>
              </a:rPr>
            </a:b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To transfer a frame from a source to its destination, all switches need to have a table entry for this virtual circuit. The table, in its simplest form, has four columns. This means that the switch holds four pieces of information for each virtual circuit that is already set up. We show later how the switches make their table entries, but for the moment we assume that each switch has a table with entries for all active virtual circuits.</a:t>
            </a:r>
            <a:br>
              <a:rPr lang="en-GB" b="0" i="0" dirty="0">
                <a:solidFill>
                  <a:srgbClr val="333333"/>
                </a:solidFill>
                <a:effectLst/>
                <a:latin typeface="Helvetica Neue"/>
              </a:rPr>
            </a:br>
            <a:endParaRPr lang="en-GB" b="0" i="0" dirty="0">
              <a:solidFill>
                <a:srgbClr val="333333"/>
              </a:solidFill>
              <a:effectLst/>
              <a:latin typeface="Helvetica Neue"/>
            </a:endParaRPr>
          </a:p>
          <a:p>
            <a:r>
              <a:rPr lang="en-GB" dirty="0">
                <a:solidFill>
                  <a:srgbClr val="333333"/>
                </a:solidFill>
                <a:latin typeface="verdana" panose="020B0604030504040204" pitchFamily="34" charset="0"/>
              </a:rPr>
              <a:t>The following figure shows a frame arriving at port 1 with a VCI of 14. When the frame arrives, the switch looks in its table to find port 1 and a VCI of 14. When it is found, the switch knows to change the VCI to 22 and send out the frame from port 3.</a:t>
            </a:r>
            <a:endParaRPr lang="en-GB" b="0" i="0" dirty="0">
              <a:solidFill>
                <a:srgbClr val="333333"/>
              </a:solidFill>
              <a:effectLst/>
              <a:latin typeface="Helvetica Neue"/>
            </a:endParaRPr>
          </a:p>
        </p:txBody>
      </p:sp>
    </p:spTree>
    <p:extLst>
      <p:ext uri="{BB962C8B-B14F-4D97-AF65-F5344CB8AC3E}">
        <p14:creationId xmlns:p14="http://schemas.microsoft.com/office/powerpoint/2010/main" val="416319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Virtual Circuit Network_Data Transfer">
            <a:extLst>
              <a:ext uri="{FF2B5EF4-FFF2-40B4-BE49-F238E27FC236}">
                <a16:creationId xmlns:a16="http://schemas.microsoft.com/office/drawing/2014/main" id="{A5B507A7-9290-4B41-987B-BC0EEDC9B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174" y="559293"/>
            <a:ext cx="7674889" cy="417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55414"/>
      </p:ext>
    </p:extLst>
  </p:cSld>
  <p:clrMapOvr>
    <a:masterClrMapping/>
  </p:clrMapOvr>
</p:sld>
</file>

<file path=ppt/theme/theme1.xml><?xml version="1.0" encoding="utf-8"?>
<a:theme xmlns:a="http://schemas.openxmlformats.org/drawingml/2006/main" name="ShapesVTI">
  <a:themeElements>
    <a:clrScheme name="AnalogousFromDarkSeedLeftStep">
      <a:dk1>
        <a:srgbClr val="000000"/>
      </a:dk1>
      <a:lt1>
        <a:srgbClr val="FFFFFF"/>
      </a:lt1>
      <a:dk2>
        <a:srgbClr val="41243B"/>
      </a:dk2>
      <a:lt2>
        <a:srgbClr val="E2E8E8"/>
      </a:lt2>
      <a:accent1>
        <a:srgbClr val="C34F4D"/>
      </a:accent1>
      <a:accent2>
        <a:srgbClr val="B13B6A"/>
      </a:accent2>
      <a:accent3>
        <a:srgbClr val="C34DAD"/>
      </a:accent3>
      <a:accent4>
        <a:srgbClr val="963BB1"/>
      </a:accent4>
      <a:accent5>
        <a:srgbClr val="774DC3"/>
      </a:accent5>
      <a:accent6>
        <a:srgbClr val="4950B7"/>
      </a:accent6>
      <a:hlink>
        <a:srgbClr val="965FC9"/>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13</TotalTime>
  <Words>695</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Avenir Next LT Pro</vt:lpstr>
      <vt:lpstr>Calibri</vt:lpstr>
      <vt:lpstr>Helvetica Neue</vt:lpstr>
      <vt:lpstr>Tw Cen MT</vt:lpstr>
      <vt:lpstr>verdana</vt:lpstr>
      <vt:lpstr>verdana</vt:lpstr>
      <vt:lpstr>ShapesVTI</vt:lpstr>
      <vt:lpstr>NAME-INDRASISH KUNDU</vt:lpstr>
      <vt:lpstr>Virtual Circuit Network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Circuit Network</dc:title>
  <dc:creator>INDRASISH KUNDU</dc:creator>
  <cp:lastModifiedBy>INDRASISH KUNDU</cp:lastModifiedBy>
  <cp:revision>2</cp:revision>
  <dcterms:created xsi:type="dcterms:W3CDTF">2020-05-05T14:42:50Z</dcterms:created>
  <dcterms:modified xsi:type="dcterms:W3CDTF">2020-05-05T14:58:05Z</dcterms:modified>
</cp:coreProperties>
</file>