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017C2-0534-4838-AD83-106312634B25}" type="datetimeFigureOut">
              <a:rPr lang="en-IN" smtClean="0"/>
              <a:t>03-05-2020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A5B38-3584-4921-B2BD-E14F62D48B29}" type="slidenum">
              <a:rPr lang="en-IN" smtClean="0"/>
              <a:t>‹#›</a:t>
            </a:fld>
            <a:endParaRPr lang="en-IN"/>
          </a:p>
        </p:txBody>
      </p:sp>
    </p:spTree>
    <p:extLst>
      <p:ext uri="{BB962C8B-B14F-4D97-AF65-F5344CB8AC3E}">
        <p14:creationId xmlns:p14="http://schemas.microsoft.com/office/powerpoint/2010/main" val="414481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E84624-F4C7-43BB-9CFB-FB06EFA838B9}" type="datetime1">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B3D27-47C9-4FC8-9B89-67B793359385}" type="datetime1">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ED307F-D8EE-4C98-9D84-1FD2E1F7CC9C}" type="datetime1">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E9F243-169B-453D-9B66-DD314A5948F4}" type="datetime1">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2CED93-E71E-4E3E-87F1-FBCCBAFC5799}" type="datetime1">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B98624D-2C0B-498A-8A1E-939438D1D17F}" type="datetime1">
              <a:rPr lang="en-US" smtClean="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3F210E-1F02-4924-B944-318733805F5E}" type="datetime1">
              <a:rPr lang="en-US" smtClean="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A75A2B-FCE9-44CE-A5F1-88373F28859B}" type="datetime1">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2A6585-9641-4A6F-8878-7F12206295ED}" type="datetime1">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C5646-7B67-4541-8E9D-1E4D30DF6033}" type="datetime1">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6AE5DD-58C5-4643-82A9-77666F06FD65}" type="datetime1">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E1514C-2C04-4959-A684-7181A695E05E}" type="datetime1">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59AB9A-4B8C-43A6-9AA3-33B79124E4C0}" type="datetime1">
              <a:rPr lang="en-US" smtClean="0"/>
              <a:t>5/3/2020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FAECD9-B1E8-44DB-A62A-C348375242A0}" type="datetime1">
              <a:rPr lang="en-US" smtClean="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DE27EC-EDE2-416A-9B71-C938898660ED}" type="datetime1">
              <a:rPr lang="en-US" smtClean="0"/>
              <a:t>5/3/2020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CDA89A-30BE-4F31-BE27-77CBEDC1BCCA}" type="datetime1">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E31409-098F-4D64-909B-A0F4F34A5EDA}" type="datetime1">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BCC37EA-27D9-466F-B683-703AF501C148}" type="datetime1">
              <a:rPr lang="en-US" smtClean="0"/>
              <a:t>5/3/2020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F82A-3BC3-45AC-8A6C-48CF4B71BA58}"/>
              </a:ext>
            </a:extLst>
          </p:cNvPr>
          <p:cNvSpPr>
            <a:spLocks noGrp="1"/>
          </p:cNvSpPr>
          <p:nvPr>
            <p:ph type="ctrTitle"/>
          </p:nvPr>
        </p:nvSpPr>
        <p:spPr>
          <a:xfrm>
            <a:off x="1595269" y="1122363"/>
            <a:ext cx="9001462" cy="1132565"/>
          </a:xfrm>
        </p:spPr>
        <p:txBody>
          <a:bodyPr>
            <a:normAutofit fontScale="90000"/>
          </a:bodyPr>
          <a:lstStyle/>
          <a:p>
            <a:r>
              <a:rPr lang="en-US" dirty="0"/>
              <a:t>LINE CODING</a:t>
            </a:r>
            <a:br>
              <a:rPr lang="en-US" dirty="0"/>
            </a:br>
            <a:endParaRPr lang="en-IN" dirty="0"/>
          </a:p>
        </p:txBody>
      </p:sp>
      <p:sp>
        <p:nvSpPr>
          <p:cNvPr id="3" name="Subtitle 2">
            <a:extLst>
              <a:ext uri="{FF2B5EF4-FFF2-40B4-BE49-F238E27FC236}">
                <a16:creationId xmlns:a16="http://schemas.microsoft.com/office/drawing/2014/main" id="{14CF3587-8765-454A-B39B-24217C554722}"/>
              </a:ext>
            </a:extLst>
          </p:cNvPr>
          <p:cNvSpPr>
            <a:spLocks noGrp="1"/>
          </p:cNvSpPr>
          <p:nvPr>
            <p:ph type="subTitle" idx="1"/>
          </p:nvPr>
        </p:nvSpPr>
        <p:spPr>
          <a:xfrm>
            <a:off x="1491696" y="2638239"/>
            <a:ext cx="9001462" cy="1655762"/>
          </a:xfrm>
        </p:spPr>
        <p:txBody>
          <a:bodyPr>
            <a:noAutofit/>
          </a:bodyPr>
          <a:lstStyle/>
          <a:p>
            <a:r>
              <a:rPr lang="en-US" sz="2800" b="1" dirty="0">
                <a:solidFill>
                  <a:schemeClr val="accent1"/>
                </a:solidFill>
              </a:rPr>
              <a:t>Souvik Ghosh</a:t>
            </a:r>
          </a:p>
          <a:p>
            <a:r>
              <a:rPr lang="en-US" sz="2800" b="1" dirty="0">
                <a:solidFill>
                  <a:schemeClr val="accent1"/>
                </a:solidFill>
              </a:rPr>
              <a:t>Roll No.: 16800117015</a:t>
            </a:r>
          </a:p>
          <a:p>
            <a:r>
              <a:rPr lang="en-US" sz="2800" b="1" dirty="0">
                <a:solidFill>
                  <a:schemeClr val="accent1"/>
                </a:solidFill>
              </a:rPr>
              <a:t>Dept.: CSE</a:t>
            </a:r>
          </a:p>
          <a:p>
            <a:r>
              <a:rPr lang="en-IN" sz="2800" b="1" dirty="0">
                <a:solidFill>
                  <a:schemeClr val="accent1"/>
                </a:solidFill>
              </a:rPr>
              <a:t>3</a:t>
            </a:r>
            <a:r>
              <a:rPr lang="en-IN" sz="2800" b="1" baseline="30000" dirty="0">
                <a:solidFill>
                  <a:schemeClr val="accent1"/>
                </a:solidFill>
              </a:rPr>
              <a:t>rd</a:t>
            </a:r>
            <a:r>
              <a:rPr lang="en-IN" sz="2800" b="1" dirty="0">
                <a:solidFill>
                  <a:schemeClr val="accent1"/>
                </a:solidFill>
              </a:rPr>
              <a:t> Year , 6</a:t>
            </a:r>
            <a:r>
              <a:rPr lang="en-IN" sz="2800" b="1" baseline="30000" dirty="0">
                <a:solidFill>
                  <a:schemeClr val="accent1"/>
                </a:solidFill>
              </a:rPr>
              <a:t>th</a:t>
            </a:r>
            <a:r>
              <a:rPr lang="en-IN" sz="2800" b="1" dirty="0">
                <a:solidFill>
                  <a:schemeClr val="accent1"/>
                </a:solidFill>
              </a:rPr>
              <a:t> Sem</a:t>
            </a:r>
          </a:p>
        </p:txBody>
      </p:sp>
      <p:sp>
        <p:nvSpPr>
          <p:cNvPr id="4" name="TextBox 3">
            <a:extLst>
              <a:ext uri="{FF2B5EF4-FFF2-40B4-BE49-F238E27FC236}">
                <a16:creationId xmlns:a16="http://schemas.microsoft.com/office/drawing/2014/main" id="{E9421BCF-3DC5-4F48-AE8D-525D294A8A29}"/>
              </a:ext>
            </a:extLst>
          </p:cNvPr>
          <p:cNvSpPr txBox="1"/>
          <p:nvPr/>
        </p:nvSpPr>
        <p:spPr>
          <a:xfrm>
            <a:off x="2121763" y="1885596"/>
            <a:ext cx="7563775" cy="369332"/>
          </a:xfrm>
          <a:prstGeom prst="rect">
            <a:avLst/>
          </a:prstGeom>
          <a:noFill/>
        </p:spPr>
        <p:txBody>
          <a:bodyPr wrap="square" rtlCol="0">
            <a:spAutoFit/>
          </a:bodyPr>
          <a:lstStyle/>
          <a:p>
            <a:pPr algn="ctr"/>
            <a:r>
              <a:rPr lang="en-US" dirty="0"/>
              <a:t>Submitted By :</a:t>
            </a:r>
            <a:endParaRPr lang="en-IN" dirty="0"/>
          </a:p>
        </p:txBody>
      </p:sp>
      <p:sp>
        <p:nvSpPr>
          <p:cNvPr id="5" name="Slide Number Placeholder 4">
            <a:extLst>
              <a:ext uri="{FF2B5EF4-FFF2-40B4-BE49-F238E27FC236}">
                <a16:creationId xmlns:a16="http://schemas.microsoft.com/office/drawing/2014/main" id="{694ABB7C-CABF-422D-8D5D-153264177DD3}"/>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81685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500"/>
                                        <p:tgtEl>
                                          <p:spTgt spid="2"/>
                                        </p:tgtEl>
                                      </p:cBhvr>
                                    </p:animEffect>
                                  </p:childTnLst>
                                </p:cTn>
                              </p:par>
                            </p:childTnLst>
                          </p:cTn>
                        </p:par>
                        <p:par>
                          <p:cTn id="8" fill="hold">
                            <p:stCondLst>
                              <p:cond delay="1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2000"/>
                            </p:stCondLst>
                            <p:childTnLst>
                              <p:par>
                                <p:cTn id="13" presetID="6" presetClass="entr" presetSubtype="16"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par>
                          <p:cTn id="16" fill="hold">
                            <p:stCondLst>
                              <p:cond delay="4000"/>
                            </p:stCondLst>
                            <p:childTnLst>
                              <p:par>
                                <p:cTn id="17" presetID="22" presetClass="entr" presetSubtype="4"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par>
                          <p:cTn id="20" fill="hold">
                            <p:stCondLst>
                              <p:cond delay="4500"/>
                            </p:stCondLst>
                            <p:childTnLst>
                              <p:par>
                                <p:cTn id="21" presetID="42"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5500"/>
                            </p:stCondLst>
                            <p:childTnLst>
                              <p:par>
                                <p:cTn id="27" presetID="14" presetClass="entr" presetSubtype="1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1007E3-C19B-46F9-A8B0-77E8D36D6231}"/>
              </a:ext>
            </a:extLst>
          </p:cNvPr>
          <p:cNvSpPr txBox="1"/>
          <p:nvPr/>
        </p:nvSpPr>
        <p:spPr>
          <a:xfrm>
            <a:off x="461638" y="488325"/>
            <a:ext cx="9756560" cy="923330"/>
          </a:xfrm>
          <a:prstGeom prst="rect">
            <a:avLst/>
          </a:prstGeom>
          <a:noFill/>
        </p:spPr>
        <p:txBody>
          <a:bodyPr wrap="square" rtlCol="0">
            <a:spAutoFit/>
          </a:bodyPr>
          <a:lstStyle/>
          <a:p>
            <a:r>
              <a:rPr lang="en-US" b="1" dirty="0" err="1"/>
              <a:t>Pesudoternary</a:t>
            </a:r>
            <a:r>
              <a:rPr lang="en-US" b="1" dirty="0"/>
              <a:t>:</a:t>
            </a:r>
            <a:r>
              <a:rPr lang="en-US" dirty="0"/>
              <a:t> this is the opposite of AMI, as we kept logical 0 at 0 volts or neutral in the above section, here we will be keeping logical 1 as neutral (i.e. at 0 volts) and we will keep alternating logical zero, we can see that in the image below.</a:t>
            </a:r>
            <a:endParaRPr lang="en-IN" dirty="0"/>
          </a:p>
        </p:txBody>
      </p:sp>
      <p:pic>
        <p:nvPicPr>
          <p:cNvPr id="5122" name="Picture 2" descr="Pesudoternary Bipolar line coding">
            <a:extLst>
              <a:ext uri="{FF2B5EF4-FFF2-40B4-BE49-F238E27FC236}">
                <a16:creationId xmlns:a16="http://schemas.microsoft.com/office/drawing/2014/main" id="{90FF5039-D3D3-44DA-B20A-5C73A63EF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1874" y="1990865"/>
            <a:ext cx="3877322" cy="18721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CD06645-7FC1-45E3-978D-3FF793674459}"/>
              </a:ext>
            </a:extLst>
          </p:cNvPr>
          <p:cNvSpPr txBox="1"/>
          <p:nvPr/>
        </p:nvSpPr>
        <p:spPr>
          <a:xfrm>
            <a:off x="870012" y="4722920"/>
            <a:ext cx="10360240" cy="923330"/>
          </a:xfrm>
          <a:prstGeom prst="rect">
            <a:avLst/>
          </a:prstGeom>
          <a:noFill/>
        </p:spPr>
        <p:txBody>
          <a:bodyPr wrap="square" rtlCol="0">
            <a:spAutoFit/>
          </a:bodyPr>
          <a:lstStyle/>
          <a:p>
            <a:r>
              <a:rPr lang="en-US" dirty="0"/>
              <a:t>The bipolar scheme or encoding proved to be an alternative for NRZ encoding because bipolar has the same signal rate as NRZ, and also it was not having any low frequency or DC component in it, as one bit is represented by zero volts and the other is represented by alternating voltages.</a:t>
            </a:r>
            <a:endParaRPr lang="en-IN" dirty="0"/>
          </a:p>
        </p:txBody>
      </p:sp>
      <p:sp>
        <p:nvSpPr>
          <p:cNvPr id="4" name="Slide Number Placeholder 3">
            <a:extLst>
              <a:ext uri="{FF2B5EF4-FFF2-40B4-BE49-F238E27FC236}">
                <a16:creationId xmlns:a16="http://schemas.microsoft.com/office/drawing/2014/main" id="{839C45B9-9819-4564-BCF5-F1F9A9129E18}"/>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758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wipe(down)">
                                      <p:cBhvr>
                                        <p:cTn id="12" dur="580">
                                          <p:stCondLst>
                                            <p:cond delay="0"/>
                                          </p:stCondLst>
                                        </p:cTn>
                                        <p:tgtEl>
                                          <p:spTgt spid="5122"/>
                                        </p:tgtEl>
                                      </p:cBhvr>
                                    </p:animEffect>
                                    <p:anim calcmode="lin" valueType="num">
                                      <p:cBhvr>
                                        <p:cTn id="13" dur="1822" tmFilter="0,0; 0.14,0.36; 0.43,0.73; 0.71,0.91; 1.0,1.0">
                                          <p:stCondLst>
                                            <p:cond delay="0"/>
                                          </p:stCondLst>
                                        </p:cTn>
                                        <p:tgtEl>
                                          <p:spTgt spid="512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12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12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12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122"/>
                                        </p:tgtEl>
                                        <p:attrNameLst>
                                          <p:attrName>ppt_y</p:attrName>
                                        </p:attrNameLst>
                                      </p:cBhvr>
                                      <p:tavLst>
                                        <p:tav tm="0" fmla="#ppt_y-sin(pi*$)/81">
                                          <p:val>
                                            <p:fltVal val="0"/>
                                          </p:val>
                                        </p:tav>
                                        <p:tav tm="100000">
                                          <p:val>
                                            <p:fltVal val="1"/>
                                          </p:val>
                                        </p:tav>
                                      </p:tavLst>
                                    </p:anim>
                                    <p:animScale>
                                      <p:cBhvr>
                                        <p:cTn id="18" dur="26">
                                          <p:stCondLst>
                                            <p:cond delay="650"/>
                                          </p:stCondLst>
                                        </p:cTn>
                                        <p:tgtEl>
                                          <p:spTgt spid="5122"/>
                                        </p:tgtEl>
                                      </p:cBhvr>
                                      <p:to x="100000" y="60000"/>
                                    </p:animScale>
                                    <p:animScale>
                                      <p:cBhvr>
                                        <p:cTn id="19" dur="166" decel="50000">
                                          <p:stCondLst>
                                            <p:cond delay="676"/>
                                          </p:stCondLst>
                                        </p:cTn>
                                        <p:tgtEl>
                                          <p:spTgt spid="5122"/>
                                        </p:tgtEl>
                                      </p:cBhvr>
                                      <p:to x="100000" y="100000"/>
                                    </p:animScale>
                                    <p:animScale>
                                      <p:cBhvr>
                                        <p:cTn id="20" dur="26">
                                          <p:stCondLst>
                                            <p:cond delay="1312"/>
                                          </p:stCondLst>
                                        </p:cTn>
                                        <p:tgtEl>
                                          <p:spTgt spid="5122"/>
                                        </p:tgtEl>
                                      </p:cBhvr>
                                      <p:to x="100000" y="80000"/>
                                    </p:animScale>
                                    <p:animScale>
                                      <p:cBhvr>
                                        <p:cTn id="21" dur="166" decel="50000">
                                          <p:stCondLst>
                                            <p:cond delay="1338"/>
                                          </p:stCondLst>
                                        </p:cTn>
                                        <p:tgtEl>
                                          <p:spTgt spid="5122"/>
                                        </p:tgtEl>
                                      </p:cBhvr>
                                      <p:to x="100000" y="100000"/>
                                    </p:animScale>
                                    <p:animScale>
                                      <p:cBhvr>
                                        <p:cTn id="22" dur="26">
                                          <p:stCondLst>
                                            <p:cond delay="1642"/>
                                          </p:stCondLst>
                                        </p:cTn>
                                        <p:tgtEl>
                                          <p:spTgt spid="5122"/>
                                        </p:tgtEl>
                                      </p:cBhvr>
                                      <p:to x="100000" y="90000"/>
                                    </p:animScale>
                                    <p:animScale>
                                      <p:cBhvr>
                                        <p:cTn id="23" dur="166" decel="50000">
                                          <p:stCondLst>
                                            <p:cond delay="1668"/>
                                          </p:stCondLst>
                                        </p:cTn>
                                        <p:tgtEl>
                                          <p:spTgt spid="5122"/>
                                        </p:tgtEl>
                                      </p:cBhvr>
                                      <p:to x="100000" y="100000"/>
                                    </p:animScale>
                                    <p:animScale>
                                      <p:cBhvr>
                                        <p:cTn id="24" dur="26">
                                          <p:stCondLst>
                                            <p:cond delay="1808"/>
                                          </p:stCondLst>
                                        </p:cTn>
                                        <p:tgtEl>
                                          <p:spTgt spid="5122"/>
                                        </p:tgtEl>
                                      </p:cBhvr>
                                      <p:to x="100000" y="95000"/>
                                    </p:animScale>
                                    <p:animScale>
                                      <p:cBhvr>
                                        <p:cTn id="25" dur="166" decel="50000">
                                          <p:stCondLst>
                                            <p:cond delay="1834"/>
                                          </p:stCondLst>
                                        </p:cTn>
                                        <p:tgtEl>
                                          <p:spTgt spid="5122"/>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B5AA8B-DD3D-4AC7-AE30-F1E2720E0734}"/>
              </a:ext>
            </a:extLst>
          </p:cNvPr>
          <p:cNvSpPr>
            <a:spLocks noGrp="1"/>
          </p:cNvSpPr>
          <p:nvPr>
            <p:ph type="sldNum" sz="quarter" idx="12"/>
          </p:nvPr>
        </p:nvSpPr>
        <p:spPr>
          <a:xfrm>
            <a:off x="9223899" y="5883275"/>
            <a:ext cx="2645546" cy="365125"/>
          </a:xfrm>
        </p:spPr>
        <p:txBody>
          <a:bodyPr/>
          <a:lstStyle/>
          <a:p>
            <a:r>
              <a:rPr lang="en-US" sz="1600" b="1" dirty="0">
                <a:solidFill>
                  <a:schemeClr val="bg2">
                    <a:lumMod val="75000"/>
                  </a:schemeClr>
                </a:solidFill>
                <a:latin typeface="Agency FB" panose="020B0503020202020204" pitchFamily="34" charset="0"/>
              </a:rPr>
              <a:t>Souvik Ghosh,CSE,15</a:t>
            </a:r>
          </a:p>
        </p:txBody>
      </p:sp>
      <p:sp>
        <p:nvSpPr>
          <p:cNvPr id="3" name="TextBox 2">
            <a:extLst>
              <a:ext uri="{FF2B5EF4-FFF2-40B4-BE49-F238E27FC236}">
                <a16:creationId xmlns:a16="http://schemas.microsoft.com/office/drawing/2014/main" id="{961F7A12-FFCD-4388-8A7F-1DDB4F4714B7}"/>
              </a:ext>
            </a:extLst>
          </p:cNvPr>
          <p:cNvSpPr txBox="1"/>
          <p:nvPr/>
        </p:nvSpPr>
        <p:spPr>
          <a:xfrm>
            <a:off x="3852909" y="2539066"/>
            <a:ext cx="5779363" cy="923330"/>
          </a:xfrm>
          <a:prstGeom prst="rect">
            <a:avLst/>
          </a:prstGeom>
          <a:noFill/>
        </p:spPr>
        <p:txBody>
          <a:bodyPr wrap="square" rtlCol="0">
            <a:spAutoFit/>
          </a:bodyPr>
          <a:lstStyle/>
          <a:p>
            <a:r>
              <a:rPr lang="en-US" sz="5400" dirty="0">
                <a:solidFill>
                  <a:schemeClr val="accent6"/>
                </a:solidFill>
                <a:latin typeface="Harlow Solid Italic" panose="04030604020F02020D02" pitchFamily="82" charset="0"/>
              </a:rPr>
              <a:t>Thank You…</a:t>
            </a:r>
            <a:endParaRPr lang="en-IN" sz="5400" dirty="0">
              <a:solidFill>
                <a:schemeClr val="accent6"/>
              </a:solidFill>
              <a:latin typeface="Harlow Solid Italic" panose="04030604020F02020D02" pitchFamily="82" charset="0"/>
            </a:endParaRPr>
          </a:p>
        </p:txBody>
      </p:sp>
    </p:spTree>
    <p:extLst>
      <p:ext uri="{BB962C8B-B14F-4D97-AF65-F5344CB8AC3E}">
        <p14:creationId xmlns:p14="http://schemas.microsoft.com/office/powerpoint/2010/main" val="195268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80">
                                          <p:stCondLst>
                                            <p:cond delay="0"/>
                                          </p:stCondLst>
                                        </p:cTn>
                                        <p:tgtEl>
                                          <p:spTgt spid="2"/>
                                        </p:tgtEl>
                                      </p:cBhvr>
                                    </p:animEffect>
                                    <p:anim calcmode="lin" valueType="num">
                                      <p:cBhvr>
                                        <p:cTn id="1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9" dur="26">
                                          <p:stCondLst>
                                            <p:cond delay="650"/>
                                          </p:stCondLst>
                                        </p:cTn>
                                        <p:tgtEl>
                                          <p:spTgt spid="2"/>
                                        </p:tgtEl>
                                      </p:cBhvr>
                                      <p:to x="100000" y="60000"/>
                                    </p:animScale>
                                    <p:animScale>
                                      <p:cBhvr>
                                        <p:cTn id="20" dur="166" decel="50000">
                                          <p:stCondLst>
                                            <p:cond delay="676"/>
                                          </p:stCondLst>
                                        </p:cTn>
                                        <p:tgtEl>
                                          <p:spTgt spid="2"/>
                                        </p:tgtEl>
                                      </p:cBhvr>
                                      <p:to x="100000" y="100000"/>
                                    </p:animScale>
                                    <p:animScale>
                                      <p:cBhvr>
                                        <p:cTn id="21" dur="26">
                                          <p:stCondLst>
                                            <p:cond delay="1312"/>
                                          </p:stCondLst>
                                        </p:cTn>
                                        <p:tgtEl>
                                          <p:spTgt spid="2"/>
                                        </p:tgtEl>
                                      </p:cBhvr>
                                      <p:to x="100000" y="80000"/>
                                    </p:animScale>
                                    <p:animScale>
                                      <p:cBhvr>
                                        <p:cTn id="22" dur="166" decel="50000">
                                          <p:stCondLst>
                                            <p:cond delay="1338"/>
                                          </p:stCondLst>
                                        </p:cTn>
                                        <p:tgtEl>
                                          <p:spTgt spid="2"/>
                                        </p:tgtEl>
                                      </p:cBhvr>
                                      <p:to x="100000" y="100000"/>
                                    </p:animScale>
                                    <p:animScale>
                                      <p:cBhvr>
                                        <p:cTn id="23" dur="26">
                                          <p:stCondLst>
                                            <p:cond delay="1642"/>
                                          </p:stCondLst>
                                        </p:cTn>
                                        <p:tgtEl>
                                          <p:spTgt spid="2"/>
                                        </p:tgtEl>
                                      </p:cBhvr>
                                      <p:to x="100000" y="90000"/>
                                    </p:animScale>
                                    <p:animScale>
                                      <p:cBhvr>
                                        <p:cTn id="24" dur="166" decel="50000">
                                          <p:stCondLst>
                                            <p:cond delay="1668"/>
                                          </p:stCondLst>
                                        </p:cTn>
                                        <p:tgtEl>
                                          <p:spTgt spid="2"/>
                                        </p:tgtEl>
                                      </p:cBhvr>
                                      <p:to x="100000" y="100000"/>
                                    </p:animScale>
                                    <p:animScale>
                                      <p:cBhvr>
                                        <p:cTn id="25" dur="26">
                                          <p:stCondLst>
                                            <p:cond delay="1808"/>
                                          </p:stCondLst>
                                        </p:cTn>
                                        <p:tgtEl>
                                          <p:spTgt spid="2"/>
                                        </p:tgtEl>
                                      </p:cBhvr>
                                      <p:to x="100000" y="95000"/>
                                    </p:animScale>
                                    <p:animScale>
                                      <p:cBhvr>
                                        <p:cTn id="2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82575-AB98-4A08-88DD-CAD242C75489}"/>
              </a:ext>
            </a:extLst>
          </p:cNvPr>
          <p:cNvSpPr>
            <a:spLocks noGrp="1"/>
          </p:cNvSpPr>
          <p:nvPr>
            <p:ph type="title"/>
          </p:nvPr>
        </p:nvSpPr>
        <p:spPr>
          <a:xfrm>
            <a:off x="798386" y="452762"/>
            <a:ext cx="10353761" cy="985421"/>
          </a:xfrm>
        </p:spPr>
        <p:txBody>
          <a:bodyPr/>
          <a:lstStyle/>
          <a:p>
            <a:r>
              <a:rPr lang="en-US" dirty="0"/>
              <a:t>Line Coding</a:t>
            </a:r>
            <a:endParaRPr lang="en-IN" dirty="0"/>
          </a:p>
        </p:txBody>
      </p:sp>
      <p:sp>
        <p:nvSpPr>
          <p:cNvPr id="3" name="TextBox 2">
            <a:extLst>
              <a:ext uri="{FF2B5EF4-FFF2-40B4-BE49-F238E27FC236}">
                <a16:creationId xmlns:a16="http://schemas.microsoft.com/office/drawing/2014/main" id="{29733ABA-09DF-4081-851D-C488C4E973E7}"/>
              </a:ext>
            </a:extLst>
          </p:cNvPr>
          <p:cNvSpPr txBox="1"/>
          <p:nvPr/>
        </p:nvSpPr>
        <p:spPr>
          <a:xfrm>
            <a:off x="614039" y="2283780"/>
            <a:ext cx="11372295" cy="2585323"/>
          </a:xfrm>
          <a:prstGeom prst="rect">
            <a:avLst/>
          </a:prstGeom>
          <a:noFill/>
        </p:spPr>
        <p:txBody>
          <a:bodyPr wrap="square" rtlCol="0">
            <a:spAutoFit/>
          </a:bodyPr>
          <a:lstStyle/>
          <a:p>
            <a:r>
              <a:rPr lang="en-US" dirty="0"/>
              <a:t>Line coding refers to the process of converting digital data into digital signals. </a:t>
            </a:r>
          </a:p>
          <a:p>
            <a:endParaRPr lang="en-US" dirty="0"/>
          </a:p>
          <a:p>
            <a:r>
              <a:rPr lang="en-US" dirty="0"/>
              <a:t>Whenever we transmit data it is in the form of digital signals, so with the help of line coding, we can convert a sequence to bits (or encoding) into a digital signal which then again converted into bits by the receiver (or can be said as decoded by the receiver). </a:t>
            </a:r>
          </a:p>
          <a:p>
            <a:endParaRPr lang="en-US" dirty="0"/>
          </a:p>
          <a:p>
            <a:r>
              <a:rPr lang="en-US" dirty="0"/>
              <a:t>For all this to happen we need line coding schemes which could also be able to avoid overlapping and distortion of signals.</a:t>
            </a:r>
          </a:p>
          <a:p>
            <a:endParaRPr lang="en-IN" dirty="0"/>
          </a:p>
        </p:txBody>
      </p:sp>
      <p:sp>
        <p:nvSpPr>
          <p:cNvPr id="5" name="Isosceles Triangle 4">
            <a:extLst>
              <a:ext uri="{FF2B5EF4-FFF2-40B4-BE49-F238E27FC236}">
                <a16:creationId xmlns:a16="http://schemas.microsoft.com/office/drawing/2014/main" id="{E040BA7B-E0E5-4AFE-BEF8-3967C3BD8D68}"/>
              </a:ext>
            </a:extLst>
          </p:cNvPr>
          <p:cNvSpPr/>
          <p:nvPr/>
        </p:nvSpPr>
        <p:spPr>
          <a:xfrm>
            <a:off x="426128" y="2894121"/>
            <a:ext cx="187911" cy="1686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a:extLst>
              <a:ext uri="{FF2B5EF4-FFF2-40B4-BE49-F238E27FC236}">
                <a16:creationId xmlns:a16="http://schemas.microsoft.com/office/drawing/2014/main" id="{0B99D078-4906-4108-A5D4-038EDFCCCDC8}"/>
              </a:ext>
            </a:extLst>
          </p:cNvPr>
          <p:cNvSpPr/>
          <p:nvPr/>
        </p:nvSpPr>
        <p:spPr>
          <a:xfrm>
            <a:off x="426128" y="2386985"/>
            <a:ext cx="187911" cy="1686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ABEB081B-8076-484D-8D3F-196E77E0C23C}"/>
              </a:ext>
            </a:extLst>
          </p:cNvPr>
          <p:cNvSpPr/>
          <p:nvPr/>
        </p:nvSpPr>
        <p:spPr>
          <a:xfrm>
            <a:off x="426127" y="3996432"/>
            <a:ext cx="187911" cy="1686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25FE8352-E653-47A2-A215-E91AEBB054AE}"/>
              </a:ext>
            </a:extLst>
          </p:cNvPr>
          <p:cNvSpPr/>
          <p:nvPr/>
        </p:nvSpPr>
        <p:spPr>
          <a:xfrm>
            <a:off x="4341181" y="603682"/>
            <a:ext cx="3266982" cy="6125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29D7F02B-0ABC-400F-A7DA-64B5C77685FF}"/>
              </a:ext>
            </a:extLst>
          </p:cNvPr>
          <p:cNvSpPr txBox="1"/>
          <p:nvPr/>
        </p:nvSpPr>
        <p:spPr>
          <a:xfrm>
            <a:off x="4438835" y="603682"/>
            <a:ext cx="3098307" cy="584775"/>
          </a:xfrm>
          <a:prstGeom prst="rect">
            <a:avLst/>
          </a:prstGeom>
          <a:noFill/>
        </p:spPr>
        <p:txBody>
          <a:bodyPr wrap="square" rtlCol="0">
            <a:spAutoFit/>
          </a:bodyPr>
          <a:lstStyle/>
          <a:p>
            <a:pPr algn="ctr"/>
            <a:r>
              <a:rPr lang="en-US" sz="3200" dirty="0"/>
              <a:t>Line Coding</a:t>
            </a:r>
            <a:endParaRPr lang="en-IN" sz="3200" dirty="0"/>
          </a:p>
        </p:txBody>
      </p:sp>
      <p:sp>
        <p:nvSpPr>
          <p:cNvPr id="10" name="Slide Number Placeholder 9">
            <a:extLst>
              <a:ext uri="{FF2B5EF4-FFF2-40B4-BE49-F238E27FC236}">
                <a16:creationId xmlns:a16="http://schemas.microsoft.com/office/drawing/2014/main" id="{E4E8A457-1C18-4D44-99A7-1C5F11E633BB}"/>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43377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73C6EC-3ECE-48AB-94B4-A0EE1BE171A9}"/>
              </a:ext>
            </a:extLst>
          </p:cNvPr>
          <p:cNvSpPr txBox="1"/>
          <p:nvPr/>
        </p:nvSpPr>
        <p:spPr>
          <a:xfrm>
            <a:off x="1296140" y="1447060"/>
            <a:ext cx="10120543" cy="5632311"/>
          </a:xfrm>
          <a:prstGeom prst="rect">
            <a:avLst/>
          </a:prstGeom>
          <a:noFill/>
        </p:spPr>
        <p:txBody>
          <a:bodyPr wrap="square" rtlCol="0">
            <a:spAutoFit/>
          </a:bodyPr>
          <a:lstStyle/>
          <a:p>
            <a:r>
              <a:rPr lang="en-US" dirty="0"/>
              <a:t>Less complexity.</a:t>
            </a:r>
          </a:p>
          <a:p>
            <a:endParaRPr lang="en-US" dirty="0"/>
          </a:p>
          <a:p>
            <a:r>
              <a:rPr lang="en-US" dirty="0"/>
              <a:t>Should have noise and interference tolerance.</a:t>
            </a:r>
          </a:p>
          <a:p>
            <a:endParaRPr lang="en-US" dirty="0"/>
          </a:p>
          <a:p>
            <a:r>
              <a:rPr lang="en-US" dirty="0"/>
              <a:t>No DC component (or say low-frequency component) should be there because it can't be transferred to larger distances.</a:t>
            </a:r>
          </a:p>
          <a:p>
            <a:endParaRPr lang="en-US" dirty="0"/>
          </a:p>
          <a:p>
            <a:r>
              <a:rPr lang="en-US" dirty="0"/>
              <a:t>Least baseline wandering should be there (baseline wander: low-frequency noise having nonlinear and non-stationary nature).</a:t>
            </a:r>
          </a:p>
          <a:p>
            <a:endParaRPr lang="en-US" dirty="0"/>
          </a:p>
          <a:p>
            <a:r>
              <a:rPr lang="en-US" dirty="0"/>
              <a:t>Should have error detection capability.</a:t>
            </a:r>
          </a:p>
          <a:p>
            <a:r>
              <a:rPr lang="en-US" dirty="0"/>
              <a:t>Should be self-synchronized.</a:t>
            </a:r>
          </a:p>
          <a:p>
            <a:endParaRPr lang="en-US" dirty="0"/>
          </a:p>
          <a:p>
            <a:endParaRPr lang="en-US" dirty="0"/>
          </a:p>
          <a:p>
            <a:r>
              <a:rPr lang="en-US" dirty="0"/>
              <a:t>So in this Presentation we are going to talk about three types of line coding schemes:</a:t>
            </a:r>
          </a:p>
          <a:p>
            <a:r>
              <a:rPr lang="en-US" dirty="0"/>
              <a:t>1.   Unipolar					 2.   Polar    				 3.  Bipolar</a:t>
            </a:r>
          </a:p>
          <a:p>
            <a:endParaRPr lang="en-US" dirty="0"/>
          </a:p>
          <a:p>
            <a:endParaRPr lang="en-US" dirty="0"/>
          </a:p>
          <a:p>
            <a:r>
              <a:rPr lang="en-US" dirty="0"/>
              <a:t>Let's get into the detail.</a:t>
            </a:r>
          </a:p>
          <a:p>
            <a:endParaRPr lang="en-IN" dirty="0"/>
          </a:p>
        </p:txBody>
      </p:sp>
      <p:sp>
        <p:nvSpPr>
          <p:cNvPr id="3" name="TextBox 2">
            <a:extLst>
              <a:ext uri="{FF2B5EF4-FFF2-40B4-BE49-F238E27FC236}">
                <a16:creationId xmlns:a16="http://schemas.microsoft.com/office/drawing/2014/main" id="{A37D51BF-C8E6-4521-925E-416A2088A449}"/>
              </a:ext>
            </a:extLst>
          </p:cNvPr>
          <p:cNvSpPr txBox="1"/>
          <p:nvPr/>
        </p:nvSpPr>
        <p:spPr>
          <a:xfrm>
            <a:off x="1296140" y="257452"/>
            <a:ext cx="9667782" cy="954107"/>
          </a:xfrm>
          <a:prstGeom prst="rect">
            <a:avLst/>
          </a:prstGeom>
          <a:noFill/>
        </p:spPr>
        <p:txBody>
          <a:bodyPr wrap="square" rtlCol="0">
            <a:spAutoFit/>
          </a:bodyPr>
          <a:lstStyle/>
          <a:p>
            <a:r>
              <a:rPr lang="en-US" sz="2800" dirty="0"/>
              <a:t>Some necessary characteristics of line coding schemes:</a:t>
            </a:r>
          </a:p>
          <a:p>
            <a:endParaRPr lang="en-IN" sz="2800" b="1" dirty="0"/>
          </a:p>
        </p:txBody>
      </p:sp>
      <p:sp>
        <p:nvSpPr>
          <p:cNvPr id="6" name="Flowchart: Connector 5">
            <a:extLst>
              <a:ext uri="{FF2B5EF4-FFF2-40B4-BE49-F238E27FC236}">
                <a16:creationId xmlns:a16="http://schemas.microsoft.com/office/drawing/2014/main" id="{B11E2009-BE71-40D6-AEDE-DFFC5932A177}"/>
              </a:ext>
            </a:extLst>
          </p:cNvPr>
          <p:cNvSpPr/>
          <p:nvPr/>
        </p:nvSpPr>
        <p:spPr>
          <a:xfrm>
            <a:off x="1089732" y="2633337"/>
            <a:ext cx="208625" cy="1864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B643638F-0E95-4CD1-8BDB-04844A3ACCB2}"/>
              </a:ext>
            </a:extLst>
          </p:cNvPr>
          <p:cNvSpPr/>
          <p:nvPr/>
        </p:nvSpPr>
        <p:spPr>
          <a:xfrm>
            <a:off x="1087514" y="3429000"/>
            <a:ext cx="208625" cy="1864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7C5CC0C8-D8C7-4BB1-A7F7-FDFD31FFF9E4}"/>
              </a:ext>
            </a:extLst>
          </p:cNvPr>
          <p:cNvSpPr/>
          <p:nvPr/>
        </p:nvSpPr>
        <p:spPr>
          <a:xfrm>
            <a:off x="1087514" y="2139517"/>
            <a:ext cx="208625" cy="1864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06D7F9A9-4D9B-494B-9BBA-6C568418CADA}"/>
              </a:ext>
            </a:extLst>
          </p:cNvPr>
          <p:cNvSpPr/>
          <p:nvPr/>
        </p:nvSpPr>
        <p:spPr>
          <a:xfrm>
            <a:off x="1087514" y="1588614"/>
            <a:ext cx="208625" cy="1864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8E3DFE18-2ECF-4E90-826B-34AFB2FAC4D3}"/>
              </a:ext>
            </a:extLst>
          </p:cNvPr>
          <p:cNvSpPr/>
          <p:nvPr/>
        </p:nvSpPr>
        <p:spPr>
          <a:xfrm>
            <a:off x="1087514" y="4272090"/>
            <a:ext cx="208625" cy="1864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croll: Vertical 10">
            <a:extLst>
              <a:ext uri="{FF2B5EF4-FFF2-40B4-BE49-F238E27FC236}">
                <a16:creationId xmlns:a16="http://schemas.microsoft.com/office/drawing/2014/main" id="{0B39B4EB-1913-4643-96C6-0E3CE98421B9}"/>
              </a:ext>
            </a:extLst>
          </p:cNvPr>
          <p:cNvSpPr/>
          <p:nvPr/>
        </p:nvSpPr>
        <p:spPr>
          <a:xfrm>
            <a:off x="1020932" y="219088"/>
            <a:ext cx="9942990" cy="53295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E83D9C3D-D190-4210-BC76-EAAD7F76AD2F}"/>
              </a:ext>
            </a:extLst>
          </p:cNvPr>
          <p:cNvSpPr/>
          <p:nvPr/>
        </p:nvSpPr>
        <p:spPr>
          <a:xfrm>
            <a:off x="1087514" y="5331040"/>
            <a:ext cx="275207" cy="2574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5AA4212-90ED-47E5-A187-1EAAB4D3298B}"/>
              </a:ext>
            </a:extLst>
          </p:cNvPr>
          <p:cNvSpPr txBox="1"/>
          <p:nvPr/>
        </p:nvSpPr>
        <p:spPr>
          <a:xfrm>
            <a:off x="1020932" y="267405"/>
            <a:ext cx="9667782" cy="830997"/>
          </a:xfrm>
          <a:prstGeom prst="rect">
            <a:avLst/>
          </a:prstGeom>
          <a:noFill/>
        </p:spPr>
        <p:txBody>
          <a:bodyPr wrap="square" rtlCol="0">
            <a:spAutoFit/>
          </a:bodyPr>
          <a:lstStyle/>
          <a:p>
            <a:pPr algn="ctr"/>
            <a:r>
              <a:rPr lang="en-US" sz="2400" b="1" dirty="0"/>
              <a:t>Some necessary characteristics of line coding schemes:</a:t>
            </a:r>
          </a:p>
          <a:p>
            <a:pPr algn="ctr"/>
            <a:endParaRPr lang="en-IN" sz="2400" dirty="0"/>
          </a:p>
        </p:txBody>
      </p:sp>
      <p:sp>
        <p:nvSpPr>
          <p:cNvPr id="14" name="Slide Number Placeholder 13">
            <a:extLst>
              <a:ext uri="{FF2B5EF4-FFF2-40B4-BE49-F238E27FC236}">
                <a16:creationId xmlns:a16="http://schemas.microsoft.com/office/drawing/2014/main" id="{FFE7CBA2-404B-446F-9C2D-B430E8C9140B}"/>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59526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wipe(down)">
                                      <p:cBhvr>
                                        <p:cTn id="17" dur="500"/>
                                        <p:tgtEl>
                                          <p:spTgt spid="2">
                                            <p:txEl>
                                              <p:pRg st="0" end="0"/>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wipe(down)">
                                      <p:cBhvr>
                                        <p:cTn id="20" dur="500"/>
                                        <p:tgtEl>
                                          <p:spTgt spid="2">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500"/>
                                        <p:tgtEl>
                                          <p:spTgt spid="2">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wipe(down)">
                                      <p:cBhvr>
                                        <p:cTn id="26" dur="500"/>
                                        <p:tgtEl>
                                          <p:spTgt spid="2">
                                            <p:txEl>
                                              <p:pRg st="6" end="6"/>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wipe(down)">
                                      <p:cBhvr>
                                        <p:cTn id="29" dur="500"/>
                                        <p:tgtEl>
                                          <p:spTgt spid="2">
                                            <p:txEl>
                                              <p:pRg st="8" end="8"/>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wipe(down)">
                                      <p:cBhvr>
                                        <p:cTn id="32" dur="500"/>
                                        <p:tgtEl>
                                          <p:spTgt spid="2">
                                            <p:txEl>
                                              <p:pRg st="9" end="9"/>
                                            </p:txEl>
                                          </p:spTgt>
                                        </p:tgtEl>
                                      </p:cBhvr>
                                    </p:animEffect>
                                  </p:childTnLst>
                                </p:cTn>
                              </p:par>
                            </p:childTnLst>
                          </p:cTn>
                        </p:par>
                        <p:par>
                          <p:cTn id="33" fill="hold">
                            <p:stCondLst>
                              <p:cond delay="500"/>
                            </p:stCondLst>
                            <p:childTnLst>
                              <p:par>
                                <p:cTn id="34" presetID="14" presetClass="entr" presetSubtype="10" fill="hold" nodeType="afterEffect">
                                  <p:stCondLst>
                                    <p:cond delay="0"/>
                                  </p:stCondLst>
                                  <p:childTnLst>
                                    <p:set>
                                      <p:cBhvr>
                                        <p:cTn id="35"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36" dur="500"/>
                                        <p:tgtEl>
                                          <p:spTgt spid="2">
                                            <p:txEl>
                                              <p:pRg st="12" end="12"/>
                                            </p:txEl>
                                          </p:spTgt>
                                        </p:tgtEl>
                                      </p:cBhvr>
                                    </p:animEffect>
                                  </p:childTnLst>
                                </p:cTn>
                              </p:par>
                            </p:childTnLst>
                          </p:cTn>
                        </p:par>
                        <p:par>
                          <p:cTn id="37" fill="hold">
                            <p:stCondLst>
                              <p:cond delay="1000"/>
                            </p:stCondLst>
                            <p:childTnLst>
                              <p:par>
                                <p:cTn id="38" presetID="14" presetClass="entr" presetSubtype="10" fill="hold" nodeType="afterEffect">
                                  <p:stCondLst>
                                    <p:cond delay="0"/>
                                  </p:stCondLst>
                                  <p:childTnLst>
                                    <p:set>
                                      <p:cBhvr>
                                        <p:cTn id="39"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40" dur="500"/>
                                        <p:tgtEl>
                                          <p:spTgt spid="2">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nodeType="clickEffect">
                                  <p:stCondLst>
                                    <p:cond delay="0"/>
                                  </p:stCondLst>
                                  <p:childTnLst>
                                    <p:set>
                                      <p:cBhvr>
                                        <p:cTn id="44" dur="1" fill="hold">
                                          <p:stCondLst>
                                            <p:cond delay="0"/>
                                          </p:stCondLst>
                                        </p:cTn>
                                        <p:tgtEl>
                                          <p:spTgt spid="2">
                                            <p:txEl>
                                              <p:pRg st="16" end="16"/>
                                            </p:txEl>
                                          </p:spTgt>
                                        </p:tgtEl>
                                        <p:attrNameLst>
                                          <p:attrName>style.visibility</p:attrName>
                                        </p:attrNameLst>
                                      </p:cBhvr>
                                      <p:to>
                                        <p:strVal val="visible"/>
                                      </p:to>
                                    </p:set>
                                    <p:animEffect transition="in" filter="wheel(1)">
                                      <p:cBhvr>
                                        <p:cTn id="45" dur="20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EECFF2-91E1-4070-BC52-E5C661CA5662}"/>
              </a:ext>
            </a:extLst>
          </p:cNvPr>
          <p:cNvPicPr>
            <a:picLocks noChangeAspect="1"/>
          </p:cNvPicPr>
          <p:nvPr/>
        </p:nvPicPr>
        <p:blipFill>
          <a:blip r:embed="rId2"/>
          <a:stretch>
            <a:fillRect/>
          </a:stretch>
        </p:blipFill>
        <p:spPr>
          <a:xfrm>
            <a:off x="4116094" y="1206722"/>
            <a:ext cx="3672767" cy="2108440"/>
          </a:xfrm>
          <a:prstGeom prst="rect">
            <a:avLst/>
          </a:prstGeom>
        </p:spPr>
      </p:pic>
      <p:sp>
        <p:nvSpPr>
          <p:cNvPr id="5" name="Rectangle: Diagonal Corners Rounded 4">
            <a:extLst>
              <a:ext uri="{FF2B5EF4-FFF2-40B4-BE49-F238E27FC236}">
                <a16:creationId xmlns:a16="http://schemas.microsoft.com/office/drawing/2014/main" id="{7D278A88-B819-4D0C-AEAE-019ACB05F7CF}"/>
              </a:ext>
            </a:extLst>
          </p:cNvPr>
          <p:cNvSpPr/>
          <p:nvPr/>
        </p:nvSpPr>
        <p:spPr>
          <a:xfrm>
            <a:off x="2778711" y="168676"/>
            <a:ext cx="6347534" cy="63919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A1AFE83-4B21-4C7F-9F62-761967BDA1B2}"/>
              </a:ext>
            </a:extLst>
          </p:cNvPr>
          <p:cNvSpPr txBox="1"/>
          <p:nvPr/>
        </p:nvSpPr>
        <p:spPr>
          <a:xfrm>
            <a:off x="2858610" y="284085"/>
            <a:ext cx="6187736" cy="523220"/>
          </a:xfrm>
          <a:prstGeom prst="rect">
            <a:avLst/>
          </a:prstGeom>
          <a:noFill/>
        </p:spPr>
        <p:txBody>
          <a:bodyPr wrap="square" rtlCol="0">
            <a:spAutoFit/>
          </a:bodyPr>
          <a:lstStyle/>
          <a:p>
            <a:pPr algn="ctr"/>
            <a:r>
              <a:rPr lang="en-US" sz="2800" b="1" dirty="0"/>
              <a:t>Unipolar  Line  Coding</a:t>
            </a:r>
            <a:endParaRPr lang="en-IN" sz="2800" b="1" dirty="0"/>
          </a:p>
        </p:txBody>
      </p:sp>
      <p:sp>
        <p:nvSpPr>
          <p:cNvPr id="7" name="TextBox 6">
            <a:extLst>
              <a:ext uri="{FF2B5EF4-FFF2-40B4-BE49-F238E27FC236}">
                <a16:creationId xmlns:a16="http://schemas.microsoft.com/office/drawing/2014/main" id="{A8290B63-47C8-49DB-B36E-B2CDB75382FA}"/>
              </a:ext>
            </a:extLst>
          </p:cNvPr>
          <p:cNvSpPr txBox="1"/>
          <p:nvPr/>
        </p:nvSpPr>
        <p:spPr>
          <a:xfrm>
            <a:off x="938073" y="3714016"/>
            <a:ext cx="10475651" cy="2554545"/>
          </a:xfrm>
          <a:prstGeom prst="rect">
            <a:avLst/>
          </a:prstGeom>
          <a:noFill/>
        </p:spPr>
        <p:txBody>
          <a:bodyPr wrap="square" rtlCol="0">
            <a:spAutoFit/>
          </a:bodyPr>
          <a:lstStyle/>
          <a:p>
            <a:r>
              <a:rPr lang="en-US" sz="2000" dirty="0">
                <a:solidFill>
                  <a:schemeClr val="tx2"/>
                </a:solidFill>
              </a:rPr>
              <a:t>In Unipolar we are simply representing a signal in a graphical form where positive voltage represents logical or binary 1 and zero voltage represents logical zero.</a:t>
            </a:r>
          </a:p>
          <a:p>
            <a:r>
              <a:rPr lang="en-US" sz="2000" dirty="0">
                <a:solidFill>
                  <a:schemeClr val="tx2"/>
                </a:solidFill>
              </a:rPr>
              <a:t>We can say that it's the simplest line code. </a:t>
            </a:r>
          </a:p>
          <a:p>
            <a:r>
              <a:rPr lang="en-US" sz="2000" dirty="0">
                <a:solidFill>
                  <a:schemeClr val="tx2"/>
                </a:solidFill>
              </a:rPr>
              <a:t>The drawback of this scheme is that it is not self-clocking which means that it can't be decoded without a separate clock signal or any other synchronization source. </a:t>
            </a:r>
          </a:p>
          <a:p>
            <a:r>
              <a:rPr lang="en-US" sz="2000" dirty="0">
                <a:solidFill>
                  <a:schemeClr val="tx2"/>
                </a:solidFill>
              </a:rPr>
              <a:t>And as we discussed in the characteristics section that there should be no DC component present which it significantly contains, which can be halved by returning to zero in the middle of the bit period.</a:t>
            </a:r>
            <a:endParaRPr lang="en-IN" sz="2000" dirty="0">
              <a:solidFill>
                <a:schemeClr val="tx2"/>
              </a:solidFill>
            </a:endParaRPr>
          </a:p>
        </p:txBody>
      </p:sp>
      <p:sp>
        <p:nvSpPr>
          <p:cNvPr id="8" name="Slide Number Placeholder 7">
            <a:extLst>
              <a:ext uri="{FF2B5EF4-FFF2-40B4-BE49-F238E27FC236}">
                <a16:creationId xmlns:a16="http://schemas.microsoft.com/office/drawing/2014/main" id="{07DF9217-BFF7-4B7F-BF2D-D5A3F9F01FD7}"/>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406223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wipe(down)">
                                      <p:cBhvr>
                                        <p:cTn id="20" dur="580">
                                          <p:stCondLst>
                                            <p:cond delay="0"/>
                                          </p:stCondLst>
                                        </p:cTn>
                                        <p:tgtEl>
                                          <p:spTgt spid="7">
                                            <p:txEl>
                                              <p:pRg st="0" end="0"/>
                                            </p:txEl>
                                          </p:spTgt>
                                        </p:tgtEl>
                                      </p:cBhvr>
                                    </p:animEffect>
                                    <p:anim calcmode="lin" valueType="num">
                                      <p:cBhvr>
                                        <p:cTn id="21"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26" dur="26">
                                          <p:stCondLst>
                                            <p:cond delay="650"/>
                                          </p:stCondLst>
                                        </p:cTn>
                                        <p:tgtEl>
                                          <p:spTgt spid="7">
                                            <p:txEl>
                                              <p:pRg st="0" end="0"/>
                                            </p:txEl>
                                          </p:spTgt>
                                        </p:tgtEl>
                                      </p:cBhvr>
                                      <p:to x="100000" y="60000"/>
                                    </p:animScale>
                                    <p:animScale>
                                      <p:cBhvr>
                                        <p:cTn id="27" dur="166" decel="50000">
                                          <p:stCondLst>
                                            <p:cond delay="676"/>
                                          </p:stCondLst>
                                        </p:cTn>
                                        <p:tgtEl>
                                          <p:spTgt spid="7">
                                            <p:txEl>
                                              <p:pRg st="0" end="0"/>
                                            </p:txEl>
                                          </p:spTgt>
                                        </p:tgtEl>
                                      </p:cBhvr>
                                      <p:to x="100000" y="100000"/>
                                    </p:animScale>
                                    <p:animScale>
                                      <p:cBhvr>
                                        <p:cTn id="28" dur="26">
                                          <p:stCondLst>
                                            <p:cond delay="1312"/>
                                          </p:stCondLst>
                                        </p:cTn>
                                        <p:tgtEl>
                                          <p:spTgt spid="7">
                                            <p:txEl>
                                              <p:pRg st="0" end="0"/>
                                            </p:txEl>
                                          </p:spTgt>
                                        </p:tgtEl>
                                      </p:cBhvr>
                                      <p:to x="100000" y="80000"/>
                                    </p:animScale>
                                    <p:animScale>
                                      <p:cBhvr>
                                        <p:cTn id="29" dur="166" decel="50000">
                                          <p:stCondLst>
                                            <p:cond delay="1338"/>
                                          </p:stCondLst>
                                        </p:cTn>
                                        <p:tgtEl>
                                          <p:spTgt spid="7">
                                            <p:txEl>
                                              <p:pRg st="0" end="0"/>
                                            </p:txEl>
                                          </p:spTgt>
                                        </p:tgtEl>
                                      </p:cBhvr>
                                      <p:to x="100000" y="100000"/>
                                    </p:animScale>
                                    <p:animScale>
                                      <p:cBhvr>
                                        <p:cTn id="30" dur="26">
                                          <p:stCondLst>
                                            <p:cond delay="1642"/>
                                          </p:stCondLst>
                                        </p:cTn>
                                        <p:tgtEl>
                                          <p:spTgt spid="7">
                                            <p:txEl>
                                              <p:pRg st="0" end="0"/>
                                            </p:txEl>
                                          </p:spTgt>
                                        </p:tgtEl>
                                      </p:cBhvr>
                                      <p:to x="100000" y="90000"/>
                                    </p:animScale>
                                    <p:animScale>
                                      <p:cBhvr>
                                        <p:cTn id="31" dur="166" decel="50000">
                                          <p:stCondLst>
                                            <p:cond delay="1668"/>
                                          </p:stCondLst>
                                        </p:cTn>
                                        <p:tgtEl>
                                          <p:spTgt spid="7">
                                            <p:txEl>
                                              <p:pRg st="0" end="0"/>
                                            </p:txEl>
                                          </p:spTgt>
                                        </p:tgtEl>
                                      </p:cBhvr>
                                      <p:to x="100000" y="100000"/>
                                    </p:animScale>
                                    <p:animScale>
                                      <p:cBhvr>
                                        <p:cTn id="32" dur="26">
                                          <p:stCondLst>
                                            <p:cond delay="1808"/>
                                          </p:stCondLst>
                                        </p:cTn>
                                        <p:tgtEl>
                                          <p:spTgt spid="7">
                                            <p:txEl>
                                              <p:pRg st="0" end="0"/>
                                            </p:txEl>
                                          </p:spTgt>
                                        </p:tgtEl>
                                      </p:cBhvr>
                                      <p:to x="100000" y="95000"/>
                                    </p:animScale>
                                    <p:animScale>
                                      <p:cBhvr>
                                        <p:cTn id="33" dur="166" decel="50000">
                                          <p:stCondLst>
                                            <p:cond delay="1834"/>
                                          </p:stCondLst>
                                        </p:cTn>
                                        <p:tgtEl>
                                          <p:spTgt spid="7">
                                            <p:txEl>
                                              <p:pRg st="0" end="0"/>
                                            </p:txEl>
                                          </p:spTgt>
                                        </p:tgtEl>
                                      </p:cBhvr>
                                      <p:to x="100000" y="100000"/>
                                    </p:animScale>
                                  </p:childTnLst>
                                </p:cTn>
                              </p:par>
                              <p:par>
                                <p:cTn id="34" presetID="26" presetClass="entr" presetSubtype="0" fill="hold" nodeType="with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Effect transition="in" filter="wipe(down)">
                                      <p:cBhvr>
                                        <p:cTn id="36" dur="580">
                                          <p:stCondLst>
                                            <p:cond delay="0"/>
                                          </p:stCondLst>
                                        </p:cTn>
                                        <p:tgtEl>
                                          <p:spTgt spid="7">
                                            <p:txEl>
                                              <p:pRg st="1" end="1"/>
                                            </p:txEl>
                                          </p:spTgt>
                                        </p:tgtEl>
                                      </p:cBhvr>
                                    </p:animEffect>
                                    <p:anim calcmode="lin" valueType="num">
                                      <p:cBhvr>
                                        <p:cTn id="37" dur="1822" tmFilter="0,0; 0.14,0.36; 0.43,0.73; 0.71,0.91; 1.0,1.0">
                                          <p:stCondLst>
                                            <p:cond delay="0"/>
                                          </p:stCondLst>
                                        </p:cTn>
                                        <p:tgtEl>
                                          <p:spTgt spid="7">
                                            <p:txEl>
                                              <p:pRg st="1" end="1"/>
                                            </p:txEl>
                                          </p:spTgt>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7">
                                            <p:txEl>
                                              <p:pRg st="1" end="1"/>
                                            </p:txEl>
                                          </p:spTgt>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7">
                                            <p:txEl>
                                              <p:pRg st="1" end="1"/>
                                            </p:txEl>
                                          </p:spTgt>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7">
                                            <p:txEl>
                                              <p:pRg st="1" end="1"/>
                                            </p:txEl>
                                          </p:spTgt>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7">
                                            <p:txEl>
                                              <p:pRg st="1" end="1"/>
                                            </p:txEl>
                                          </p:spTgt>
                                        </p:tgtEl>
                                        <p:attrNameLst>
                                          <p:attrName>ppt_y</p:attrName>
                                        </p:attrNameLst>
                                      </p:cBhvr>
                                      <p:tavLst>
                                        <p:tav tm="0" fmla="#ppt_y-sin(pi*$)/81">
                                          <p:val>
                                            <p:fltVal val="0"/>
                                          </p:val>
                                        </p:tav>
                                        <p:tav tm="100000">
                                          <p:val>
                                            <p:fltVal val="1"/>
                                          </p:val>
                                        </p:tav>
                                      </p:tavLst>
                                    </p:anim>
                                    <p:animScale>
                                      <p:cBhvr>
                                        <p:cTn id="42" dur="26">
                                          <p:stCondLst>
                                            <p:cond delay="650"/>
                                          </p:stCondLst>
                                        </p:cTn>
                                        <p:tgtEl>
                                          <p:spTgt spid="7">
                                            <p:txEl>
                                              <p:pRg st="1" end="1"/>
                                            </p:txEl>
                                          </p:spTgt>
                                        </p:tgtEl>
                                      </p:cBhvr>
                                      <p:to x="100000" y="60000"/>
                                    </p:animScale>
                                    <p:animScale>
                                      <p:cBhvr>
                                        <p:cTn id="43" dur="166" decel="50000">
                                          <p:stCondLst>
                                            <p:cond delay="676"/>
                                          </p:stCondLst>
                                        </p:cTn>
                                        <p:tgtEl>
                                          <p:spTgt spid="7">
                                            <p:txEl>
                                              <p:pRg st="1" end="1"/>
                                            </p:txEl>
                                          </p:spTgt>
                                        </p:tgtEl>
                                      </p:cBhvr>
                                      <p:to x="100000" y="100000"/>
                                    </p:animScale>
                                    <p:animScale>
                                      <p:cBhvr>
                                        <p:cTn id="44" dur="26">
                                          <p:stCondLst>
                                            <p:cond delay="1312"/>
                                          </p:stCondLst>
                                        </p:cTn>
                                        <p:tgtEl>
                                          <p:spTgt spid="7">
                                            <p:txEl>
                                              <p:pRg st="1" end="1"/>
                                            </p:txEl>
                                          </p:spTgt>
                                        </p:tgtEl>
                                      </p:cBhvr>
                                      <p:to x="100000" y="80000"/>
                                    </p:animScale>
                                    <p:animScale>
                                      <p:cBhvr>
                                        <p:cTn id="45" dur="166" decel="50000">
                                          <p:stCondLst>
                                            <p:cond delay="1338"/>
                                          </p:stCondLst>
                                        </p:cTn>
                                        <p:tgtEl>
                                          <p:spTgt spid="7">
                                            <p:txEl>
                                              <p:pRg st="1" end="1"/>
                                            </p:txEl>
                                          </p:spTgt>
                                        </p:tgtEl>
                                      </p:cBhvr>
                                      <p:to x="100000" y="100000"/>
                                    </p:animScale>
                                    <p:animScale>
                                      <p:cBhvr>
                                        <p:cTn id="46" dur="26">
                                          <p:stCondLst>
                                            <p:cond delay="1642"/>
                                          </p:stCondLst>
                                        </p:cTn>
                                        <p:tgtEl>
                                          <p:spTgt spid="7">
                                            <p:txEl>
                                              <p:pRg st="1" end="1"/>
                                            </p:txEl>
                                          </p:spTgt>
                                        </p:tgtEl>
                                      </p:cBhvr>
                                      <p:to x="100000" y="90000"/>
                                    </p:animScale>
                                    <p:animScale>
                                      <p:cBhvr>
                                        <p:cTn id="47" dur="166" decel="50000">
                                          <p:stCondLst>
                                            <p:cond delay="1668"/>
                                          </p:stCondLst>
                                        </p:cTn>
                                        <p:tgtEl>
                                          <p:spTgt spid="7">
                                            <p:txEl>
                                              <p:pRg st="1" end="1"/>
                                            </p:txEl>
                                          </p:spTgt>
                                        </p:tgtEl>
                                      </p:cBhvr>
                                      <p:to x="100000" y="100000"/>
                                    </p:animScale>
                                    <p:animScale>
                                      <p:cBhvr>
                                        <p:cTn id="48" dur="26">
                                          <p:stCondLst>
                                            <p:cond delay="1808"/>
                                          </p:stCondLst>
                                        </p:cTn>
                                        <p:tgtEl>
                                          <p:spTgt spid="7">
                                            <p:txEl>
                                              <p:pRg st="1" end="1"/>
                                            </p:txEl>
                                          </p:spTgt>
                                        </p:tgtEl>
                                      </p:cBhvr>
                                      <p:to x="100000" y="95000"/>
                                    </p:animScale>
                                    <p:animScale>
                                      <p:cBhvr>
                                        <p:cTn id="49" dur="166" decel="50000">
                                          <p:stCondLst>
                                            <p:cond delay="1834"/>
                                          </p:stCondLst>
                                        </p:cTn>
                                        <p:tgtEl>
                                          <p:spTgt spid="7">
                                            <p:txEl>
                                              <p:pRg st="1" end="1"/>
                                            </p:txEl>
                                          </p:spTgt>
                                        </p:tgtEl>
                                      </p:cBhvr>
                                      <p:to x="100000" y="100000"/>
                                    </p:animScale>
                                  </p:childTnLst>
                                </p:cTn>
                              </p:par>
                              <p:par>
                                <p:cTn id="50" presetID="26" presetClass="entr" presetSubtype="0" fill="hold" nodeType="withEffect">
                                  <p:stCondLst>
                                    <p:cond delay="0"/>
                                  </p:stCondLst>
                                  <p:childTnLst>
                                    <p:set>
                                      <p:cBhvr>
                                        <p:cTn id="51" dur="1" fill="hold">
                                          <p:stCondLst>
                                            <p:cond delay="0"/>
                                          </p:stCondLst>
                                        </p:cTn>
                                        <p:tgtEl>
                                          <p:spTgt spid="7">
                                            <p:txEl>
                                              <p:pRg st="2" end="2"/>
                                            </p:txEl>
                                          </p:spTgt>
                                        </p:tgtEl>
                                        <p:attrNameLst>
                                          <p:attrName>style.visibility</p:attrName>
                                        </p:attrNameLst>
                                      </p:cBhvr>
                                      <p:to>
                                        <p:strVal val="visible"/>
                                      </p:to>
                                    </p:set>
                                    <p:animEffect transition="in" filter="wipe(down)">
                                      <p:cBhvr>
                                        <p:cTn id="52" dur="580">
                                          <p:stCondLst>
                                            <p:cond delay="0"/>
                                          </p:stCondLst>
                                        </p:cTn>
                                        <p:tgtEl>
                                          <p:spTgt spid="7">
                                            <p:txEl>
                                              <p:pRg st="2" end="2"/>
                                            </p:txEl>
                                          </p:spTgt>
                                        </p:tgtEl>
                                      </p:cBhvr>
                                    </p:animEffect>
                                    <p:anim calcmode="lin" valueType="num">
                                      <p:cBhvr>
                                        <p:cTn id="53" dur="1822" tmFilter="0,0; 0.14,0.36; 0.43,0.73; 0.71,0.91; 1.0,1.0">
                                          <p:stCondLst>
                                            <p:cond delay="0"/>
                                          </p:stCondLst>
                                        </p:cTn>
                                        <p:tgtEl>
                                          <p:spTgt spid="7">
                                            <p:txEl>
                                              <p:pRg st="2" end="2"/>
                                            </p:txEl>
                                          </p:spTgt>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7">
                                            <p:txEl>
                                              <p:pRg st="2" end="2"/>
                                            </p:txEl>
                                          </p:spTgt>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7">
                                            <p:txEl>
                                              <p:pRg st="2" end="2"/>
                                            </p:txEl>
                                          </p:spTgt>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7">
                                            <p:txEl>
                                              <p:pRg st="2" end="2"/>
                                            </p:txEl>
                                          </p:spTgt>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7">
                                            <p:txEl>
                                              <p:pRg st="2" end="2"/>
                                            </p:txEl>
                                          </p:spTgt>
                                        </p:tgtEl>
                                        <p:attrNameLst>
                                          <p:attrName>ppt_y</p:attrName>
                                        </p:attrNameLst>
                                      </p:cBhvr>
                                      <p:tavLst>
                                        <p:tav tm="0" fmla="#ppt_y-sin(pi*$)/81">
                                          <p:val>
                                            <p:fltVal val="0"/>
                                          </p:val>
                                        </p:tav>
                                        <p:tav tm="100000">
                                          <p:val>
                                            <p:fltVal val="1"/>
                                          </p:val>
                                        </p:tav>
                                      </p:tavLst>
                                    </p:anim>
                                    <p:animScale>
                                      <p:cBhvr>
                                        <p:cTn id="58" dur="26">
                                          <p:stCondLst>
                                            <p:cond delay="650"/>
                                          </p:stCondLst>
                                        </p:cTn>
                                        <p:tgtEl>
                                          <p:spTgt spid="7">
                                            <p:txEl>
                                              <p:pRg st="2" end="2"/>
                                            </p:txEl>
                                          </p:spTgt>
                                        </p:tgtEl>
                                      </p:cBhvr>
                                      <p:to x="100000" y="60000"/>
                                    </p:animScale>
                                    <p:animScale>
                                      <p:cBhvr>
                                        <p:cTn id="59" dur="166" decel="50000">
                                          <p:stCondLst>
                                            <p:cond delay="676"/>
                                          </p:stCondLst>
                                        </p:cTn>
                                        <p:tgtEl>
                                          <p:spTgt spid="7">
                                            <p:txEl>
                                              <p:pRg st="2" end="2"/>
                                            </p:txEl>
                                          </p:spTgt>
                                        </p:tgtEl>
                                      </p:cBhvr>
                                      <p:to x="100000" y="100000"/>
                                    </p:animScale>
                                    <p:animScale>
                                      <p:cBhvr>
                                        <p:cTn id="60" dur="26">
                                          <p:stCondLst>
                                            <p:cond delay="1312"/>
                                          </p:stCondLst>
                                        </p:cTn>
                                        <p:tgtEl>
                                          <p:spTgt spid="7">
                                            <p:txEl>
                                              <p:pRg st="2" end="2"/>
                                            </p:txEl>
                                          </p:spTgt>
                                        </p:tgtEl>
                                      </p:cBhvr>
                                      <p:to x="100000" y="80000"/>
                                    </p:animScale>
                                    <p:animScale>
                                      <p:cBhvr>
                                        <p:cTn id="61" dur="166" decel="50000">
                                          <p:stCondLst>
                                            <p:cond delay="1338"/>
                                          </p:stCondLst>
                                        </p:cTn>
                                        <p:tgtEl>
                                          <p:spTgt spid="7">
                                            <p:txEl>
                                              <p:pRg st="2" end="2"/>
                                            </p:txEl>
                                          </p:spTgt>
                                        </p:tgtEl>
                                      </p:cBhvr>
                                      <p:to x="100000" y="100000"/>
                                    </p:animScale>
                                    <p:animScale>
                                      <p:cBhvr>
                                        <p:cTn id="62" dur="26">
                                          <p:stCondLst>
                                            <p:cond delay="1642"/>
                                          </p:stCondLst>
                                        </p:cTn>
                                        <p:tgtEl>
                                          <p:spTgt spid="7">
                                            <p:txEl>
                                              <p:pRg st="2" end="2"/>
                                            </p:txEl>
                                          </p:spTgt>
                                        </p:tgtEl>
                                      </p:cBhvr>
                                      <p:to x="100000" y="90000"/>
                                    </p:animScale>
                                    <p:animScale>
                                      <p:cBhvr>
                                        <p:cTn id="63" dur="166" decel="50000">
                                          <p:stCondLst>
                                            <p:cond delay="1668"/>
                                          </p:stCondLst>
                                        </p:cTn>
                                        <p:tgtEl>
                                          <p:spTgt spid="7">
                                            <p:txEl>
                                              <p:pRg st="2" end="2"/>
                                            </p:txEl>
                                          </p:spTgt>
                                        </p:tgtEl>
                                      </p:cBhvr>
                                      <p:to x="100000" y="100000"/>
                                    </p:animScale>
                                    <p:animScale>
                                      <p:cBhvr>
                                        <p:cTn id="64" dur="26">
                                          <p:stCondLst>
                                            <p:cond delay="1808"/>
                                          </p:stCondLst>
                                        </p:cTn>
                                        <p:tgtEl>
                                          <p:spTgt spid="7">
                                            <p:txEl>
                                              <p:pRg st="2" end="2"/>
                                            </p:txEl>
                                          </p:spTgt>
                                        </p:tgtEl>
                                      </p:cBhvr>
                                      <p:to x="100000" y="95000"/>
                                    </p:animScale>
                                    <p:animScale>
                                      <p:cBhvr>
                                        <p:cTn id="65" dur="166" decel="50000">
                                          <p:stCondLst>
                                            <p:cond delay="1834"/>
                                          </p:stCondLst>
                                        </p:cTn>
                                        <p:tgtEl>
                                          <p:spTgt spid="7">
                                            <p:txEl>
                                              <p:pRg st="2" end="2"/>
                                            </p:txEl>
                                          </p:spTgt>
                                        </p:tgtEl>
                                      </p:cBhvr>
                                      <p:to x="100000" y="100000"/>
                                    </p:animScale>
                                  </p:childTnLst>
                                </p:cTn>
                              </p:par>
                              <p:par>
                                <p:cTn id="66" presetID="26" presetClass="entr" presetSubtype="0" fill="hold" nodeType="withEffect">
                                  <p:stCondLst>
                                    <p:cond delay="0"/>
                                  </p:stCondLst>
                                  <p:childTnLst>
                                    <p:set>
                                      <p:cBhvr>
                                        <p:cTn id="67" dur="1" fill="hold">
                                          <p:stCondLst>
                                            <p:cond delay="0"/>
                                          </p:stCondLst>
                                        </p:cTn>
                                        <p:tgtEl>
                                          <p:spTgt spid="7">
                                            <p:txEl>
                                              <p:pRg st="3" end="3"/>
                                            </p:txEl>
                                          </p:spTgt>
                                        </p:tgtEl>
                                        <p:attrNameLst>
                                          <p:attrName>style.visibility</p:attrName>
                                        </p:attrNameLst>
                                      </p:cBhvr>
                                      <p:to>
                                        <p:strVal val="visible"/>
                                      </p:to>
                                    </p:set>
                                    <p:animEffect transition="in" filter="wipe(down)">
                                      <p:cBhvr>
                                        <p:cTn id="68" dur="580">
                                          <p:stCondLst>
                                            <p:cond delay="0"/>
                                          </p:stCondLst>
                                        </p:cTn>
                                        <p:tgtEl>
                                          <p:spTgt spid="7">
                                            <p:txEl>
                                              <p:pRg st="3" end="3"/>
                                            </p:txEl>
                                          </p:spTgt>
                                        </p:tgtEl>
                                      </p:cBhvr>
                                    </p:animEffect>
                                    <p:anim calcmode="lin" valueType="num">
                                      <p:cBhvr>
                                        <p:cTn id="69" dur="1822" tmFilter="0,0; 0.14,0.36; 0.43,0.73; 0.71,0.91; 1.0,1.0">
                                          <p:stCondLst>
                                            <p:cond delay="0"/>
                                          </p:stCondLst>
                                        </p:cTn>
                                        <p:tgtEl>
                                          <p:spTgt spid="7">
                                            <p:txEl>
                                              <p:pRg st="3" end="3"/>
                                            </p:txEl>
                                          </p:spTgt>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7">
                                            <p:txEl>
                                              <p:pRg st="3" end="3"/>
                                            </p:txEl>
                                          </p:spTgt>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7">
                                            <p:txEl>
                                              <p:pRg st="3" end="3"/>
                                            </p:txEl>
                                          </p:spTgt>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7">
                                            <p:txEl>
                                              <p:pRg st="3" end="3"/>
                                            </p:txEl>
                                          </p:spTgt>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7">
                                            <p:txEl>
                                              <p:pRg st="3" end="3"/>
                                            </p:txEl>
                                          </p:spTgt>
                                        </p:tgtEl>
                                        <p:attrNameLst>
                                          <p:attrName>ppt_y</p:attrName>
                                        </p:attrNameLst>
                                      </p:cBhvr>
                                      <p:tavLst>
                                        <p:tav tm="0" fmla="#ppt_y-sin(pi*$)/81">
                                          <p:val>
                                            <p:fltVal val="0"/>
                                          </p:val>
                                        </p:tav>
                                        <p:tav tm="100000">
                                          <p:val>
                                            <p:fltVal val="1"/>
                                          </p:val>
                                        </p:tav>
                                      </p:tavLst>
                                    </p:anim>
                                    <p:animScale>
                                      <p:cBhvr>
                                        <p:cTn id="74" dur="26">
                                          <p:stCondLst>
                                            <p:cond delay="650"/>
                                          </p:stCondLst>
                                        </p:cTn>
                                        <p:tgtEl>
                                          <p:spTgt spid="7">
                                            <p:txEl>
                                              <p:pRg st="3" end="3"/>
                                            </p:txEl>
                                          </p:spTgt>
                                        </p:tgtEl>
                                      </p:cBhvr>
                                      <p:to x="100000" y="60000"/>
                                    </p:animScale>
                                    <p:animScale>
                                      <p:cBhvr>
                                        <p:cTn id="75" dur="166" decel="50000">
                                          <p:stCondLst>
                                            <p:cond delay="676"/>
                                          </p:stCondLst>
                                        </p:cTn>
                                        <p:tgtEl>
                                          <p:spTgt spid="7">
                                            <p:txEl>
                                              <p:pRg st="3" end="3"/>
                                            </p:txEl>
                                          </p:spTgt>
                                        </p:tgtEl>
                                      </p:cBhvr>
                                      <p:to x="100000" y="100000"/>
                                    </p:animScale>
                                    <p:animScale>
                                      <p:cBhvr>
                                        <p:cTn id="76" dur="26">
                                          <p:stCondLst>
                                            <p:cond delay="1312"/>
                                          </p:stCondLst>
                                        </p:cTn>
                                        <p:tgtEl>
                                          <p:spTgt spid="7">
                                            <p:txEl>
                                              <p:pRg st="3" end="3"/>
                                            </p:txEl>
                                          </p:spTgt>
                                        </p:tgtEl>
                                      </p:cBhvr>
                                      <p:to x="100000" y="80000"/>
                                    </p:animScale>
                                    <p:animScale>
                                      <p:cBhvr>
                                        <p:cTn id="77" dur="166" decel="50000">
                                          <p:stCondLst>
                                            <p:cond delay="1338"/>
                                          </p:stCondLst>
                                        </p:cTn>
                                        <p:tgtEl>
                                          <p:spTgt spid="7">
                                            <p:txEl>
                                              <p:pRg st="3" end="3"/>
                                            </p:txEl>
                                          </p:spTgt>
                                        </p:tgtEl>
                                      </p:cBhvr>
                                      <p:to x="100000" y="100000"/>
                                    </p:animScale>
                                    <p:animScale>
                                      <p:cBhvr>
                                        <p:cTn id="78" dur="26">
                                          <p:stCondLst>
                                            <p:cond delay="1642"/>
                                          </p:stCondLst>
                                        </p:cTn>
                                        <p:tgtEl>
                                          <p:spTgt spid="7">
                                            <p:txEl>
                                              <p:pRg st="3" end="3"/>
                                            </p:txEl>
                                          </p:spTgt>
                                        </p:tgtEl>
                                      </p:cBhvr>
                                      <p:to x="100000" y="90000"/>
                                    </p:animScale>
                                    <p:animScale>
                                      <p:cBhvr>
                                        <p:cTn id="79" dur="166" decel="50000">
                                          <p:stCondLst>
                                            <p:cond delay="1668"/>
                                          </p:stCondLst>
                                        </p:cTn>
                                        <p:tgtEl>
                                          <p:spTgt spid="7">
                                            <p:txEl>
                                              <p:pRg st="3" end="3"/>
                                            </p:txEl>
                                          </p:spTgt>
                                        </p:tgtEl>
                                      </p:cBhvr>
                                      <p:to x="100000" y="100000"/>
                                    </p:animScale>
                                    <p:animScale>
                                      <p:cBhvr>
                                        <p:cTn id="80" dur="26">
                                          <p:stCondLst>
                                            <p:cond delay="1808"/>
                                          </p:stCondLst>
                                        </p:cTn>
                                        <p:tgtEl>
                                          <p:spTgt spid="7">
                                            <p:txEl>
                                              <p:pRg st="3" end="3"/>
                                            </p:txEl>
                                          </p:spTgt>
                                        </p:tgtEl>
                                      </p:cBhvr>
                                      <p:to x="100000" y="95000"/>
                                    </p:animScale>
                                    <p:animScale>
                                      <p:cBhvr>
                                        <p:cTn id="81" dur="166" decel="50000">
                                          <p:stCondLst>
                                            <p:cond delay="1834"/>
                                          </p:stCondLst>
                                        </p:cTn>
                                        <p:tgtEl>
                                          <p:spTgt spid="7">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2268F012-D981-481F-BBAD-085790A45041}"/>
              </a:ext>
            </a:extLst>
          </p:cNvPr>
          <p:cNvSpPr/>
          <p:nvPr/>
        </p:nvSpPr>
        <p:spPr>
          <a:xfrm>
            <a:off x="991340" y="372862"/>
            <a:ext cx="10209320" cy="79841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F50707C-49DB-415B-B6D8-CA3BF00FAB37}"/>
              </a:ext>
            </a:extLst>
          </p:cNvPr>
          <p:cNvSpPr txBox="1"/>
          <p:nvPr/>
        </p:nvSpPr>
        <p:spPr>
          <a:xfrm>
            <a:off x="1248792" y="479681"/>
            <a:ext cx="9951868" cy="584775"/>
          </a:xfrm>
          <a:prstGeom prst="rect">
            <a:avLst/>
          </a:prstGeom>
          <a:noFill/>
        </p:spPr>
        <p:txBody>
          <a:bodyPr wrap="square" rtlCol="0">
            <a:spAutoFit/>
          </a:bodyPr>
          <a:lstStyle/>
          <a:p>
            <a:pPr algn="ctr"/>
            <a:r>
              <a:rPr lang="en-US" sz="3200" dirty="0">
                <a:solidFill>
                  <a:schemeClr val="tx2">
                    <a:lumMod val="25000"/>
                  </a:schemeClr>
                </a:solidFill>
              </a:rPr>
              <a:t>NRZ ( Non-Return to Zero )</a:t>
            </a:r>
            <a:endParaRPr lang="en-IN" sz="3200" dirty="0">
              <a:solidFill>
                <a:schemeClr val="tx2">
                  <a:lumMod val="25000"/>
                </a:schemeClr>
              </a:solidFill>
            </a:endParaRPr>
          </a:p>
        </p:txBody>
      </p:sp>
      <p:sp>
        <p:nvSpPr>
          <p:cNvPr id="6" name="TextBox 5">
            <a:extLst>
              <a:ext uri="{FF2B5EF4-FFF2-40B4-BE49-F238E27FC236}">
                <a16:creationId xmlns:a16="http://schemas.microsoft.com/office/drawing/2014/main" id="{1E4B711B-FF46-4491-8BA2-3D789A87A5AE}"/>
              </a:ext>
            </a:extLst>
          </p:cNvPr>
          <p:cNvSpPr txBox="1"/>
          <p:nvPr/>
        </p:nvSpPr>
        <p:spPr>
          <a:xfrm>
            <a:off x="1120066" y="2361460"/>
            <a:ext cx="10209320" cy="2339102"/>
          </a:xfrm>
          <a:prstGeom prst="rect">
            <a:avLst/>
          </a:prstGeom>
          <a:noFill/>
        </p:spPr>
        <p:txBody>
          <a:bodyPr wrap="square" rtlCol="0">
            <a:spAutoFit/>
          </a:bodyPr>
          <a:lstStyle/>
          <a:p>
            <a:r>
              <a:rPr lang="en-US" dirty="0"/>
              <a:t>The term </a:t>
            </a:r>
            <a:r>
              <a:rPr lang="en-US" b="1" dirty="0"/>
              <a:t>Non-Return to Zero (NRZ)</a:t>
            </a:r>
            <a:r>
              <a:rPr lang="en-US" dirty="0"/>
              <a:t> means that the signal (the red line in the above diagram) will not return to zero in middle of the bit (i.e. either 0 or 1). Unipolar schemes were generally designed as NRZ schemes. But if we compare it to the polar NRZ scheme, this scheme leads to wastage of power i.e. the normalized power (i.e. the power required to send 1-bit per resistance) is almost double as compared to polar NRZ.</a:t>
            </a:r>
          </a:p>
          <a:p>
            <a:r>
              <a:rPr lang="en-US" dirty="0"/>
              <a:t>Because of all these reasons unipolar encoding is not normally used in data communications today.</a:t>
            </a:r>
          </a:p>
          <a:p>
            <a:endParaRPr lang="en-IN" sz="2000" dirty="0"/>
          </a:p>
        </p:txBody>
      </p:sp>
      <p:sp>
        <p:nvSpPr>
          <p:cNvPr id="7" name="Slide Number Placeholder 6">
            <a:extLst>
              <a:ext uri="{FF2B5EF4-FFF2-40B4-BE49-F238E27FC236}">
                <a16:creationId xmlns:a16="http://schemas.microsoft.com/office/drawing/2014/main" id="{288CC9B8-D026-4895-8D15-1B70435A2A9D}"/>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44890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5467-E7B8-4E2D-A642-D84EB464EE66}"/>
              </a:ext>
            </a:extLst>
          </p:cNvPr>
          <p:cNvSpPr>
            <a:spLocks noGrp="1"/>
          </p:cNvSpPr>
          <p:nvPr>
            <p:ph type="title"/>
          </p:nvPr>
        </p:nvSpPr>
        <p:spPr>
          <a:xfrm>
            <a:off x="825018" y="-127247"/>
            <a:ext cx="10353761" cy="1326321"/>
          </a:xfrm>
        </p:spPr>
        <p:txBody>
          <a:bodyPr/>
          <a:lstStyle/>
          <a:p>
            <a:r>
              <a:rPr lang="en-US" dirty="0"/>
              <a:t>Polar Line Coding</a:t>
            </a:r>
            <a:endParaRPr lang="en-IN" dirty="0"/>
          </a:p>
        </p:txBody>
      </p:sp>
      <p:pic>
        <p:nvPicPr>
          <p:cNvPr id="4" name="Picture 3">
            <a:extLst>
              <a:ext uri="{FF2B5EF4-FFF2-40B4-BE49-F238E27FC236}">
                <a16:creationId xmlns:a16="http://schemas.microsoft.com/office/drawing/2014/main" id="{973C2AD0-5FBB-41F6-AC3C-B1A83FED2478}"/>
              </a:ext>
            </a:extLst>
          </p:cNvPr>
          <p:cNvPicPr>
            <a:picLocks noChangeAspect="1"/>
          </p:cNvPicPr>
          <p:nvPr/>
        </p:nvPicPr>
        <p:blipFill>
          <a:blip r:embed="rId2"/>
          <a:stretch>
            <a:fillRect/>
          </a:stretch>
        </p:blipFill>
        <p:spPr>
          <a:xfrm>
            <a:off x="5149045" y="1634506"/>
            <a:ext cx="2530137" cy="1529795"/>
          </a:xfrm>
          <a:prstGeom prst="rect">
            <a:avLst/>
          </a:prstGeom>
        </p:spPr>
      </p:pic>
      <p:sp>
        <p:nvSpPr>
          <p:cNvPr id="7" name="TextBox 6">
            <a:extLst>
              <a:ext uri="{FF2B5EF4-FFF2-40B4-BE49-F238E27FC236}">
                <a16:creationId xmlns:a16="http://schemas.microsoft.com/office/drawing/2014/main" id="{68041AB4-B8E5-49AE-A59D-BF00A217F309}"/>
              </a:ext>
            </a:extLst>
          </p:cNvPr>
          <p:cNvSpPr txBox="1"/>
          <p:nvPr/>
        </p:nvSpPr>
        <p:spPr>
          <a:xfrm>
            <a:off x="577048" y="999781"/>
            <a:ext cx="9321554" cy="1200329"/>
          </a:xfrm>
          <a:prstGeom prst="rect">
            <a:avLst/>
          </a:prstGeom>
          <a:noFill/>
        </p:spPr>
        <p:txBody>
          <a:bodyPr wrap="square" rtlCol="0">
            <a:spAutoFit/>
          </a:bodyPr>
          <a:lstStyle/>
          <a:p>
            <a:r>
              <a:rPr lang="en-US" dirty="0"/>
              <a:t>As its name suggests </a:t>
            </a:r>
            <a:r>
              <a:rPr lang="en-US" b="1" dirty="0"/>
              <a:t>polar</a:t>
            </a:r>
            <a:r>
              <a:rPr lang="en-US" dirty="0"/>
              <a:t> which means it will have both positive and negative values for voltages or amplitude, it is quite like NRZ scheme but, here we have NRZ-L (i.e. NRZ-Level) and NRZ-I (i.e. </a:t>
            </a:r>
            <a:r>
              <a:rPr lang="en-US" dirty="0" err="1"/>
              <a:t>NRZInvert</a:t>
            </a:r>
            <a:r>
              <a:rPr lang="en-US" dirty="0"/>
              <a:t>).</a:t>
            </a:r>
          </a:p>
          <a:p>
            <a:r>
              <a:rPr lang="en-US" dirty="0"/>
              <a:t>Let's see how these are represented:</a:t>
            </a:r>
          </a:p>
        </p:txBody>
      </p:sp>
      <p:sp>
        <p:nvSpPr>
          <p:cNvPr id="8" name="TextBox 7">
            <a:extLst>
              <a:ext uri="{FF2B5EF4-FFF2-40B4-BE49-F238E27FC236}">
                <a16:creationId xmlns:a16="http://schemas.microsoft.com/office/drawing/2014/main" id="{267FA37C-3863-4D9F-A31F-8195EF945ED3}"/>
              </a:ext>
            </a:extLst>
          </p:cNvPr>
          <p:cNvSpPr txBox="1"/>
          <p:nvPr/>
        </p:nvSpPr>
        <p:spPr>
          <a:xfrm>
            <a:off x="692458" y="3129740"/>
            <a:ext cx="10724225" cy="646331"/>
          </a:xfrm>
          <a:prstGeom prst="rect">
            <a:avLst/>
          </a:prstGeom>
          <a:noFill/>
        </p:spPr>
        <p:txBody>
          <a:bodyPr wrap="square" rtlCol="0">
            <a:spAutoFit/>
          </a:bodyPr>
          <a:lstStyle/>
          <a:p>
            <a:r>
              <a:rPr lang="en-US" dirty="0"/>
              <a:t>In the above diagram, we can simply notice that high volt is for </a:t>
            </a:r>
          </a:p>
          <a:p>
            <a:r>
              <a:rPr lang="en-US" dirty="0"/>
              <a:t>logical 0 and low volt is for logical 1. This is the representation of </a:t>
            </a:r>
            <a:r>
              <a:rPr lang="en-US" b="1" dirty="0"/>
              <a:t>NRZ-Level</a:t>
            </a:r>
            <a:r>
              <a:rPr lang="en-US" dirty="0"/>
              <a:t>.</a:t>
            </a:r>
            <a:endParaRPr lang="en-IN" dirty="0"/>
          </a:p>
        </p:txBody>
      </p:sp>
      <p:pic>
        <p:nvPicPr>
          <p:cNvPr id="10" name="Picture 9">
            <a:extLst>
              <a:ext uri="{FF2B5EF4-FFF2-40B4-BE49-F238E27FC236}">
                <a16:creationId xmlns:a16="http://schemas.microsoft.com/office/drawing/2014/main" id="{2957D43A-DEBF-4F37-9937-0DF3FC35B045}"/>
              </a:ext>
            </a:extLst>
          </p:cNvPr>
          <p:cNvPicPr>
            <a:picLocks noChangeAspect="1"/>
          </p:cNvPicPr>
          <p:nvPr/>
        </p:nvPicPr>
        <p:blipFill>
          <a:blip r:embed="rId3"/>
          <a:stretch>
            <a:fillRect/>
          </a:stretch>
        </p:blipFill>
        <p:spPr>
          <a:xfrm flipH="1">
            <a:off x="5149045" y="3800083"/>
            <a:ext cx="2596919" cy="1465698"/>
          </a:xfrm>
          <a:prstGeom prst="rect">
            <a:avLst/>
          </a:prstGeom>
        </p:spPr>
      </p:pic>
      <p:sp>
        <p:nvSpPr>
          <p:cNvPr id="11" name="TextBox 10">
            <a:extLst>
              <a:ext uri="{FF2B5EF4-FFF2-40B4-BE49-F238E27FC236}">
                <a16:creationId xmlns:a16="http://schemas.microsoft.com/office/drawing/2014/main" id="{2C8D0950-D0D0-4FC0-B8DB-F540A937AB59}"/>
              </a:ext>
            </a:extLst>
          </p:cNvPr>
          <p:cNvSpPr txBox="1"/>
          <p:nvPr/>
        </p:nvSpPr>
        <p:spPr>
          <a:xfrm>
            <a:off x="631491" y="4532932"/>
            <a:ext cx="10929017" cy="2031325"/>
          </a:xfrm>
          <a:prstGeom prst="rect">
            <a:avLst/>
          </a:prstGeom>
          <a:noFill/>
        </p:spPr>
        <p:txBody>
          <a:bodyPr wrap="square" rtlCol="0">
            <a:spAutoFit/>
          </a:bodyPr>
          <a:lstStyle/>
          <a:p>
            <a:r>
              <a:rPr lang="en-US" dirty="0"/>
              <a:t>Now in this one, the idea is that whenever</a:t>
            </a:r>
          </a:p>
          <a:p>
            <a:r>
              <a:rPr lang="en-US" dirty="0"/>
              <a:t> we encounter logical 1 then the signal </a:t>
            </a:r>
          </a:p>
          <a:p>
            <a:r>
              <a:rPr lang="en-US" dirty="0"/>
              <a:t>will be inverted, but when it encounters </a:t>
            </a:r>
          </a:p>
          <a:p>
            <a:r>
              <a:rPr lang="en-US" dirty="0"/>
              <a:t>logical 0 then it remains on the same side. This is the </a:t>
            </a:r>
            <a:r>
              <a:rPr lang="en-US" b="1" dirty="0"/>
              <a:t>NRZ-Invert</a:t>
            </a:r>
            <a:r>
              <a:rPr lang="en-US" dirty="0"/>
              <a:t>.</a:t>
            </a:r>
          </a:p>
          <a:p>
            <a:r>
              <a:rPr lang="en-US" dirty="0"/>
              <a:t>The Baseline wandering is a problem for both of them, but for NRZ-L it is twice as bad as compared to NRZ-I, because of the transition at the boundary for NRZ-I. similarly, the self-synchronization problem is similar in both for a long sequence of 0’s, but for a long sequence of 1’s, it is more severe in NRZ-L.</a:t>
            </a:r>
          </a:p>
        </p:txBody>
      </p:sp>
      <p:sp>
        <p:nvSpPr>
          <p:cNvPr id="12" name="Scroll: Vertical 11">
            <a:extLst>
              <a:ext uri="{FF2B5EF4-FFF2-40B4-BE49-F238E27FC236}">
                <a16:creationId xmlns:a16="http://schemas.microsoft.com/office/drawing/2014/main" id="{77BFBF7D-A767-49A8-915D-C33036CE497C}"/>
              </a:ext>
            </a:extLst>
          </p:cNvPr>
          <p:cNvSpPr/>
          <p:nvPr/>
        </p:nvSpPr>
        <p:spPr>
          <a:xfrm>
            <a:off x="2880803" y="112620"/>
            <a:ext cx="6347534" cy="64729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D444BD5-C013-410F-9926-385CFDECBD5F}"/>
              </a:ext>
            </a:extLst>
          </p:cNvPr>
          <p:cNvSpPr txBox="1"/>
          <p:nvPr/>
        </p:nvSpPr>
        <p:spPr>
          <a:xfrm>
            <a:off x="3027285" y="202945"/>
            <a:ext cx="6036816" cy="523220"/>
          </a:xfrm>
          <a:prstGeom prst="rect">
            <a:avLst/>
          </a:prstGeom>
          <a:noFill/>
        </p:spPr>
        <p:txBody>
          <a:bodyPr wrap="square" rtlCol="0">
            <a:spAutoFit/>
          </a:bodyPr>
          <a:lstStyle/>
          <a:p>
            <a:pPr algn="ctr"/>
            <a:r>
              <a:rPr lang="en-US" sz="2800" b="1" dirty="0"/>
              <a:t>Polar Line Coding</a:t>
            </a:r>
            <a:endParaRPr lang="en-IN" sz="2800" b="1" dirty="0"/>
          </a:p>
        </p:txBody>
      </p:sp>
      <p:sp>
        <p:nvSpPr>
          <p:cNvPr id="14" name="Slide Number Placeholder 13">
            <a:extLst>
              <a:ext uri="{FF2B5EF4-FFF2-40B4-BE49-F238E27FC236}">
                <a16:creationId xmlns:a16="http://schemas.microsoft.com/office/drawing/2014/main" id="{68123685-1481-4C9D-BDBD-F27F46A905D1}"/>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76835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250" fill="hold"/>
                                        <p:tgtEl>
                                          <p:spTgt spid="13"/>
                                        </p:tgtEl>
                                        <p:attrNameLst>
                                          <p:attrName>ppt_x</p:attrName>
                                        </p:attrNameLst>
                                      </p:cBhvr>
                                      <p:tavLst>
                                        <p:tav tm="0">
                                          <p:val>
                                            <p:strVal val="#ppt_x"/>
                                          </p:val>
                                        </p:tav>
                                        <p:tav tm="100000">
                                          <p:val>
                                            <p:strVal val="#ppt_x"/>
                                          </p:val>
                                        </p:tav>
                                      </p:tavLst>
                                    </p:anim>
                                    <p:anim calcmode="lin" valueType="num">
                                      <p:cBhvr additive="base">
                                        <p:cTn id="8" dur="125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randombar(horizontal)">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80">
                                          <p:stCondLst>
                                            <p:cond delay="0"/>
                                          </p:stCondLst>
                                        </p:cTn>
                                        <p:tgtEl>
                                          <p:spTgt spid="10"/>
                                        </p:tgtEl>
                                      </p:cBhvr>
                                    </p:animEffect>
                                    <p:anim calcmode="lin" valueType="num">
                                      <p:cBhvr>
                                        <p:cTn id="4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gtEl>
                                      </p:cBhvr>
                                      <p:to x="100000" y="60000"/>
                                    </p:animScale>
                                    <p:animScale>
                                      <p:cBhvr>
                                        <p:cTn id="50" dur="166" decel="50000">
                                          <p:stCondLst>
                                            <p:cond delay="676"/>
                                          </p:stCondLst>
                                        </p:cTn>
                                        <p:tgtEl>
                                          <p:spTgt spid="10"/>
                                        </p:tgtEl>
                                      </p:cBhvr>
                                      <p:to x="100000" y="100000"/>
                                    </p:animScale>
                                    <p:animScale>
                                      <p:cBhvr>
                                        <p:cTn id="51" dur="26">
                                          <p:stCondLst>
                                            <p:cond delay="1312"/>
                                          </p:stCondLst>
                                        </p:cTn>
                                        <p:tgtEl>
                                          <p:spTgt spid="10"/>
                                        </p:tgtEl>
                                      </p:cBhvr>
                                      <p:to x="100000" y="80000"/>
                                    </p:animScale>
                                    <p:animScale>
                                      <p:cBhvr>
                                        <p:cTn id="52" dur="166" decel="50000">
                                          <p:stCondLst>
                                            <p:cond delay="1338"/>
                                          </p:stCondLst>
                                        </p:cTn>
                                        <p:tgtEl>
                                          <p:spTgt spid="10"/>
                                        </p:tgtEl>
                                      </p:cBhvr>
                                      <p:to x="100000" y="100000"/>
                                    </p:animScale>
                                    <p:animScale>
                                      <p:cBhvr>
                                        <p:cTn id="53" dur="26">
                                          <p:stCondLst>
                                            <p:cond delay="1642"/>
                                          </p:stCondLst>
                                        </p:cTn>
                                        <p:tgtEl>
                                          <p:spTgt spid="10"/>
                                        </p:tgtEl>
                                      </p:cBhvr>
                                      <p:to x="100000" y="90000"/>
                                    </p:animScale>
                                    <p:animScale>
                                      <p:cBhvr>
                                        <p:cTn id="54" dur="166" decel="50000">
                                          <p:stCondLst>
                                            <p:cond delay="1668"/>
                                          </p:stCondLst>
                                        </p:cTn>
                                        <p:tgtEl>
                                          <p:spTgt spid="10"/>
                                        </p:tgtEl>
                                      </p:cBhvr>
                                      <p:to x="100000" y="100000"/>
                                    </p:animScale>
                                    <p:animScale>
                                      <p:cBhvr>
                                        <p:cTn id="55" dur="26">
                                          <p:stCondLst>
                                            <p:cond delay="1808"/>
                                          </p:stCondLst>
                                        </p:cTn>
                                        <p:tgtEl>
                                          <p:spTgt spid="10"/>
                                        </p:tgtEl>
                                      </p:cBhvr>
                                      <p:to x="100000" y="95000"/>
                                    </p:animScale>
                                    <p:animScale>
                                      <p:cBhvr>
                                        <p:cTn id="56" dur="166" decel="50000">
                                          <p:stCondLst>
                                            <p:cond delay="1834"/>
                                          </p:stCondLst>
                                        </p:cTn>
                                        <p:tgtEl>
                                          <p:spTgt spid="10"/>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1000"/>
                                        <p:tgtEl>
                                          <p:spTgt spid="11"/>
                                        </p:tgtEl>
                                      </p:cBhvr>
                                    </p:animEffect>
                                    <p:anim calcmode="lin" valueType="num">
                                      <p:cBhvr>
                                        <p:cTn id="62" dur="1000" fill="hold"/>
                                        <p:tgtEl>
                                          <p:spTgt spid="11"/>
                                        </p:tgtEl>
                                        <p:attrNameLst>
                                          <p:attrName>ppt_x</p:attrName>
                                        </p:attrNameLst>
                                      </p:cBhvr>
                                      <p:tavLst>
                                        <p:tav tm="0">
                                          <p:val>
                                            <p:strVal val="#ppt_x"/>
                                          </p:val>
                                        </p:tav>
                                        <p:tav tm="100000">
                                          <p:val>
                                            <p:strVal val="#ppt_x"/>
                                          </p:val>
                                        </p:tav>
                                      </p:tavLst>
                                    </p:anim>
                                    <p:anim calcmode="lin" valueType="num">
                                      <p:cBhvr>
                                        <p:cTn id="6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0FE6-2B2F-447D-AFFD-9F4521578E2E}"/>
              </a:ext>
            </a:extLst>
          </p:cNvPr>
          <p:cNvSpPr>
            <a:spLocks noGrp="1"/>
          </p:cNvSpPr>
          <p:nvPr>
            <p:ph type="title"/>
          </p:nvPr>
        </p:nvSpPr>
        <p:spPr>
          <a:xfrm>
            <a:off x="3041061" y="319596"/>
            <a:ext cx="6000386" cy="428159"/>
          </a:xfrm>
        </p:spPr>
        <p:txBody>
          <a:bodyPr>
            <a:normAutofit fontScale="90000"/>
          </a:bodyPr>
          <a:lstStyle/>
          <a:p>
            <a:endParaRPr lang="en-IN" dirty="0"/>
          </a:p>
        </p:txBody>
      </p:sp>
      <p:sp>
        <p:nvSpPr>
          <p:cNvPr id="3" name="Rectangle: Rounded Corners 2">
            <a:extLst>
              <a:ext uri="{FF2B5EF4-FFF2-40B4-BE49-F238E27FC236}">
                <a16:creationId xmlns:a16="http://schemas.microsoft.com/office/drawing/2014/main" id="{36BF6FB4-C22D-4985-AC5E-7F6BC88ED71D}"/>
              </a:ext>
            </a:extLst>
          </p:cNvPr>
          <p:cNvSpPr/>
          <p:nvPr/>
        </p:nvSpPr>
        <p:spPr>
          <a:xfrm>
            <a:off x="2945448" y="208625"/>
            <a:ext cx="6205491" cy="630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lumMod val="25000"/>
                  </a:schemeClr>
                </a:solidFill>
              </a:rPr>
              <a:t>Return to Zero (Rz) :</a:t>
            </a:r>
            <a:endParaRPr lang="en-IN" sz="2800" b="1" dirty="0">
              <a:solidFill>
                <a:schemeClr val="tx2">
                  <a:lumMod val="25000"/>
                </a:schemeClr>
              </a:solidFill>
            </a:endParaRPr>
          </a:p>
        </p:txBody>
      </p:sp>
      <p:sp>
        <p:nvSpPr>
          <p:cNvPr id="4" name="TextBox 3">
            <a:extLst>
              <a:ext uri="{FF2B5EF4-FFF2-40B4-BE49-F238E27FC236}">
                <a16:creationId xmlns:a16="http://schemas.microsoft.com/office/drawing/2014/main" id="{B2B5209F-A367-4166-8321-31F6CF54F119}"/>
              </a:ext>
            </a:extLst>
          </p:cNvPr>
          <p:cNvSpPr txBox="1"/>
          <p:nvPr/>
        </p:nvSpPr>
        <p:spPr>
          <a:xfrm>
            <a:off x="612559" y="1296140"/>
            <a:ext cx="11123721" cy="914400"/>
          </a:xfrm>
          <a:prstGeom prst="rect">
            <a:avLst/>
          </a:prstGeom>
          <a:noFill/>
        </p:spPr>
        <p:txBody>
          <a:bodyPr wrap="square" rtlCol="0">
            <a:spAutoFit/>
          </a:bodyPr>
          <a:lstStyle/>
          <a:p>
            <a:r>
              <a:rPr lang="en-US" dirty="0"/>
              <a:t>Return to zero proved out to be a nice alternative or say a solution to NRZ drawbacks. Unlike NRZ, RZ uses three values of voltage i.e. positive, negative, zero. And as the name suggests it returns to zero in the middle of each bit.</a:t>
            </a:r>
            <a:endParaRPr lang="en-IN" dirty="0"/>
          </a:p>
        </p:txBody>
      </p:sp>
      <p:pic>
        <p:nvPicPr>
          <p:cNvPr id="2050" name="Picture 2" descr="Return  to Zero polar line coding">
            <a:extLst>
              <a:ext uri="{FF2B5EF4-FFF2-40B4-BE49-F238E27FC236}">
                <a16:creationId xmlns:a16="http://schemas.microsoft.com/office/drawing/2014/main" id="{557DF0E4-25BF-4C62-8A3E-A048A3A52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828" y="2210540"/>
            <a:ext cx="3485905" cy="197315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5">
            <a:extLst>
              <a:ext uri="{FF2B5EF4-FFF2-40B4-BE49-F238E27FC236}">
                <a16:creationId xmlns:a16="http://schemas.microsoft.com/office/drawing/2014/main" id="{EBC8EEB0-31E1-4253-AE70-0BAC0121A367}"/>
              </a:ext>
            </a:extLst>
          </p:cNvPr>
          <p:cNvSpPr>
            <a:spLocks noChangeArrowheads="1"/>
          </p:cNvSpPr>
          <p:nvPr/>
        </p:nvSpPr>
        <p:spPr bwMode="auto">
          <a:xfrm>
            <a:off x="479394" y="4777914"/>
            <a:ext cx="1085855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noto sans"/>
              </a:rPr>
              <a:t>The idea behind the above representation is that logical 1 is represented as half-positive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noto sans"/>
              </a:rPr>
              <a:t> and half-zero volts and the logical 0 is represented as </a:t>
            </a:r>
            <a:r>
              <a:rPr kumimoji="0" lang="en-US" altLang="en-US" b="1" i="0" u="none" strike="noStrike" cap="none" normalizeH="0" baseline="0" dirty="0" err="1">
                <a:ln>
                  <a:noFill/>
                </a:ln>
                <a:effectLst/>
                <a:latin typeface="noto sans"/>
              </a:rPr>
              <a:t>halfnegative</a:t>
            </a:r>
            <a:r>
              <a:rPr kumimoji="0" lang="en-US" altLang="en-US" b="1" i="0" u="none" strike="noStrike" cap="none" normalizeH="0" baseline="0" dirty="0">
                <a:ln>
                  <a:noFill/>
                </a:ln>
                <a:effectLst/>
                <a:latin typeface="noto sans"/>
              </a:rPr>
              <a:t> and half-zero volts.</a:t>
            </a:r>
            <a:endParaRPr kumimoji="0" lang="en-US" altLang="en-US"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noto sans"/>
              </a:rPr>
              <a:t>Now, this scheme also has some drawbacks which are as follows:</a:t>
            </a:r>
            <a:endParaRPr kumimoji="0" lang="en-US" altLang="en-US"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noto sans"/>
              </a:rPr>
              <a:t>Requires a large bandwidth for transmission.</a:t>
            </a:r>
            <a:endParaRPr kumimoji="0" lang="en-US" altLang="en-US"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noto sans"/>
              </a:rPr>
              <a:t>Complex encoding as it uses three levels of voltages</a:t>
            </a:r>
            <a:endParaRPr kumimoji="0" lang="en-US" altLang="en-US"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noto sans"/>
              </a:rPr>
              <a:t>This scheme is not used nowadays and is replaced by Manchester encoding &amp; Differential-Manchester encoding</a:t>
            </a:r>
            <a:r>
              <a:rPr kumimoji="0" lang="en-US" altLang="en-US" sz="1200" b="0" i="0" u="none" strike="noStrike" cap="none" normalizeH="0" baseline="0" dirty="0">
                <a:ln>
                  <a:noFill/>
                </a:ln>
                <a:solidFill>
                  <a:srgbClr val="333333"/>
                </a:solidFill>
                <a:effectLst/>
                <a:latin typeface="noto sans"/>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Slide Number Placeholder 10">
            <a:extLst>
              <a:ext uri="{FF2B5EF4-FFF2-40B4-BE49-F238E27FC236}">
                <a16:creationId xmlns:a16="http://schemas.microsoft.com/office/drawing/2014/main" id="{575428A1-322B-43DB-A62A-B33B44B6ABC4}"/>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78461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wipe(down)">
                                      <p:cBhvr>
                                        <p:cTn id="17" dur="580">
                                          <p:stCondLst>
                                            <p:cond delay="0"/>
                                          </p:stCondLst>
                                        </p:cTn>
                                        <p:tgtEl>
                                          <p:spTgt spid="2050"/>
                                        </p:tgtEl>
                                      </p:cBhvr>
                                    </p:animEffect>
                                    <p:anim calcmode="lin" valueType="num">
                                      <p:cBhvr>
                                        <p:cTn id="1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23" dur="26">
                                          <p:stCondLst>
                                            <p:cond delay="650"/>
                                          </p:stCondLst>
                                        </p:cTn>
                                        <p:tgtEl>
                                          <p:spTgt spid="2050"/>
                                        </p:tgtEl>
                                      </p:cBhvr>
                                      <p:to x="100000" y="60000"/>
                                    </p:animScale>
                                    <p:animScale>
                                      <p:cBhvr>
                                        <p:cTn id="24" dur="166" decel="50000">
                                          <p:stCondLst>
                                            <p:cond delay="676"/>
                                          </p:stCondLst>
                                        </p:cTn>
                                        <p:tgtEl>
                                          <p:spTgt spid="2050"/>
                                        </p:tgtEl>
                                      </p:cBhvr>
                                      <p:to x="100000" y="100000"/>
                                    </p:animScale>
                                    <p:animScale>
                                      <p:cBhvr>
                                        <p:cTn id="25" dur="26">
                                          <p:stCondLst>
                                            <p:cond delay="1312"/>
                                          </p:stCondLst>
                                        </p:cTn>
                                        <p:tgtEl>
                                          <p:spTgt spid="2050"/>
                                        </p:tgtEl>
                                      </p:cBhvr>
                                      <p:to x="100000" y="80000"/>
                                    </p:animScale>
                                    <p:animScale>
                                      <p:cBhvr>
                                        <p:cTn id="26" dur="166" decel="50000">
                                          <p:stCondLst>
                                            <p:cond delay="1338"/>
                                          </p:stCondLst>
                                        </p:cTn>
                                        <p:tgtEl>
                                          <p:spTgt spid="2050"/>
                                        </p:tgtEl>
                                      </p:cBhvr>
                                      <p:to x="100000" y="100000"/>
                                    </p:animScale>
                                    <p:animScale>
                                      <p:cBhvr>
                                        <p:cTn id="27" dur="26">
                                          <p:stCondLst>
                                            <p:cond delay="1642"/>
                                          </p:stCondLst>
                                        </p:cTn>
                                        <p:tgtEl>
                                          <p:spTgt spid="2050"/>
                                        </p:tgtEl>
                                      </p:cBhvr>
                                      <p:to x="100000" y="90000"/>
                                    </p:animScale>
                                    <p:animScale>
                                      <p:cBhvr>
                                        <p:cTn id="28" dur="166" decel="50000">
                                          <p:stCondLst>
                                            <p:cond delay="1668"/>
                                          </p:stCondLst>
                                        </p:cTn>
                                        <p:tgtEl>
                                          <p:spTgt spid="2050"/>
                                        </p:tgtEl>
                                      </p:cBhvr>
                                      <p:to x="100000" y="100000"/>
                                    </p:animScale>
                                    <p:animScale>
                                      <p:cBhvr>
                                        <p:cTn id="29" dur="26">
                                          <p:stCondLst>
                                            <p:cond delay="1808"/>
                                          </p:stCondLst>
                                        </p:cTn>
                                        <p:tgtEl>
                                          <p:spTgt spid="2050"/>
                                        </p:tgtEl>
                                      </p:cBhvr>
                                      <p:to x="100000" y="95000"/>
                                    </p:animScale>
                                    <p:animScale>
                                      <p:cBhvr>
                                        <p:cTn id="30" dur="166" decel="50000">
                                          <p:stCondLst>
                                            <p:cond delay="1834"/>
                                          </p:stCondLst>
                                        </p:cTn>
                                        <p:tgtEl>
                                          <p:spTgt spid="2050"/>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412E3D-C8D0-41A7-A954-1A9AB85EA112}"/>
              </a:ext>
            </a:extLst>
          </p:cNvPr>
          <p:cNvSpPr txBox="1"/>
          <p:nvPr/>
        </p:nvSpPr>
        <p:spPr>
          <a:xfrm>
            <a:off x="1266547" y="106300"/>
            <a:ext cx="9658905" cy="523220"/>
          </a:xfrm>
          <a:prstGeom prst="rect">
            <a:avLst/>
          </a:prstGeom>
          <a:noFill/>
        </p:spPr>
        <p:txBody>
          <a:bodyPr wrap="square" rtlCol="0">
            <a:spAutoFit/>
          </a:bodyPr>
          <a:lstStyle/>
          <a:p>
            <a:pPr algn="ctr"/>
            <a:r>
              <a:rPr lang="en-US" sz="2800" b="1" dirty="0"/>
              <a:t>Manchester &amp; Differential-Manchester Encoding:</a:t>
            </a:r>
            <a:endParaRPr lang="en-IN" sz="2800" b="1" dirty="0"/>
          </a:p>
        </p:txBody>
      </p:sp>
      <p:pic>
        <p:nvPicPr>
          <p:cNvPr id="6" name="Picture 5">
            <a:extLst>
              <a:ext uri="{FF2B5EF4-FFF2-40B4-BE49-F238E27FC236}">
                <a16:creationId xmlns:a16="http://schemas.microsoft.com/office/drawing/2014/main" id="{1E86585C-60DA-4286-9479-CC82D056F03E}"/>
              </a:ext>
            </a:extLst>
          </p:cNvPr>
          <p:cNvPicPr>
            <a:picLocks noChangeAspect="1"/>
          </p:cNvPicPr>
          <p:nvPr/>
        </p:nvPicPr>
        <p:blipFill>
          <a:blip r:embed="rId2"/>
          <a:stretch>
            <a:fillRect/>
          </a:stretch>
        </p:blipFill>
        <p:spPr>
          <a:xfrm>
            <a:off x="9666302" y="1340528"/>
            <a:ext cx="2518299" cy="1695635"/>
          </a:xfrm>
          <a:prstGeom prst="rect">
            <a:avLst/>
          </a:prstGeom>
        </p:spPr>
      </p:pic>
      <p:pic>
        <p:nvPicPr>
          <p:cNvPr id="10" name="Picture 9">
            <a:extLst>
              <a:ext uri="{FF2B5EF4-FFF2-40B4-BE49-F238E27FC236}">
                <a16:creationId xmlns:a16="http://schemas.microsoft.com/office/drawing/2014/main" id="{BD746F23-E720-4BE6-83C6-B1BFB4DA4D26}"/>
              </a:ext>
            </a:extLst>
          </p:cNvPr>
          <p:cNvPicPr>
            <a:picLocks noChangeAspect="1"/>
          </p:cNvPicPr>
          <p:nvPr/>
        </p:nvPicPr>
        <p:blipFill>
          <a:blip r:embed="rId3"/>
          <a:stretch>
            <a:fillRect/>
          </a:stretch>
        </p:blipFill>
        <p:spPr>
          <a:xfrm>
            <a:off x="301842" y="4160750"/>
            <a:ext cx="3344292" cy="2301576"/>
          </a:xfrm>
          <a:prstGeom prst="rect">
            <a:avLst/>
          </a:prstGeom>
        </p:spPr>
      </p:pic>
      <p:sp>
        <p:nvSpPr>
          <p:cNvPr id="11" name="TextBox 10">
            <a:extLst>
              <a:ext uri="{FF2B5EF4-FFF2-40B4-BE49-F238E27FC236}">
                <a16:creationId xmlns:a16="http://schemas.microsoft.com/office/drawing/2014/main" id="{662F82FE-7479-4BFA-AE6A-54DE2A79DA50}"/>
              </a:ext>
            </a:extLst>
          </p:cNvPr>
          <p:cNvSpPr txBox="1"/>
          <p:nvPr/>
        </p:nvSpPr>
        <p:spPr>
          <a:xfrm>
            <a:off x="124286" y="741903"/>
            <a:ext cx="11783627" cy="1323439"/>
          </a:xfrm>
          <a:prstGeom prst="rect">
            <a:avLst/>
          </a:prstGeom>
          <a:noFill/>
        </p:spPr>
        <p:txBody>
          <a:bodyPr wrap="square" rtlCol="0">
            <a:spAutoFit/>
          </a:bodyPr>
          <a:lstStyle/>
          <a:p>
            <a:r>
              <a:rPr lang="en-US" sz="1600" dirty="0"/>
              <a:t>We can say that Manchester encoding is a combination of RZ and NRZ-L. here, instead of using three values of voltages we use only two, here logical 1 is represented in two halves, the first half consists of a negative voltage and the </a:t>
            </a:r>
          </a:p>
          <a:p>
            <a:r>
              <a:rPr lang="en-US" sz="1600" dirty="0"/>
              <a:t>second-half is represented as positive voltage, and logical 0 is also represented in two halves, the first </a:t>
            </a:r>
          </a:p>
          <a:p>
            <a:r>
              <a:rPr lang="en-US" sz="1600" dirty="0"/>
              <a:t>half consists of a positive voltage and the second-half </a:t>
            </a:r>
            <a:r>
              <a:rPr lang="en-US" sz="1600" dirty="0" err="1"/>
              <a:t>isrepresented</a:t>
            </a:r>
            <a:r>
              <a:rPr lang="en-US" sz="1600" dirty="0"/>
              <a:t> as negative voltage. </a:t>
            </a:r>
          </a:p>
          <a:p>
            <a:r>
              <a:rPr lang="en-US" sz="1600" dirty="0"/>
              <a:t>The transition in the middle of the bit provides synchronization.</a:t>
            </a:r>
            <a:endParaRPr lang="en-IN" sz="1600" dirty="0"/>
          </a:p>
        </p:txBody>
      </p:sp>
      <p:sp>
        <p:nvSpPr>
          <p:cNvPr id="14" name="Rectangle 13">
            <a:extLst>
              <a:ext uri="{FF2B5EF4-FFF2-40B4-BE49-F238E27FC236}">
                <a16:creationId xmlns:a16="http://schemas.microsoft.com/office/drawing/2014/main" id="{460B9E55-89A7-45D8-9053-89290FF945B8}"/>
              </a:ext>
            </a:extLst>
          </p:cNvPr>
          <p:cNvSpPr/>
          <p:nvPr/>
        </p:nvSpPr>
        <p:spPr>
          <a:xfrm>
            <a:off x="7399" y="2998065"/>
            <a:ext cx="12101744" cy="584775"/>
          </a:xfrm>
          <a:prstGeom prst="rect">
            <a:avLst/>
          </a:prstGeom>
        </p:spPr>
        <p:txBody>
          <a:bodyPr wrap="square">
            <a:spAutoFit/>
          </a:bodyPr>
          <a:lstStyle/>
          <a:p>
            <a:r>
              <a:rPr lang="en-US" sz="1600" dirty="0"/>
              <a:t>The Differential-Manchester encoding can be said as the combination of RZ &amp; NRZ-I. here, we use the same logic as we used in NRZ-I i.e. inversion will take place when we encounter logical 1 and if we encounter logical 0 then no inversion.</a:t>
            </a:r>
            <a:endParaRPr lang="en-IN" sz="1600" dirty="0"/>
          </a:p>
        </p:txBody>
      </p:sp>
      <p:sp>
        <p:nvSpPr>
          <p:cNvPr id="15" name="TextBox 14">
            <a:extLst>
              <a:ext uri="{FF2B5EF4-FFF2-40B4-BE49-F238E27FC236}">
                <a16:creationId xmlns:a16="http://schemas.microsoft.com/office/drawing/2014/main" id="{D868754C-0F13-4808-87DB-14664A9B3FDE}"/>
              </a:ext>
            </a:extLst>
          </p:cNvPr>
          <p:cNvSpPr txBox="1"/>
          <p:nvPr/>
        </p:nvSpPr>
        <p:spPr>
          <a:xfrm>
            <a:off x="3808521" y="4070826"/>
            <a:ext cx="8081637" cy="2339102"/>
          </a:xfrm>
          <a:prstGeom prst="rect">
            <a:avLst/>
          </a:prstGeom>
          <a:noFill/>
        </p:spPr>
        <p:txBody>
          <a:bodyPr wrap="square" rtlCol="0">
            <a:spAutoFit/>
          </a:bodyPr>
          <a:lstStyle/>
          <a:p>
            <a:r>
              <a:rPr lang="en-US" sz="1600" dirty="0"/>
              <a:t>Manchester encoding had a huge impact since it was able the solution for several problems related to NRZ-L and on the other hand Differential Manchester overcome the problems associated with NRZ-I, since there is no baseline wandering and no low frequency component or DC component, because every logical bit was having positive and negative voltage contribution.</a:t>
            </a:r>
          </a:p>
          <a:p>
            <a:r>
              <a:rPr lang="en-US" sz="1600" dirty="0"/>
              <a:t>The area where Manchester encoding, and Differential Manchester encoding are limited is the bandwidth. The minimum bandwidth of Manchester encoding, and Differential Manchester encoding is twice as that of NRZ.</a:t>
            </a:r>
          </a:p>
          <a:p>
            <a:endParaRPr lang="en-IN" dirty="0"/>
          </a:p>
        </p:txBody>
      </p:sp>
      <p:sp>
        <p:nvSpPr>
          <p:cNvPr id="16" name="Slide Number Placeholder 15">
            <a:extLst>
              <a:ext uri="{FF2B5EF4-FFF2-40B4-BE49-F238E27FC236}">
                <a16:creationId xmlns:a16="http://schemas.microsoft.com/office/drawing/2014/main" id="{6B6335A1-CF23-4861-9369-AA6DF990E2E7}"/>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81838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80">
                                          <p:stCondLst>
                                            <p:cond delay="0"/>
                                          </p:stCondLst>
                                        </p:cTn>
                                        <p:tgtEl>
                                          <p:spTgt spid="6"/>
                                        </p:tgtEl>
                                      </p:cBhvr>
                                    </p:animEffect>
                                    <p:anim calcmode="lin" valueType="num">
                                      <p:cBhvr>
                                        <p:cTn id="2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5" dur="26">
                                          <p:stCondLst>
                                            <p:cond delay="650"/>
                                          </p:stCondLst>
                                        </p:cTn>
                                        <p:tgtEl>
                                          <p:spTgt spid="6"/>
                                        </p:tgtEl>
                                      </p:cBhvr>
                                      <p:to x="100000" y="60000"/>
                                    </p:animScale>
                                    <p:animScale>
                                      <p:cBhvr>
                                        <p:cTn id="26" dur="166" decel="50000">
                                          <p:stCondLst>
                                            <p:cond delay="676"/>
                                          </p:stCondLst>
                                        </p:cTn>
                                        <p:tgtEl>
                                          <p:spTgt spid="6"/>
                                        </p:tgtEl>
                                      </p:cBhvr>
                                      <p:to x="100000" y="100000"/>
                                    </p:animScale>
                                    <p:animScale>
                                      <p:cBhvr>
                                        <p:cTn id="27" dur="26">
                                          <p:stCondLst>
                                            <p:cond delay="1312"/>
                                          </p:stCondLst>
                                        </p:cTn>
                                        <p:tgtEl>
                                          <p:spTgt spid="6"/>
                                        </p:tgtEl>
                                      </p:cBhvr>
                                      <p:to x="100000" y="80000"/>
                                    </p:animScale>
                                    <p:animScale>
                                      <p:cBhvr>
                                        <p:cTn id="28" dur="166" decel="50000">
                                          <p:stCondLst>
                                            <p:cond delay="1338"/>
                                          </p:stCondLst>
                                        </p:cTn>
                                        <p:tgtEl>
                                          <p:spTgt spid="6"/>
                                        </p:tgtEl>
                                      </p:cBhvr>
                                      <p:to x="100000" y="100000"/>
                                    </p:animScale>
                                    <p:animScale>
                                      <p:cBhvr>
                                        <p:cTn id="29" dur="26">
                                          <p:stCondLst>
                                            <p:cond delay="1642"/>
                                          </p:stCondLst>
                                        </p:cTn>
                                        <p:tgtEl>
                                          <p:spTgt spid="6"/>
                                        </p:tgtEl>
                                      </p:cBhvr>
                                      <p:to x="100000" y="90000"/>
                                    </p:animScale>
                                    <p:animScale>
                                      <p:cBhvr>
                                        <p:cTn id="30" dur="166" decel="50000">
                                          <p:stCondLst>
                                            <p:cond delay="1668"/>
                                          </p:stCondLst>
                                        </p:cTn>
                                        <p:tgtEl>
                                          <p:spTgt spid="6"/>
                                        </p:tgtEl>
                                      </p:cBhvr>
                                      <p:to x="100000" y="100000"/>
                                    </p:animScale>
                                    <p:animScale>
                                      <p:cBhvr>
                                        <p:cTn id="31" dur="26">
                                          <p:stCondLst>
                                            <p:cond delay="1808"/>
                                          </p:stCondLst>
                                        </p:cTn>
                                        <p:tgtEl>
                                          <p:spTgt spid="6"/>
                                        </p:tgtEl>
                                      </p:cBhvr>
                                      <p:to x="100000" y="95000"/>
                                    </p:animScale>
                                    <p:animScale>
                                      <p:cBhvr>
                                        <p:cTn id="32" dur="166" decel="50000">
                                          <p:stCondLst>
                                            <p:cond delay="1834"/>
                                          </p:stCondLst>
                                        </p:cTn>
                                        <p:tgtEl>
                                          <p:spTgt spid="6"/>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80">
                                          <p:stCondLst>
                                            <p:cond delay="0"/>
                                          </p:stCondLst>
                                        </p:cTn>
                                        <p:tgtEl>
                                          <p:spTgt spid="10"/>
                                        </p:tgtEl>
                                      </p:cBhvr>
                                    </p:animEffect>
                                    <p:anim calcmode="lin" valueType="num">
                                      <p:cBhvr>
                                        <p:cTn id="43"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8" dur="26">
                                          <p:stCondLst>
                                            <p:cond delay="650"/>
                                          </p:stCondLst>
                                        </p:cTn>
                                        <p:tgtEl>
                                          <p:spTgt spid="10"/>
                                        </p:tgtEl>
                                      </p:cBhvr>
                                      <p:to x="100000" y="60000"/>
                                    </p:animScale>
                                    <p:animScale>
                                      <p:cBhvr>
                                        <p:cTn id="49" dur="166" decel="50000">
                                          <p:stCondLst>
                                            <p:cond delay="676"/>
                                          </p:stCondLst>
                                        </p:cTn>
                                        <p:tgtEl>
                                          <p:spTgt spid="10"/>
                                        </p:tgtEl>
                                      </p:cBhvr>
                                      <p:to x="100000" y="100000"/>
                                    </p:animScale>
                                    <p:animScale>
                                      <p:cBhvr>
                                        <p:cTn id="50" dur="26">
                                          <p:stCondLst>
                                            <p:cond delay="1312"/>
                                          </p:stCondLst>
                                        </p:cTn>
                                        <p:tgtEl>
                                          <p:spTgt spid="10"/>
                                        </p:tgtEl>
                                      </p:cBhvr>
                                      <p:to x="100000" y="80000"/>
                                    </p:animScale>
                                    <p:animScale>
                                      <p:cBhvr>
                                        <p:cTn id="51" dur="166" decel="50000">
                                          <p:stCondLst>
                                            <p:cond delay="1338"/>
                                          </p:stCondLst>
                                        </p:cTn>
                                        <p:tgtEl>
                                          <p:spTgt spid="10"/>
                                        </p:tgtEl>
                                      </p:cBhvr>
                                      <p:to x="100000" y="100000"/>
                                    </p:animScale>
                                    <p:animScale>
                                      <p:cBhvr>
                                        <p:cTn id="52" dur="26">
                                          <p:stCondLst>
                                            <p:cond delay="1642"/>
                                          </p:stCondLst>
                                        </p:cTn>
                                        <p:tgtEl>
                                          <p:spTgt spid="10"/>
                                        </p:tgtEl>
                                      </p:cBhvr>
                                      <p:to x="100000" y="90000"/>
                                    </p:animScale>
                                    <p:animScale>
                                      <p:cBhvr>
                                        <p:cTn id="53" dur="166" decel="50000">
                                          <p:stCondLst>
                                            <p:cond delay="1668"/>
                                          </p:stCondLst>
                                        </p:cTn>
                                        <p:tgtEl>
                                          <p:spTgt spid="10"/>
                                        </p:tgtEl>
                                      </p:cBhvr>
                                      <p:to x="100000" y="100000"/>
                                    </p:animScale>
                                    <p:animScale>
                                      <p:cBhvr>
                                        <p:cTn id="54" dur="26">
                                          <p:stCondLst>
                                            <p:cond delay="1808"/>
                                          </p:stCondLst>
                                        </p:cTn>
                                        <p:tgtEl>
                                          <p:spTgt spid="10"/>
                                        </p:tgtEl>
                                      </p:cBhvr>
                                      <p:to x="100000" y="95000"/>
                                    </p:animScale>
                                    <p:animScale>
                                      <p:cBhvr>
                                        <p:cTn id="55" dur="166" decel="50000">
                                          <p:stCondLst>
                                            <p:cond delay="1834"/>
                                          </p:stCondLst>
                                        </p:cTn>
                                        <p:tgtEl>
                                          <p:spTgt spid="10"/>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45"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750"/>
                                        <p:tgtEl>
                                          <p:spTgt spid="15"/>
                                        </p:tgtEl>
                                      </p:cBhvr>
                                    </p:animEffect>
                                    <p:anim calcmode="lin" valueType="num">
                                      <p:cBhvr>
                                        <p:cTn id="61" dur="750" fill="hold"/>
                                        <p:tgtEl>
                                          <p:spTgt spid="15"/>
                                        </p:tgtEl>
                                        <p:attrNameLst>
                                          <p:attrName>ppt_w</p:attrName>
                                        </p:attrNameLst>
                                      </p:cBhvr>
                                      <p:tavLst>
                                        <p:tav tm="0" fmla="#ppt_w*sin(2.5*pi*$)">
                                          <p:val>
                                            <p:fltVal val="0"/>
                                          </p:val>
                                        </p:tav>
                                        <p:tav tm="100000">
                                          <p:val>
                                            <p:fltVal val="1"/>
                                          </p:val>
                                        </p:tav>
                                      </p:tavLst>
                                    </p:anim>
                                    <p:anim calcmode="lin" valueType="num">
                                      <p:cBhvr>
                                        <p:cTn id="62" dur="75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roll: Vertical 1">
            <a:extLst>
              <a:ext uri="{FF2B5EF4-FFF2-40B4-BE49-F238E27FC236}">
                <a16:creationId xmlns:a16="http://schemas.microsoft.com/office/drawing/2014/main" id="{87A49A8B-AA2E-4860-B408-DA45DC2D5333}"/>
              </a:ext>
            </a:extLst>
          </p:cNvPr>
          <p:cNvSpPr/>
          <p:nvPr/>
        </p:nvSpPr>
        <p:spPr>
          <a:xfrm>
            <a:off x="1597980" y="168676"/>
            <a:ext cx="9232777" cy="692458"/>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F4F8B2A-43F5-4AF1-8A4B-EF447B7C6FF9}"/>
              </a:ext>
            </a:extLst>
          </p:cNvPr>
          <p:cNvSpPr txBox="1"/>
          <p:nvPr/>
        </p:nvSpPr>
        <p:spPr>
          <a:xfrm>
            <a:off x="1793289" y="310718"/>
            <a:ext cx="8833282" cy="461665"/>
          </a:xfrm>
          <a:prstGeom prst="rect">
            <a:avLst/>
          </a:prstGeom>
          <a:noFill/>
        </p:spPr>
        <p:txBody>
          <a:bodyPr wrap="square" rtlCol="0">
            <a:spAutoFit/>
          </a:bodyPr>
          <a:lstStyle/>
          <a:p>
            <a:pPr algn="ctr"/>
            <a:r>
              <a:rPr lang="en-US" sz="2400" b="1" dirty="0">
                <a:solidFill>
                  <a:schemeClr val="bg2"/>
                </a:solidFill>
                <a:latin typeface="Arial Rounded MT Bold" panose="020F0704030504030204" pitchFamily="34" charset="0"/>
              </a:rPr>
              <a:t>Bipolar Line Coding :</a:t>
            </a:r>
            <a:endParaRPr lang="en-IN" sz="2400" b="1" dirty="0">
              <a:solidFill>
                <a:schemeClr val="bg2"/>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29654FA2-7AD6-45F8-BB72-2FE2AB7EB83A}"/>
              </a:ext>
            </a:extLst>
          </p:cNvPr>
          <p:cNvSpPr txBox="1"/>
          <p:nvPr/>
        </p:nvSpPr>
        <p:spPr>
          <a:xfrm>
            <a:off x="443883" y="1092032"/>
            <a:ext cx="11319030" cy="923330"/>
          </a:xfrm>
          <a:prstGeom prst="rect">
            <a:avLst/>
          </a:prstGeom>
          <a:noFill/>
        </p:spPr>
        <p:txBody>
          <a:bodyPr wrap="square" rtlCol="0">
            <a:spAutoFit/>
          </a:bodyPr>
          <a:lstStyle/>
          <a:p>
            <a:r>
              <a:rPr lang="en-US" dirty="0"/>
              <a:t>Bipolar consists of three voltage levels which are positive negative and zero. While representing, the voltage level for one bit of data is at zero, and the other bit inverts of transits or alternates between positive and negative voltage.</a:t>
            </a:r>
            <a:endParaRPr lang="en-IN" dirty="0"/>
          </a:p>
        </p:txBody>
      </p:sp>
      <p:sp>
        <p:nvSpPr>
          <p:cNvPr id="5" name="TextBox 4">
            <a:extLst>
              <a:ext uri="{FF2B5EF4-FFF2-40B4-BE49-F238E27FC236}">
                <a16:creationId xmlns:a16="http://schemas.microsoft.com/office/drawing/2014/main" id="{3918C94C-1612-4D19-8417-6F788630A793}"/>
              </a:ext>
            </a:extLst>
          </p:cNvPr>
          <p:cNvSpPr txBox="1"/>
          <p:nvPr/>
        </p:nvSpPr>
        <p:spPr>
          <a:xfrm>
            <a:off x="523782" y="2894120"/>
            <a:ext cx="10608816" cy="1200329"/>
          </a:xfrm>
          <a:prstGeom prst="rect">
            <a:avLst/>
          </a:prstGeom>
          <a:noFill/>
        </p:spPr>
        <p:txBody>
          <a:bodyPr wrap="square" rtlCol="0">
            <a:spAutoFit/>
          </a:bodyPr>
          <a:lstStyle/>
          <a:p>
            <a:r>
              <a:rPr lang="en-US" b="1" dirty="0">
                <a:solidFill>
                  <a:schemeClr val="bg2">
                    <a:lumMod val="40000"/>
                    <a:lumOff val="60000"/>
                  </a:schemeClr>
                </a:solidFill>
                <a:highlight>
                  <a:srgbClr val="000080"/>
                </a:highlight>
              </a:rPr>
              <a:t>ALTERNATE MARK INVERSION(AMI): </a:t>
            </a:r>
          </a:p>
          <a:p>
            <a:r>
              <a:rPr lang="en-US" dirty="0"/>
              <a:t>The representation here follows a simple logic that is, for representing logical 0 we use zero voltage, and while representing logical 1 we use alternating positive and negative voltages, which can be seen in the image below.</a:t>
            </a:r>
            <a:endParaRPr lang="en-IN" dirty="0"/>
          </a:p>
        </p:txBody>
      </p:sp>
      <p:pic>
        <p:nvPicPr>
          <p:cNvPr id="4098" name="Picture 2" descr="Alternate Mark Inversion Bipolar line coding">
            <a:extLst>
              <a:ext uri="{FF2B5EF4-FFF2-40B4-BE49-F238E27FC236}">
                <a16:creationId xmlns:a16="http://schemas.microsoft.com/office/drawing/2014/main" id="{E08CDF84-BB0A-4D0D-8172-CC570C996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9125" y="4336690"/>
            <a:ext cx="3543362" cy="1693816"/>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FFB5A598-9102-4F18-8B08-B12757EA2480}"/>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28904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1000"/>
                                        <p:tgtEl>
                                          <p:spTgt spid="5">
                                            <p:txEl>
                                              <p:pRg st="0" end="0"/>
                                            </p:txEl>
                                          </p:spTgt>
                                        </p:tgtEl>
                                      </p:cBhvr>
                                    </p:animEffect>
                                    <p:anim calcmode="lin" valueType="num">
                                      <p:cBhvr>
                                        <p:cTn id="21"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circle(in)">
                                      <p:cBhvr>
                                        <p:cTn id="27" dur="20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4098"/>
                                        </p:tgtEl>
                                        <p:attrNameLst>
                                          <p:attrName>style.visibility</p:attrName>
                                        </p:attrNameLst>
                                      </p:cBhvr>
                                      <p:to>
                                        <p:strVal val="visible"/>
                                      </p:to>
                                    </p:set>
                                    <p:animEffect transition="in" filter="wipe(down)">
                                      <p:cBhvr>
                                        <p:cTn id="32" dur="580">
                                          <p:stCondLst>
                                            <p:cond delay="0"/>
                                          </p:stCondLst>
                                        </p:cTn>
                                        <p:tgtEl>
                                          <p:spTgt spid="4098"/>
                                        </p:tgtEl>
                                      </p:cBhvr>
                                    </p:animEffect>
                                    <p:anim calcmode="lin" valueType="num">
                                      <p:cBhvr>
                                        <p:cTn id="33" dur="1822" tmFilter="0,0; 0.14,0.36; 0.43,0.73; 0.71,0.91; 1.0,1.0">
                                          <p:stCondLst>
                                            <p:cond delay="0"/>
                                          </p:stCondLst>
                                        </p:cTn>
                                        <p:tgtEl>
                                          <p:spTgt spid="4098"/>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4098"/>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4098"/>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4098"/>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4098"/>
                                        </p:tgtEl>
                                        <p:attrNameLst>
                                          <p:attrName>ppt_y</p:attrName>
                                        </p:attrNameLst>
                                      </p:cBhvr>
                                      <p:tavLst>
                                        <p:tav tm="0" fmla="#ppt_y-sin(pi*$)/81">
                                          <p:val>
                                            <p:fltVal val="0"/>
                                          </p:val>
                                        </p:tav>
                                        <p:tav tm="100000">
                                          <p:val>
                                            <p:fltVal val="1"/>
                                          </p:val>
                                        </p:tav>
                                      </p:tavLst>
                                    </p:anim>
                                    <p:animScale>
                                      <p:cBhvr>
                                        <p:cTn id="38" dur="26">
                                          <p:stCondLst>
                                            <p:cond delay="650"/>
                                          </p:stCondLst>
                                        </p:cTn>
                                        <p:tgtEl>
                                          <p:spTgt spid="4098"/>
                                        </p:tgtEl>
                                      </p:cBhvr>
                                      <p:to x="100000" y="60000"/>
                                    </p:animScale>
                                    <p:animScale>
                                      <p:cBhvr>
                                        <p:cTn id="39" dur="166" decel="50000">
                                          <p:stCondLst>
                                            <p:cond delay="676"/>
                                          </p:stCondLst>
                                        </p:cTn>
                                        <p:tgtEl>
                                          <p:spTgt spid="4098"/>
                                        </p:tgtEl>
                                      </p:cBhvr>
                                      <p:to x="100000" y="100000"/>
                                    </p:animScale>
                                    <p:animScale>
                                      <p:cBhvr>
                                        <p:cTn id="40" dur="26">
                                          <p:stCondLst>
                                            <p:cond delay="1312"/>
                                          </p:stCondLst>
                                        </p:cTn>
                                        <p:tgtEl>
                                          <p:spTgt spid="4098"/>
                                        </p:tgtEl>
                                      </p:cBhvr>
                                      <p:to x="100000" y="80000"/>
                                    </p:animScale>
                                    <p:animScale>
                                      <p:cBhvr>
                                        <p:cTn id="41" dur="166" decel="50000">
                                          <p:stCondLst>
                                            <p:cond delay="1338"/>
                                          </p:stCondLst>
                                        </p:cTn>
                                        <p:tgtEl>
                                          <p:spTgt spid="4098"/>
                                        </p:tgtEl>
                                      </p:cBhvr>
                                      <p:to x="100000" y="100000"/>
                                    </p:animScale>
                                    <p:animScale>
                                      <p:cBhvr>
                                        <p:cTn id="42" dur="26">
                                          <p:stCondLst>
                                            <p:cond delay="1642"/>
                                          </p:stCondLst>
                                        </p:cTn>
                                        <p:tgtEl>
                                          <p:spTgt spid="4098"/>
                                        </p:tgtEl>
                                      </p:cBhvr>
                                      <p:to x="100000" y="90000"/>
                                    </p:animScale>
                                    <p:animScale>
                                      <p:cBhvr>
                                        <p:cTn id="43" dur="166" decel="50000">
                                          <p:stCondLst>
                                            <p:cond delay="1668"/>
                                          </p:stCondLst>
                                        </p:cTn>
                                        <p:tgtEl>
                                          <p:spTgt spid="4098"/>
                                        </p:tgtEl>
                                      </p:cBhvr>
                                      <p:to x="100000" y="100000"/>
                                    </p:animScale>
                                    <p:animScale>
                                      <p:cBhvr>
                                        <p:cTn id="44" dur="26">
                                          <p:stCondLst>
                                            <p:cond delay="1808"/>
                                          </p:stCondLst>
                                        </p:cTn>
                                        <p:tgtEl>
                                          <p:spTgt spid="4098"/>
                                        </p:tgtEl>
                                      </p:cBhvr>
                                      <p:to x="100000" y="95000"/>
                                    </p:animScale>
                                    <p:animScale>
                                      <p:cBhvr>
                                        <p:cTn id="45" dur="166" decel="50000">
                                          <p:stCondLst>
                                            <p:cond delay="1834"/>
                                          </p:stCondLst>
                                        </p:cTn>
                                        <p:tgtEl>
                                          <p:spTgt spid="409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167</TotalTime>
  <Words>1259</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Agency FB</vt:lpstr>
      <vt:lpstr>Arial</vt:lpstr>
      <vt:lpstr>Arial Rounded MT Bold</vt:lpstr>
      <vt:lpstr>Bookman Old Style</vt:lpstr>
      <vt:lpstr>Calibri</vt:lpstr>
      <vt:lpstr>Harlow Solid Italic</vt:lpstr>
      <vt:lpstr>noto sans</vt:lpstr>
      <vt:lpstr>Rockwell</vt:lpstr>
      <vt:lpstr>Damask</vt:lpstr>
      <vt:lpstr>LINE CODING </vt:lpstr>
      <vt:lpstr>Line Coding</vt:lpstr>
      <vt:lpstr>PowerPoint Presentation</vt:lpstr>
      <vt:lpstr>PowerPoint Presentation</vt:lpstr>
      <vt:lpstr>PowerPoint Presentation</vt:lpstr>
      <vt:lpstr>Polar Line Coding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CODING</dc:title>
  <dc:creator>Mr. Souvik</dc:creator>
  <cp:lastModifiedBy>Mr. Souvik</cp:lastModifiedBy>
  <cp:revision>17</cp:revision>
  <dcterms:created xsi:type="dcterms:W3CDTF">2020-05-03T09:25:07Z</dcterms:created>
  <dcterms:modified xsi:type="dcterms:W3CDTF">2020-05-03T12:12:13Z</dcterms:modified>
</cp:coreProperties>
</file>