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5" r:id="rId1"/>
  </p:sldMasterIdLst>
  <p:sldIdLst>
    <p:sldId id="258" r:id="rId2"/>
    <p:sldId id="256" r:id="rId3"/>
    <p:sldId id="257" r:id="rId4"/>
    <p:sldId id="259" r:id="rId5"/>
    <p:sldId id="260" r:id="rId6"/>
    <p:sldId id="261" r:id="rId7"/>
    <p:sldId id="262"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yan Pal" initials="SP" lastIdx="1" clrIdx="0">
    <p:extLst>
      <p:ext uri="{19B8F6BF-5375-455C-9EA6-DF929625EA0E}">
        <p15:presenceInfo xmlns:p15="http://schemas.microsoft.com/office/powerpoint/2012/main" userId="060cf912a6024b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445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10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287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03013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095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663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9824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8077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6191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791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62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02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205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111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0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9517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5/7/2020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21950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04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7869190"/>
      </p:ext>
    </p:extLst>
  </p:cSld>
  <p:clrMap bg1="dk1" tx1="lt1" bg2="dk2" tx2="lt2" accent1="accent1" accent2="accent2" accent3="accent3" accent4="accent4" accent5="accent5" accent6="accent6" hlink="hlink" folHlink="folHlink"/>
  <p:sldLayoutIdLst>
    <p:sldLayoutId id="2147484096"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 id="2147484107" r:id="rId12"/>
    <p:sldLayoutId id="2147484108" r:id="rId13"/>
    <p:sldLayoutId id="2147484109" r:id="rId14"/>
    <p:sldLayoutId id="2147484110" r:id="rId15"/>
    <p:sldLayoutId id="2147484111" r:id="rId16"/>
    <p:sldLayoutId id="2147484112" r:id="rId17"/>
    <p:sldLayoutId id="214748411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logger.com/share-post.g?blogID=1445481297375443127&amp;postID=2912931855138714989&amp;target=emai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C343-740F-4407-A72E-E39BE9DC1F47}"/>
              </a:ext>
            </a:extLst>
          </p:cNvPr>
          <p:cNvSpPr>
            <a:spLocks noGrp="1"/>
          </p:cNvSpPr>
          <p:nvPr>
            <p:ph type="title"/>
          </p:nvPr>
        </p:nvSpPr>
        <p:spPr>
          <a:xfrm>
            <a:off x="838200" y="1038893"/>
            <a:ext cx="10515600" cy="2899443"/>
          </a:xfrm>
        </p:spPr>
        <p:txBody>
          <a:bodyPr/>
          <a:lstStyle/>
          <a:p>
            <a:pPr algn="ctr"/>
            <a:r>
              <a:rPr lang="en-US" b="1" u="sng" dirty="0"/>
              <a:t>Quadrature Phase-Shift Keying (QPSK)</a:t>
            </a:r>
            <a:br>
              <a:rPr lang="en-US" b="1" u="sng" dirty="0"/>
            </a:br>
            <a:endParaRPr lang="en-IN" b="1" u="sng" dirty="0"/>
          </a:p>
        </p:txBody>
      </p:sp>
      <p:sp>
        <p:nvSpPr>
          <p:cNvPr id="7" name="Content Placeholder 6">
            <a:extLst>
              <a:ext uri="{FF2B5EF4-FFF2-40B4-BE49-F238E27FC236}">
                <a16:creationId xmlns:a16="http://schemas.microsoft.com/office/drawing/2014/main" id="{08898F9F-0AD6-4259-8913-5C87973CCD7F}"/>
              </a:ext>
            </a:extLst>
          </p:cNvPr>
          <p:cNvSpPr>
            <a:spLocks noGrp="1"/>
          </p:cNvSpPr>
          <p:nvPr>
            <p:ph sz="quarter" idx="13"/>
          </p:nvPr>
        </p:nvSpPr>
        <p:spPr>
          <a:xfrm>
            <a:off x="1783431" y="3834945"/>
            <a:ext cx="8916652" cy="1651455"/>
          </a:xfrm>
        </p:spPr>
        <p:txBody>
          <a:bodyPr/>
          <a:lstStyle/>
          <a:p>
            <a:pPr marL="0" indent="0">
              <a:buNone/>
            </a:pPr>
            <a:r>
              <a:rPr lang="en-IN" dirty="0"/>
              <a:t>Presented by: Sayan Pal</a:t>
            </a:r>
          </a:p>
          <a:p>
            <a:pPr marL="0" indent="0">
              <a:buNone/>
            </a:pPr>
            <a:r>
              <a:rPr lang="en-IN" dirty="0"/>
              <a:t>Roll no.:16800117022</a:t>
            </a:r>
          </a:p>
          <a:p>
            <a:pPr marL="0" indent="0">
              <a:buNone/>
            </a:pPr>
            <a:r>
              <a:rPr lang="en-IN" dirty="0"/>
              <a:t>3</a:t>
            </a:r>
            <a:r>
              <a:rPr lang="en-IN" baseline="30000" dirty="0"/>
              <a:t>rd</a:t>
            </a:r>
            <a:r>
              <a:rPr lang="en-IN" dirty="0"/>
              <a:t> Year CSE</a:t>
            </a:r>
          </a:p>
        </p:txBody>
      </p:sp>
    </p:spTree>
    <p:extLst>
      <p:ext uri="{BB962C8B-B14F-4D97-AF65-F5344CB8AC3E}">
        <p14:creationId xmlns:p14="http://schemas.microsoft.com/office/powerpoint/2010/main" val="329226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A18C-4A3B-412F-95E5-AAD9A3CF3D23}"/>
              </a:ext>
            </a:extLst>
          </p:cNvPr>
          <p:cNvSpPr>
            <a:spLocks noGrp="1"/>
          </p:cNvSpPr>
          <p:nvPr>
            <p:ph type="title"/>
          </p:nvPr>
        </p:nvSpPr>
        <p:spPr/>
        <p:txBody>
          <a:bodyPr>
            <a:normAutofit/>
          </a:bodyPr>
          <a:lstStyle/>
          <a:p>
            <a:pPr algn="ctr"/>
            <a:r>
              <a:rPr lang="en-IN" b="1" u="sng" dirty="0"/>
              <a:t>Applications of QPSK</a:t>
            </a:r>
            <a:br>
              <a:rPr lang="en-IN" b="1" u="sng" dirty="0"/>
            </a:br>
            <a:endParaRPr lang="en-IN" b="1" u="sng" dirty="0"/>
          </a:p>
        </p:txBody>
      </p:sp>
      <p:sp>
        <p:nvSpPr>
          <p:cNvPr id="3" name="Content Placeholder 2">
            <a:extLst>
              <a:ext uri="{FF2B5EF4-FFF2-40B4-BE49-F238E27FC236}">
                <a16:creationId xmlns:a16="http://schemas.microsoft.com/office/drawing/2014/main" id="{DBE55561-6A6B-4376-9355-C1FA248C9A2A}"/>
              </a:ext>
            </a:extLst>
          </p:cNvPr>
          <p:cNvSpPr>
            <a:spLocks noGrp="1"/>
          </p:cNvSpPr>
          <p:nvPr>
            <p:ph idx="1"/>
          </p:nvPr>
        </p:nvSpPr>
        <p:spPr>
          <a:xfrm>
            <a:off x="657726" y="1411705"/>
            <a:ext cx="10696074" cy="4765258"/>
          </a:xfrm>
        </p:spPr>
        <p:txBody>
          <a:bodyPr>
            <a:normAutofit/>
          </a:bodyPr>
          <a:lstStyle/>
          <a:p>
            <a:pPr marL="0" indent="0">
              <a:buNone/>
            </a:pPr>
            <a:r>
              <a:rPr lang="en-US" dirty="0"/>
              <a:t>• Similar to BPSK, QPSK is used in various cellular wireless standards such as GSM, CDMA, LTE, 802.11 WLAN, 802.16 fixed and mobile WiMAX, Satellite and CABLE TV applications.</a:t>
            </a:r>
          </a:p>
          <a:p>
            <a:pPr marL="0" indent="0">
              <a:buNone/>
            </a:pPr>
            <a:endParaRPr lang="en-US" dirty="0"/>
          </a:p>
          <a:p>
            <a:pPr marL="0" indent="0">
              <a:buNone/>
            </a:pPr>
            <a:r>
              <a:rPr lang="en-US" dirty="0"/>
              <a:t>• As difference between any two constellation point is 90 degree maximum, QPSK modulation type has many benefits. It is robust compare to other modulation techniques except BPSK.</a:t>
            </a:r>
          </a:p>
          <a:p>
            <a:pPr marL="0" indent="0">
              <a:buNone/>
            </a:pPr>
            <a:endParaRPr lang="en-US" dirty="0"/>
          </a:p>
          <a:p>
            <a:pPr marL="0" indent="0">
              <a:buNone/>
            </a:pPr>
            <a:r>
              <a:rPr lang="en-US" dirty="0"/>
              <a:t>• It has double data rate carrying capacity compare to BPSK as two bits are mapped on each constellation points. In BPSK only 1 bit is mapped to each constellation point.</a:t>
            </a:r>
            <a:endParaRPr lang="en-IN" dirty="0"/>
          </a:p>
        </p:txBody>
      </p:sp>
    </p:spTree>
    <p:extLst>
      <p:ext uri="{BB962C8B-B14F-4D97-AF65-F5344CB8AC3E}">
        <p14:creationId xmlns:p14="http://schemas.microsoft.com/office/powerpoint/2010/main" val="71595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0A4F-F112-4302-88AC-72E831B80A90}"/>
              </a:ext>
            </a:extLst>
          </p:cNvPr>
          <p:cNvSpPr>
            <a:spLocks noGrp="1"/>
          </p:cNvSpPr>
          <p:nvPr>
            <p:ph type="title"/>
          </p:nvPr>
        </p:nvSpPr>
        <p:spPr/>
        <p:txBody>
          <a:bodyPr>
            <a:normAutofit fontScale="90000"/>
          </a:bodyPr>
          <a:lstStyle/>
          <a:p>
            <a:pPr algn="ctr"/>
            <a:r>
              <a:rPr lang="en-IN" b="1" u="sng" dirty="0"/>
              <a:t>Advantages &amp; disadvantages of QPSK</a:t>
            </a:r>
            <a:br>
              <a:rPr lang="en-IN" b="1" u="sng" dirty="0"/>
            </a:br>
            <a:endParaRPr lang="en-IN" b="1" u="sng" dirty="0"/>
          </a:p>
        </p:txBody>
      </p:sp>
      <p:sp>
        <p:nvSpPr>
          <p:cNvPr id="3" name="Content Placeholder 2">
            <a:extLst>
              <a:ext uri="{FF2B5EF4-FFF2-40B4-BE49-F238E27FC236}">
                <a16:creationId xmlns:a16="http://schemas.microsoft.com/office/drawing/2014/main" id="{3F692050-4155-4CE7-B0C4-FE78884F7C54}"/>
              </a:ext>
            </a:extLst>
          </p:cNvPr>
          <p:cNvSpPr>
            <a:spLocks noGrp="1"/>
          </p:cNvSpPr>
          <p:nvPr>
            <p:ph idx="1"/>
          </p:nvPr>
        </p:nvSpPr>
        <p:spPr>
          <a:xfrm>
            <a:off x="609600" y="1291389"/>
            <a:ext cx="10744200" cy="4885574"/>
          </a:xfrm>
        </p:spPr>
        <p:txBody>
          <a:bodyPr>
            <a:normAutofit/>
          </a:bodyPr>
          <a:lstStyle/>
          <a:p>
            <a:pPr marL="0" indent="0">
              <a:buNone/>
            </a:pPr>
            <a:r>
              <a:rPr lang="en-US" b="1" dirty="0"/>
              <a:t>Advantages of QPSK:</a:t>
            </a:r>
          </a:p>
          <a:p>
            <a:pPr marL="0" indent="0">
              <a:buNone/>
            </a:pPr>
            <a:r>
              <a:rPr lang="en-US" dirty="0"/>
              <a:t>QPSK provide very good noise immunity</a:t>
            </a:r>
          </a:p>
          <a:p>
            <a:r>
              <a:rPr lang="en-US" dirty="0"/>
              <a:t>It provides low error probability</a:t>
            </a:r>
          </a:p>
          <a:p>
            <a:r>
              <a:rPr lang="en-US" dirty="0"/>
              <a:t>Bandwidth is twice efficient is compared to BPSK modulation</a:t>
            </a:r>
          </a:p>
          <a:p>
            <a:r>
              <a:rPr lang="en-US" dirty="0"/>
              <a:t>For the same BER, the bandwidth required by QPSK is reduced to half as compared to BPSK</a:t>
            </a:r>
          </a:p>
          <a:p>
            <a:r>
              <a:rPr lang="en-US" dirty="0"/>
              <a:t>It is more efficient utilization of the available bandwidth of the transmission channel</a:t>
            </a:r>
          </a:p>
          <a:p>
            <a:r>
              <a:rPr lang="en-US" dirty="0"/>
              <a:t>Carrier power almost remains constant because of OQPSK amplitude is not much</a:t>
            </a:r>
          </a:p>
          <a:p>
            <a:endParaRPr lang="en-IN" dirty="0"/>
          </a:p>
        </p:txBody>
      </p:sp>
    </p:spTree>
    <p:extLst>
      <p:ext uri="{BB962C8B-B14F-4D97-AF65-F5344CB8AC3E}">
        <p14:creationId xmlns:p14="http://schemas.microsoft.com/office/powerpoint/2010/main" val="342933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C0848-D988-40D1-9003-88FA4EA7B04C}"/>
              </a:ext>
            </a:extLst>
          </p:cNvPr>
          <p:cNvSpPr>
            <a:spLocks noGrp="1"/>
          </p:cNvSpPr>
          <p:nvPr>
            <p:ph idx="1"/>
          </p:nvPr>
        </p:nvSpPr>
        <p:spPr>
          <a:xfrm>
            <a:off x="641683" y="842211"/>
            <a:ext cx="10419349" cy="4563978"/>
          </a:xfrm>
        </p:spPr>
        <p:txBody>
          <a:bodyPr/>
          <a:lstStyle/>
          <a:p>
            <a:pPr marL="0" indent="0">
              <a:buNone/>
            </a:pPr>
            <a:r>
              <a:rPr lang="en-US" b="1" dirty="0"/>
              <a:t>Disadvantages of QPSK:</a:t>
            </a:r>
            <a:endParaRPr lang="en-US" dirty="0">
              <a:effectLst/>
            </a:endParaRPr>
          </a:p>
          <a:p>
            <a:r>
              <a:rPr lang="en-US" dirty="0"/>
              <a:t>QPSK is not more power efficient modulation technique compare to other modulation types as more power is required to transmit two bits</a:t>
            </a:r>
            <a:endParaRPr lang="en-US" dirty="0">
              <a:effectLst/>
            </a:endParaRPr>
          </a:p>
          <a:p>
            <a:r>
              <a:rPr lang="en-US" dirty="0"/>
              <a:t>QPSK is more complex compared to BPSK receiver due to four states needed to recover binary data information</a:t>
            </a:r>
            <a:br>
              <a:rPr lang="en-US" dirty="0">
                <a:hlinkClick r:id="rId2" tooltip="Email This"/>
              </a:rPr>
            </a:br>
            <a:endParaRPr lang="en-IN" dirty="0"/>
          </a:p>
        </p:txBody>
      </p:sp>
    </p:spTree>
    <p:extLst>
      <p:ext uri="{BB962C8B-B14F-4D97-AF65-F5344CB8AC3E}">
        <p14:creationId xmlns:p14="http://schemas.microsoft.com/office/powerpoint/2010/main" val="106619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FEC3-752C-4A11-B820-2299C8AA9402}"/>
              </a:ext>
            </a:extLst>
          </p:cNvPr>
          <p:cNvSpPr>
            <a:spLocks noGrp="1"/>
          </p:cNvSpPr>
          <p:nvPr>
            <p:ph type="title"/>
          </p:nvPr>
        </p:nvSpPr>
        <p:spPr/>
        <p:txBody>
          <a:bodyPr>
            <a:normAutofit/>
          </a:bodyPr>
          <a:lstStyle/>
          <a:p>
            <a:pPr algn="ctr"/>
            <a:r>
              <a:rPr lang="en-IN" b="1" u="sng" dirty="0"/>
              <a:t>Conclusion</a:t>
            </a:r>
            <a:br>
              <a:rPr lang="en-IN" dirty="0"/>
            </a:br>
            <a:endParaRPr lang="en-IN" dirty="0"/>
          </a:p>
        </p:txBody>
      </p:sp>
      <p:sp>
        <p:nvSpPr>
          <p:cNvPr id="3" name="Content Placeholder 2">
            <a:extLst>
              <a:ext uri="{FF2B5EF4-FFF2-40B4-BE49-F238E27FC236}">
                <a16:creationId xmlns:a16="http://schemas.microsoft.com/office/drawing/2014/main" id="{90184CF3-9870-420E-B2B5-10934E42EEBC}"/>
              </a:ext>
            </a:extLst>
          </p:cNvPr>
          <p:cNvSpPr>
            <a:spLocks noGrp="1"/>
          </p:cNvSpPr>
          <p:nvPr>
            <p:ph idx="1"/>
          </p:nvPr>
        </p:nvSpPr>
        <p:spPr>
          <a:xfrm>
            <a:off x="609600" y="1407528"/>
            <a:ext cx="10972800" cy="5085347"/>
          </a:xfrm>
        </p:spPr>
        <p:txBody>
          <a:bodyPr>
            <a:normAutofit/>
          </a:bodyPr>
          <a:lstStyle/>
          <a:p>
            <a:r>
              <a:rPr lang="en-US" dirty="0"/>
              <a:t>Compared to modulation schemes that transmit one bit per symbol, QPSK is advantageous in terms of bandwidth efficiency. For example, imagine an analog baseband signal in a BPSK (binary phase shift keying) system. BPSK uses two possible phase shifts instead of four, and thus it can transmit only one bit per symbol.</a:t>
            </a:r>
          </a:p>
          <a:p>
            <a:r>
              <a:rPr lang="en-US" dirty="0"/>
              <a:t>Quadrature phase shift keying (QPSK) is another modulation technique, and it’s a particularly interesting one because it actually transmits two bits per symbol. In other words, a QPSK symbol doesn’t represent 0 or 1—it represents 00, 01, 10, or 11.</a:t>
            </a:r>
          </a:p>
          <a:p>
            <a:r>
              <a:rPr lang="en-US" dirty="0"/>
              <a:t>QPSK system can use a baseband signal of the same frequency, yet it transmits </a:t>
            </a:r>
            <a:r>
              <a:rPr lang="en-US" i="1" dirty="0"/>
              <a:t>two</a:t>
            </a:r>
            <a:r>
              <a:rPr lang="en-US" dirty="0"/>
              <a:t> bits during each symbol period. Thus, its bandwidth efficiency is (ideally) higher by a factor of two.</a:t>
            </a:r>
            <a:endParaRPr lang="en-IN" dirty="0"/>
          </a:p>
        </p:txBody>
      </p:sp>
    </p:spTree>
    <p:extLst>
      <p:ext uri="{BB962C8B-B14F-4D97-AF65-F5344CB8AC3E}">
        <p14:creationId xmlns:p14="http://schemas.microsoft.com/office/powerpoint/2010/main" val="112380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9519A-A026-4276-B277-7F4BB787E107}"/>
              </a:ext>
            </a:extLst>
          </p:cNvPr>
          <p:cNvSpPr>
            <a:spLocks noGrp="1"/>
          </p:cNvSpPr>
          <p:nvPr>
            <p:ph idx="1"/>
          </p:nvPr>
        </p:nvSpPr>
        <p:spPr>
          <a:xfrm>
            <a:off x="1860884" y="3216442"/>
            <a:ext cx="8301790" cy="1676400"/>
          </a:xfrm>
        </p:spPr>
        <p:txBody>
          <a:bodyPr>
            <a:normAutofit/>
          </a:bodyPr>
          <a:lstStyle/>
          <a:p>
            <a:pPr marL="0" indent="0" algn="ctr">
              <a:buNone/>
            </a:pPr>
            <a:r>
              <a:rPr lang="en-IN" sz="4400" b="1" dirty="0"/>
              <a:t>Thank You !!</a:t>
            </a:r>
          </a:p>
        </p:txBody>
      </p:sp>
    </p:spTree>
    <p:extLst>
      <p:ext uri="{BB962C8B-B14F-4D97-AF65-F5344CB8AC3E}">
        <p14:creationId xmlns:p14="http://schemas.microsoft.com/office/powerpoint/2010/main" val="258071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F017-1540-40AB-A2A9-B278A68B918B}"/>
              </a:ext>
            </a:extLst>
          </p:cNvPr>
          <p:cNvSpPr>
            <a:spLocks noGrp="1"/>
          </p:cNvSpPr>
          <p:nvPr>
            <p:ph type="ctrTitle"/>
          </p:nvPr>
        </p:nvSpPr>
        <p:spPr>
          <a:xfrm>
            <a:off x="1614655" y="169817"/>
            <a:ext cx="8689976" cy="808751"/>
          </a:xfrm>
        </p:spPr>
        <p:txBody>
          <a:bodyPr>
            <a:normAutofit/>
          </a:bodyPr>
          <a:lstStyle/>
          <a:p>
            <a:r>
              <a:rPr lang="en-IN" sz="4400" b="1" u="sng" dirty="0"/>
              <a:t>CONTENT</a:t>
            </a:r>
          </a:p>
        </p:txBody>
      </p:sp>
      <p:sp>
        <p:nvSpPr>
          <p:cNvPr id="3" name="Subtitle 2">
            <a:extLst>
              <a:ext uri="{FF2B5EF4-FFF2-40B4-BE49-F238E27FC236}">
                <a16:creationId xmlns:a16="http://schemas.microsoft.com/office/drawing/2014/main" id="{55E29AE8-8DC5-402C-B6B4-5A75C470F29E}"/>
              </a:ext>
            </a:extLst>
          </p:cNvPr>
          <p:cNvSpPr>
            <a:spLocks noGrp="1"/>
          </p:cNvSpPr>
          <p:nvPr>
            <p:ph type="subTitle" idx="1"/>
          </p:nvPr>
        </p:nvSpPr>
        <p:spPr>
          <a:xfrm>
            <a:off x="874294" y="1147009"/>
            <a:ext cx="9978190" cy="5366085"/>
          </a:xfrm>
        </p:spPr>
        <p:txBody>
          <a:bodyPr>
            <a:normAutofit/>
          </a:bodyPr>
          <a:lstStyle/>
          <a:p>
            <a:pPr marL="342900" indent="-342900" algn="l">
              <a:buFont typeface="Arial" panose="020B0604020202020204" pitchFamily="34" charset="0"/>
              <a:buChar char="•"/>
            </a:pPr>
            <a:r>
              <a:rPr lang="en-IN" sz="2800" cap="none" dirty="0"/>
              <a:t>Introduction of PSK</a:t>
            </a:r>
          </a:p>
          <a:p>
            <a:pPr marL="342900" indent="-342900" algn="l">
              <a:buFont typeface="Arial" panose="020B0604020202020204" pitchFamily="34" charset="0"/>
              <a:buChar char="•"/>
            </a:pPr>
            <a:r>
              <a:rPr lang="en-IN" sz="2800" cap="none" dirty="0"/>
              <a:t>Types of PSK</a:t>
            </a:r>
          </a:p>
          <a:p>
            <a:pPr marL="342900" indent="-342900" algn="l">
              <a:buFont typeface="Arial" panose="020B0604020202020204" pitchFamily="34" charset="0"/>
              <a:buChar char="•"/>
            </a:pPr>
            <a:r>
              <a:rPr lang="en-IN" sz="2800" cap="none" dirty="0"/>
              <a:t>BPSK</a:t>
            </a:r>
          </a:p>
          <a:p>
            <a:pPr marL="342900" indent="-342900" algn="l">
              <a:buFont typeface="Arial" panose="020B0604020202020204" pitchFamily="34" charset="0"/>
              <a:buChar char="•"/>
            </a:pPr>
            <a:r>
              <a:rPr lang="en-IN" sz="2800" cap="none" dirty="0"/>
              <a:t>QPSK</a:t>
            </a:r>
          </a:p>
          <a:p>
            <a:pPr marL="342900" indent="-342900" algn="l">
              <a:buFont typeface="Arial" panose="020B0604020202020204" pitchFamily="34" charset="0"/>
              <a:buChar char="•"/>
            </a:pPr>
            <a:r>
              <a:rPr lang="en-IN" sz="2800" dirty="0"/>
              <a:t>QPSK Modulator</a:t>
            </a:r>
          </a:p>
          <a:p>
            <a:pPr marL="342900" indent="-342900" algn="l">
              <a:buFont typeface="Arial" panose="020B0604020202020204" pitchFamily="34" charset="0"/>
              <a:buChar char="•"/>
            </a:pPr>
            <a:r>
              <a:rPr lang="en-IN" sz="2800" dirty="0"/>
              <a:t>QPSK Demodulator</a:t>
            </a:r>
          </a:p>
          <a:p>
            <a:pPr marL="342900" indent="-342900" algn="l">
              <a:buFont typeface="Arial" panose="020B0604020202020204" pitchFamily="34" charset="0"/>
              <a:buChar char="•"/>
            </a:pPr>
            <a:r>
              <a:rPr lang="en-IN" sz="2800" dirty="0"/>
              <a:t>Applications of QPSK</a:t>
            </a:r>
          </a:p>
          <a:p>
            <a:pPr marL="342900" indent="-342900" algn="l">
              <a:buFont typeface="Arial" panose="020B0604020202020204" pitchFamily="34" charset="0"/>
              <a:buChar char="•"/>
            </a:pPr>
            <a:r>
              <a:rPr lang="en-IN" sz="2800" dirty="0"/>
              <a:t>Advantages &amp; disadvantages of QPSK</a:t>
            </a:r>
          </a:p>
          <a:p>
            <a:pPr marL="342900" indent="-342900" algn="l">
              <a:buFont typeface="Arial" panose="020B0604020202020204" pitchFamily="34" charset="0"/>
              <a:buChar char="•"/>
            </a:pPr>
            <a:r>
              <a:rPr lang="en-IN" sz="2800" dirty="0"/>
              <a:t>Conclusion</a:t>
            </a:r>
          </a:p>
          <a:p>
            <a:pPr algn="l"/>
            <a:endParaRPr lang="en-IN" sz="2800" dirty="0"/>
          </a:p>
          <a:p>
            <a:pPr marL="342900" indent="-342900" algn="l">
              <a:buFont typeface="Arial" panose="020B0604020202020204" pitchFamily="34" charset="0"/>
              <a:buChar char="•"/>
            </a:pPr>
            <a:endParaRPr lang="en-IN" sz="2800" cap="none" dirty="0"/>
          </a:p>
          <a:p>
            <a:pPr marL="342900" indent="-342900" algn="l">
              <a:buFont typeface="Arial" panose="020B0604020202020204" pitchFamily="34" charset="0"/>
              <a:buChar char="•"/>
            </a:pPr>
            <a:endParaRPr lang="en-IN" sz="2800" cap="none" dirty="0"/>
          </a:p>
        </p:txBody>
      </p:sp>
    </p:spTree>
    <p:extLst>
      <p:ext uri="{BB962C8B-B14F-4D97-AF65-F5344CB8AC3E}">
        <p14:creationId xmlns:p14="http://schemas.microsoft.com/office/powerpoint/2010/main" val="149624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26DA-E27D-493E-88B8-B1A18CDE7F2A}"/>
              </a:ext>
            </a:extLst>
          </p:cNvPr>
          <p:cNvSpPr>
            <a:spLocks noGrp="1"/>
          </p:cNvSpPr>
          <p:nvPr>
            <p:ph type="title"/>
          </p:nvPr>
        </p:nvSpPr>
        <p:spPr/>
        <p:txBody>
          <a:bodyPr>
            <a:normAutofit fontScale="90000"/>
          </a:bodyPr>
          <a:lstStyle/>
          <a:p>
            <a:pPr algn="ctr"/>
            <a:r>
              <a:rPr lang="en-IN" b="1" u="sng" dirty="0"/>
              <a:t>Introduction to Phase-Shift Keying (PSK)</a:t>
            </a:r>
            <a:br>
              <a:rPr lang="en-IN" b="1" dirty="0"/>
            </a:br>
            <a:endParaRPr lang="en-IN" dirty="0"/>
          </a:p>
        </p:txBody>
      </p:sp>
      <p:sp>
        <p:nvSpPr>
          <p:cNvPr id="3" name="Content Placeholder 2">
            <a:extLst>
              <a:ext uri="{FF2B5EF4-FFF2-40B4-BE49-F238E27FC236}">
                <a16:creationId xmlns:a16="http://schemas.microsoft.com/office/drawing/2014/main" id="{72026D95-6474-46E4-B938-92BFADA6C916}"/>
              </a:ext>
            </a:extLst>
          </p:cNvPr>
          <p:cNvSpPr>
            <a:spLocks noGrp="1"/>
          </p:cNvSpPr>
          <p:nvPr>
            <p:ph sz="quarter" idx="13"/>
          </p:nvPr>
        </p:nvSpPr>
        <p:spPr>
          <a:xfrm>
            <a:off x="705851" y="1772653"/>
            <a:ext cx="10916653" cy="4395537"/>
          </a:xfrm>
        </p:spPr>
        <p:txBody>
          <a:bodyPr>
            <a:normAutofit/>
          </a:bodyPr>
          <a:lstStyle/>
          <a:p>
            <a:pPr marL="0" indent="0">
              <a:buNone/>
            </a:pPr>
            <a:r>
              <a:rPr lang="en-US" dirty="0"/>
              <a:t>Phase-shift keying (PSK) is a digital modulation scheme based on changing, or modulating, the initial phase of a carrier signal. PSK is used to represent digital information, such as binary digits zero (0) and one (1).</a:t>
            </a:r>
          </a:p>
          <a:p>
            <a:pPr marL="0" indent="0">
              <a:buNone/>
            </a:pPr>
            <a:r>
              <a:rPr lang="en-US" dirty="0"/>
              <a:t>	PSK is typically applied in wireless local area networks (WLAN), Bluetooth technology and radio frequency identification (RFID) standards used in biometric passport and contactless payment systems.</a:t>
            </a:r>
          </a:p>
          <a:p>
            <a:pPr marL="0" indent="0">
              <a:buNone/>
            </a:pPr>
            <a:endParaRPr lang="en-IN" dirty="0"/>
          </a:p>
        </p:txBody>
      </p:sp>
    </p:spTree>
    <p:extLst>
      <p:ext uri="{BB962C8B-B14F-4D97-AF65-F5344CB8AC3E}">
        <p14:creationId xmlns:p14="http://schemas.microsoft.com/office/powerpoint/2010/main" val="4521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42D9-71F6-42D0-9F53-B30A905C92E4}"/>
              </a:ext>
            </a:extLst>
          </p:cNvPr>
          <p:cNvSpPr>
            <a:spLocks noGrp="1"/>
          </p:cNvSpPr>
          <p:nvPr>
            <p:ph type="title"/>
          </p:nvPr>
        </p:nvSpPr>
        <p:spPr/>
        <p:txBody>
          <a:bodyPr/>
          <a:lstStyle/>
          <a:p>
            <a:pPr algn="ctr"/>
            <a:r>
              <a:rPr lang="en-IN" b="1" u="sng" dirty="0"/>
              <a:t>Types of Phase-Shift Keying (PSK)</a:t>
            </a:r>
          </a:p>
        </p:txBody>
      </p:sp>
      <p:sp>
        <p:nvSpPr>
          <p:cNvPr id="3" name="Content Placeholder 2">
            <a:extLst>
              <a:ext uri="{FF2B5EF4-FFF2-40B4-BE49-F238E27FC236}">
                <a16:creationId xmlns:a16="http://schemas.microsoft.com/office/drawing/2014/main" id="{33189BB7-3286-41EE-8B88-189BA41B5B51}"/>
              </a:ext>
            </a:extLst>
          </p:cNvPr>
          <p:cNvSpPr>
            <a:spLocks noGrp="1"/>
          </p:cNvSpPr>
          <p:nvPr>
            <p:ph sz="quarter" idx="13"/>
          </p:nvPr>
        </p:nvSpPr>
        <p:spPr>
          <a:xfrm>
            <a:off x="838200" y="2037347"/>
            <a:ext cx="10439400" cy="3753852"/>
          </a:xfrm>
        </p:spPr>
        <p:txBody>
          <a:bodyPr>
            <a:normAutofit/>
          </a:bodyPr>
          <a:lstStyle/>
          <a:p>
            <a:pPr marL="0" indent="0">
              <a:buNone/>
            </a:pPr>
            <a:r>
              <a:rPr lang="en-US" dirty="0"/>
              <a:t>Two common PSK types are as follows:</a:t>
            </a:r>
          </a:p>
          <a:p>
            <a:pPr marL="0" indent="0">
              <a:buNone/>
            </a:pPr>
            <a:r>
              <a:rPr lang="en-US" b="1" dirty="0"/>
              <a:t>	1)Binary Phase-Shift Keying (BPSK): </a:t>
            </a:r>
            <a:r>
              <a:rPr lang="en-US" dirty="0"/>
              <a:t>Simplest PSK type. Uses 	two phases 	separated by 180 degrees.</a:t>
            </a:r>
          </a:p>
          <a:p>
            <a:pPr marL="0" indent="0">
              <a:buNone/>
            </a:pPr>
            <a:br>
              <a:rPr lang="en-US" dirty="0"/>
            </a:br>
            <a:r>
              <a:rPr lang="en-US" dirty="0"/>
              <a:t>	</a:t>
            </a:r>
            <a:r>
              <a:rPr lang="en-US" b="1" dirty="0"/>
              <a:t>2)Quadrature Phase-Shift Keying (QPSK): </a:t>
            </a:r>
            <a:r>
              <a:rPr lang="en-US" dirty="0"/>
              <a:t>Uses four phases to 	encode two bits per symbol.</a:t>
            </a:r>
          </a:p>
          <a:p>
            <a:pPr marL="0" indent="0">
              <a:buNone/>
            </a:pPr>
            <a:endParaRPr lang="en-US" dirty="0"/>
          </a:p>
          <a:p>
            <a:pPr marL="0" indent="0">
              <a:buNone/>
            </a:pPr>
            <a:r>
              <a:rPr lang="en-US" dirty="0"/>
              <a:t>More complex PSK schemes may use more than four phases for data transmission. However, eight is the maximum.</a:t>
            </a:r>
          </a:p>
          <a:p>
            <a:pPr marL="0" indent="0">
              <a:buNone/>
            </a:pPr>
            <a:endParaRPr lang="en-IN" dirty="0"/>
          </a:p>
        </p:txBody>
      </p:sp>
    </p:spTree>
    <p:extLst>
      <p:ext uri="{BB962C8B-B14F-4D97-AF65-F5344CB8AC3E}">
        <p14:creationId xmlns:p14="http://schemas.microsoft.com/office/powerpoint/2010/main" val="40357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4301-13C5-4B74-BFFB-37C05418AE57}"/>
              </a:ext>
            </a:extLst>
          </p:cNvPr>
          <p:cNvSpPr>
            <a:spLocks noGrp="1"/>
          </p:cNvSpPr>
          <p:nvPr>
            <p:ph type="title"/>
          </p:nvPr>
        </p:nvSpPr>
        <p:spPr/>
        <p:txBody>
          <a:bodyPr>
            <a:normAutofit/>
          </a:bodyPr>
          <a:lstStyle/>
          <a:p>
            <a:pPr algn="ctr"/>
            <a:r>
              <a:rPr lang="en-IN" b="1" u="sng" dirty="0"/>
              <a:t>Binary Phase Shift Keying (BPSK)</a:t>
            </a:r>
            <a:br>
              <a:rPr lang="en-IN" b="1" u="sng" dirty="0"/>
            </a:br>
            <a:endParaRPr lang="en-IN" b="1" u="sng" dirty="0"/>
          </a:p>
        </p:txBody>
      </p:sp>
      <p:sp>
        <p:nvSpPr>
          <p:cNvPr id="3" name="Content Placeholder 2">
            <a:extLst>
              <a:ext uri="{FF2B5EF4-FFF2-40B4-BE49-F238E27FC236}">
                <a16:creationId xmlns:a16="http://schemas.microsoft.com/office/drawing/2014/main" id="{CEBCD963-65E4-4867-9A7C-F23FFDB463DF}"/>
              </a:ext>
            </a:extLst>
          </p:cNvPr>
          <p:cNvSpPr>
            <a:spLocks noGrp="1"/>
          </p:cNvSpPr>
          <p:nvPr>
            <p:ph sz="quarter" idx="13"/>
          </p:nvPr>
        </p:nvSpPr>
        <p:spPr>
          <a:xfrm>
            <a:off x="946484" y="1291390"/>
            <a:ext cx="10331116" cy="3146298"/>
          </a:xfrm>
        </p:spPr>
        <p:txBody>
          <a:bodyPr/>
          <a:lstStyle/>
          <a:p>
            <a:pPr marL="0" indent="0">
              <a:buNone/>
            </a:pPr>
            <a:r>
              <a:rPr lang="en-US" dirty="0"/>
              <a:t>This is also called as 2-phase PSK or Phase Reversal Keying. In this technique, the sine wave carrier takes two phase reversals such as 0° and 180°.</a:t>
            </a:r>
          </a:p>
          <a:p>
            <a:pPr marL="0" indent="0">
              <a:buNone/>
            </a:pPr>
            <a:r>
              <a:rPr lang="en-US" dirty="0"/>
              <a:t>BPSK is basically a Double Side Band Suppressed Carrier(DSBSC) modulation scheme, for message being the digital information.</a:t>
            </a:r>
          </a:p>
          <a:p>
            <a:pPr marL="0" indent="0">
              <a:buNone/>
            </a:pPr>
            <a:r>
              <a:rPr lang="en-US" dirty="0"/>
              <a:t>Resulting is the image of BPSK Modulated output wave along with its input.</a:t>
            </a:r>
          </a:p>
          <a:p>
            <a:pPr marL="0" indent="0">
              <a:buNone/>
            </a:pPr>
            <a:endParaRPr lang="en-IN" dirty="0"/>
          </a:p>
        </p:txBody>
      </p:sp>
      <p:pic>
        <p:nvPicPr>
          <p:cNvPr id="7" name="Picture 6">
            <a:extLst>
              <a:ext uri="{FF2B5EF4-FFF2-40B4-BE49-F238E27FC236}">
                <a16:creationId xmlns:a16="http://schemas.microsoft.com/office/drawing/2014/main" id="{0CDB1CDE-FD07-41B5-BE02-157DF4A1C65A}"/>
              </a:ext>
            </a:extLst>
          </p:cNvPr>
          <p:cNvPicPr>
            <a:picLocks noChangeAspect="1"/>
          </p:cNvPicPr>
          <p:nvPr/>
        </p:nvPicPr>
        <p:blipFill>
          <a:blip r:embed="rId2"/>
          <a:stretch>
            <a:fillRect/>
          </a:stretch>
        </p:blipFill>
        <p:spPr>
          <a:xfrm>
            <a:off x="2695074" y="3760651"/>
            <a:ext cx="5277852" cy="2356466"/>
          </a:xfrm>
          <a:prstGeom prst="rect">
            <a:avLst/>
          </a:prstGeom>
        </p:spPr>
      </p:pic>
    </p:spTree>
    <p:extLst>
      <p:ext uri="{BB962C8B-B14F-4D97-AF65-F5344CB8AC3E}">
        <p14:creationId xmlns:p14="http://schemas.microsoft.com/office/powerpoint/2010/main" val="397044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DD9A-2190-49BD-B664-0E1CD2A35938}"/>
              </a:ext>
            </a:extLst>
          </p:cNvPr>
          <p:cNvSpPr>
            <a:spLocks noGrp="1"/>
          </p:cNvSpPr>
          <p:nvPr>
            <p:ph type="title"/>
          </p:nvPr>
        </p:nvSpPr>
        <p:spPr/>
        <p:txBody>
          <a:bodyPr>
            <a:normAutofit fontScale="90000"/>
          </a:bodyPr>
          <a:lstStyle/>
          <a:p>
            <a:pPr algn="ctr"/>
            <a:r>
              <a:rPr lang="en-IN" b="1" u="sng" dirty="0"/>
              <a:t>Quadrature Phase Shift Keying(QPSK)</a:t>
            </a:r>
            <a:br>
              <a:rPr lang="en-IN" b="1" u="sng" dirty="0"/>
            </a:br>
            <a:endParaRPr lang="en-IN" b="1" u="sng" dirty="0"/>
          </a:p>
        </p:txBody>
      </p:sp>
      <p:sp>
        <p:nvSpPr>
          <p:cNvPr id="3" name="Content Placeholder 2">
            <a:extLst>
              <a:ext uri="{FF2B5EF4-FFF2-40B4-BE49-F238E27FC236}">
                <a16:creationId xmlns:a16="http://schemas.microsoft.com/office/drawing/2014/main" id="{7D15D8BA-1C26-484B-AD5F-E5D0FF8DB2FB}"/>
              </a:ext>
            </a:extLst>
          </p:cNvPr>
          <p:cNvSpPr>
            <a:spLocks noGrp="1"/>
          </p:cNvSpPr>
          <p:nvPr>
            <p:ph sz="quarter" idx="13"/>
          </p:nvPr>
        </p:nvSpPr>
        <p:spPr>
          <a:xfrm>
            <a:off x="697832" y="1427747"/>
            <a:ext cx="10315073" cy="2582779"/>
          </a:xfrm>
        </p:spPr>
        <p:txBody>
          <a:bodyPr>
            <a:normAutofit/>
          </a:bodyPr>
          <a:lstStyle/>
          <a:p>
            <a:pPr marL="0" indent="0">
              <a:buNone/>
            </a:pPr>
            <a:r>
              <a:rPr lang="en-US" dirty="0"/>
              <a:t>This is the phase shift keying method, in which the sine wave carrier profits four phase reversals such as 0°, 90°, 180°, and 270°.</a:t>
            </a:r>
          </a:p>
          <a:p>
            <a:pPr marL="0" indent="0">
              <a:buNone/>
            </a:pPr>
            <a:r>
              <a:rPr lang="en-US" dirty="0"/>
              <a:t>If this kind of methods is further prolonged, PSK can be completed by eight or sixteen values also, liable upon the necessity. The resulting figure signifies the QPSK waveform for two bits input, which displays the modulated result for different examples of binary inputs.</a:t>
            </a:r>
          </a:p>
          <a:p>
            <a:pPr marL="0" indent="0">
              <a:buNone/>
            </a:pPr>
            <a:endParaRPr lang="en-IN" dirty="0"/>
          </a:p>
        </p:txBody>
      </p:sp>
      <p:pic>
        <p:nvPicPr>
          <p:cNvPr id="6" name="Picture 5">
            <a:extLst>
              <a:ext uri="{FF2B5EF4-FFF2-40B4-BE49-F238E27FC236}">
                <a16:creationId xmlns:a16="http://schemas.microsoft.com/office/drawing/2014/main" id="{FB70D399-5030-41D7-ADE0-E70E9551FEE9}"/>
              </a:ext>
            </a:extLst>
          </p:cNvPr>
          <p:cNvPicPr>
            <a:picLocks noChangeAspect="1"/>
          </p:cNvPicPr>
          <p:nvPr/>
        </p:nvPicPr>
        <p:blipFill>
          <a:blip r:embed="rId2"/>
          <a:stretch>
            <a:fillRect/>
          </a:stretch>
        </p:blipFill>
        <p:spPr>
          <a:xfrm>
            <a:off x="2532503" y="3733615"/>
            <a:ext cx="5440423" cy="2671667"/>
          </a:xfrm>
          <a:prstGeom prst="rect">
            <a:avLst/>
          </a:prstGeom>
        </p:spPr>
      </p:pic>
    </p:spTree>
    <p:extLst>
      <p:ext uri="{BB962C8B-B14F-4D97-AF65-F5344CB8AC3E}">
        <p14:creationId xmlns:p14="http://schemas.microsoft.com/office/powerpoint/2010/main" val="323884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E72C-4AC3-4D9A-8A57-2849C07614DC}"/>
              </a:ext>
            </a:extLst>
          </p:cNvPr>
          <p:cNvSpPr>
            <a:spLocks noGrp="1"/>
          </p:cNvSpPr>
          <p:nvPr>
            <p:ph type="title"/>
          </p:nvPr>
        </p:nvSpPr>
        <p:spPr/>
        <p:txBody>
          <a:bodyPr>
            <a:normAutofit/>
          </a:bodyPr>
          <a:lstStyle/>
          <a:p>
            <a:pPr algn="ctr"/>
            <a:r>
              <a:rPr lang="en-IN" b="1" u="sng" dirty="0"/>
              <a:t>QPSK Modulator</a:t>
            </a:r>
            <a:br>
              <a:rPr lang="en-IN" b="1" u="sng" dirty="0"/>
            </a:br>
            <a:endParaRPr lang="en-IN" b="1" u="sng" dirty="0"/>
          </a:p>
        </p:txBody>
      </p:sp>
      <p:sp>
        <p:nvSpPr>
          <p:cNvPr id="3" name="Content Placeholder 2">
            <a:extLst>
              <a:ext uri="{FF2B5EF4-FFF2-40B4-BE49-F238E27FC236}">
                <a16:creationId xmlns:a16="http://schemas.microsoft.com/office/drawing/2014/main" id="{7CE3017C-1567-49AC-B2B0-9059D63AC003}"/>
              </a:ext>
            </a:extLst>
          </p:cNvPr>
          <p:cNvSpPr>
            <a:spLocks noGrp="1"/>
          </p:cNvSpPr>
          <p:nvPr>
            <p:ph sz="quarter" idx="4294967295"/>
          </p:nvPr>
        </p:nvSpPr>
        <p:spPr>
          <a:xfrm>
            <a:off x="769938" y="1274763"/>
            <a:ext cx="11422062" cy="5470525"/>
          </a:xfrm>
        </p:spPr>
        <p:txBody>
          <a:bodyPr/>
          <a:lstStyle/>
          <a:p>
            <a:pPr marL="0" indent="0">
              <a:buNone/>
            </a:pPr>
            <a:r>
              <a:rPr lang="en-US" dirty="0"/>
              <a:t>The QPSK Modulator uses a bit-splitter, two multipliers with local oscillator, a 2-bit serial to parallel converter, and a summer circuit. Following is the block diagram for the same.</a:t>
            </a:r>
          </a:p>
          <a:p>
            <a:pPr marL="0" indent="0">
              <a:buNone/>
            </a:pPr>
            <a:br>
              <a:rPr lang="en-US" dirty="0"/>
            </a:br>
            <a:endParaRPr lang="en-IN" dirty="0"/>
          </a:p>
        </p:txBody>
      </p:sp>
      <p:pic>
        <p:nvPicPr>
          <p:cNvPr id="5" name="Picture 4">
            <a:extLst>
              <a:ext uri="{FF2B5EF4-FFF2-40B4-BE49-F238E27FC236}">
                <a16:creationId xmlns:a16="http://schemas.microsoft.com/office/drawing/2014/main" id="{C2F5C3CB-959B-4304-A374-FEEB14D3F36D}"/>
              </a:ext>
            </a:extLst>
          </p:cNvPr>
          <p:cNvPicPr>
            <a:picLocks noChangeAspect="1"/>
          </p:cNvPicPr>
          <p:nvPr/>
        </p:nvPicPr>
        <p:blipFill>
          <a:blip r:embed="rId2"/>
          <a:stretch>
            <a:fillRect/>
          </a:stretch>
        </p:blipFill>
        <p:spPr>
          <a:xfrm>
            <a:off x="2245894" y="2869805"/>
            <a:ext cx="6333250" cy="3514953"/>
          </a:xfrm>
          <a:prstGeom prst="rect">
            <a:avLst/>
          </a:prstGeom>
        </p:spPr>
      </p:pic>
    </p:spTree>
    <p:extLst>
      <p:ext uri="{BB962C8B-B14F-4D97-AF65-F5344CB8AC3E}">
        <p14:creationId xmlns:p14="http://schemas.microsoft.com/office/powerpoint/2010/main" val="209743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9D36FD-7286-4635-BC18-D84721C1C2BD}"/>
              </a:ext>
            </a:extLst>
          </p:cNvPr>
          <p:cNvSpPr>
            <a:spLocks noGrp="1"/>
          </p:cNvSpPr>
          <p:nvPr>
            <p:ph idx="1"/>
          </p:nvPr>
        </p:nvSpPr>
        <p:spPr>
          <a:xfrm>
            <a:off x="707858" y="368969"/>
            <a:ext cx="10776284" cy="5727784"/>
          </a:xfrm>
        </p:spPr>
        <p:txBody>
          <a:bodyPr/>
          <a:lstStyle/>
          <a:p>
            <a:pPr marL="0" indent="0">
              <a:buNone/>
            </a:pPr>
            <a:r>
              <a:rPr lang="en-US" dirty="0"/>
              <a:t>At the modulator’s input, the message signal’s even bits (i.e., 2</a:t>
            </a:r>
            <a:r>
              <a:rPr lang="en-US" baseline="30000" dirty="0"/>
              <a:t>nd</a:t>
            </a:r>
            <a:r>
              <a:rPr lang="en-US" dirty="0"/>
              <a:t> bit, 4</a:t>
            </a:r>
            <a:r>
              <a:rPr lang="en-US" baseline="30000" dirty="0"/>
              <a:t>th</a:t>
            </a:r>
            <a:r>
              <a:rPr lang="en-US" dirty="0"/>
              <a:t> bit, 6</a:t>
            </a:r>
            <a:r>
              <a:rPr lang="en-US" baseline="30000" dirty="0"/>
              <a:t>th</a:t>
            </a:r>
            <a:r>
              <a:rPr lang="en-US" dirty="0"/>
              <a:t> bit, etc.) and odd bits (i.e., 1st bit, 3</a:t>
            </a:r>
            <a:r>
              <a:rPr lang="en-US" baseline="30000" dirty="0"/>
              <a:t>rd</a:t>
            </a:r>
            <a:r>
              <a:rPr lang="en-US" dirty="0"/>
              <a:t> bit, 5</a:t>
            </a:r>
            <a:r>
              <a:rPr lang="en-US" baseline="30000" dirty="0"/>
              <a:t>th</a:t>
            </a:r>
            <a:r>
              <a:rPr lang="en-US" dirty="0"/>
              <a:t> bit, etc.) are separated by the bits splitter and are multiplied with the same carrier to generate odd BPSK (called as </a:t>
            </a:r>
            <a:r>
              <a:rPr lang="en-US" b="1" dirty="0"/>
              <a:t>PSK</a:t>
            </a:r>
            <a:r>
              <a:rPr lang="en-US" b="1" baseline="-25000" dirty="0"/>
              <a:t>I</a:t>
            </a:r>
            <a:r>
              <a:rPr lang="en-US" dirty="0"/>
              <a:t>) and even BPSK (called as </a:t>
            </a:r>
            <a:r>
              <a:rPr lang="en-US" b="1" dirty="0"/>
              <a:t>PSK</a:t>
            </a:r>
            <a:r>
              <a:rPr lang="en-US" b="1" baseline="-25000" dirty="0"/>
              <a:t>Q</a:t>
            </a:r>
            <a:r>
              <a:rPr lang="en-US" dirty="0"/>
              <a:t>). The </a:t>
            </a:r>
            <a:r>
              <a:rPr lang="en-US" b="1" dirty="0"/>
              <a:t>PSK</a:t>
            </a:r>
            <a:r>
              <a:rPr lang="en-US" b="1" baseline="-25000" dirty="0"/>
              <a:t>Q</a:t>
            </a:r>
            <a:r>
              <a:rPr lang="en-US" dirty="0"/>
              <a:t> signal is anyhow phase shifted by 90° before being modulated.</a:t>
            </a:r>
          </a:p>
          <a:p>
            <a:pPr marL="0" indent="0">
              <a:buNone/>
            </a:pPr>
            <a:r>
              <a:rPr lang="en-US" dirty="0"/>
              <a:t>The QPSK waveform for two-bits input is as follows, which shows the modulated result for different instances of binary inputs.</a:t>
            </a:r>
          </a:p>
          <a:p>
            <a:pPr marL="0" indent="0">
              <a:buNone/>
            </a:pPr>
            <a:endParaRPr lang="en-IN" dirty="0"/>
          </a:p>
        </p:txBody>
      </p:sp>
      <p:pic>
        <p:nvPicPr>
          <p:cNvPr id="6" name="Picture 5">
            <a:extLst>
              <a:ext uri="{FF2B5EF4-FFF2-40B4-BE49-F238E27FC236}">
                <a16:creationId xmlns:a16="http://schemas.microsoft.com/office/drawing/2014/main" id="{F591EB89-14B7-498A-8BEA-C117D523BE8A}"/>
              </a:ext>
            </a:extLst>
          </p:cNvPr>
          <p:cNvPicPr>
            <a:picLocks noChangeAspect="1"/>
          </p:cNvPicPr>
          <p:nvPr/>
        </p:nvPicPr>
        <p:blipFill>
          <a:blip r:embed="rId2"/>
          <a:stretch>
            <a:fillRect/>
          </a:stretch>
        </p:blipFill>
        <p:spPr>
          <a:xfrm>
            <a:off x="2622884" y="3361463"/>
            <a:ext cx="5117432" cy="3061930"/>
          </a:xfrm>
          <a:prstGeom prst="rect">
            <a:avLst/>
          </a:prstGeom>
        </p:spPr>
      </p:pic>
    </p:spTree>
    <p:extLst>
      <p:ext uri="{BB962C8B-B14F-4D97-AF65-F5344CB8AC3E}">
        <p14:creationId xmlns:p14="http://schemas.microsoft.com/office/powerpoint/2010/main" val="247221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B72-B30C-44C5-AD74-762A464D1DED}"/>
              </a:ext>
            </a:extLst>
          </p:cNvPr>
          <p:cNvSpPr>
            <a:spLocks noGrp="1"/>
          </p:cNvSpPr>
          <p:nvPr>
            <p:ph type="title"/>
          </p:nvPr>
        </p:nvSpPr>
        <p:spPr/>
        <p:txBody>
          <a:bodyPr>
            <a:normAutofit/>
          </a:bodyPr>
          <a:lstStyle/>
          <a:p>
            <a:pPr algn="ctr"/>
            <a:r>
              <a:rPr lang="en-IN" b="1" u="sng" dirty="0"/>
              <a:t>QPSK Demodulator</a:t>
            </a:r>
            <a:br>
              <a:rPr lang="en-IN" b="1" u="sng" dirty="0"/>
            </a:br>
            <a:endParaRPr lang="en-IN" b="1" u="sng" dirty="0"/>
          </a:p>
        </p:txBody>
      </p:sp>
      <p:sp>
        <p:nvSpPr>
          <p:cNvPr id="3" name="Content Placeholder 2">
            <a:extLst>
              <a:ext uri="{FF2B5EF4-FFF2-40B4-BE49-F238E27FC236}">
                <a16:creationId xmlns:a16="http://schemas.microsoft.com/office/drawing/2014/main" id="{018323B3-4D48-40BE-93BC-F6E79115882F}"/>
              </a:ext>
            </a:extLst>
          </p:cNvPr>
          <p:cNvSpPr>
            <a:spLocks noGrp="1"/>
          </p:cNvSpPr>
          <p:nvPr>
            <p:ph idx="1"/>
          </p:nvPr>
        </p:nvSpPr>
        <p:spPr>
          <a:xfrm>
            <a:off x="838199" y="1299411"/>
            <a:ext cx="10447421" cy="5293894"/>
          </a:xfrm>
        </p:spPr>
        <p:txBody>
          <a:bodyPr>
            <a:normAutofit/>
          </a:bodyPr>
          <a:lstStyle/>
          <a:p>
            <a:pPr marL="0" indent="0">
              <a:buNone/>
            </a:pPr>
            <a:r>
              <a:rPr lang="en-US" dirty="0"/>
              <a:t>The QPSK Demodulator uses two product demodulator circuits with local oscillator, two band pass filters, two integrator circuits, and a 2-bit parallel to serial converter. Following is the diagram for the same.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two product detectors at the input of demodulator simultaneously demodulate the two BPSK signals. The pair of bits are recovered here from the original data. These signals after processing, are passed to the parallel to serial converter.</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0B411219-B533-4A87-8BAD-E2D219950E7C}"/>
              </a:ext>
            </a:extLst>
          </p:cNvPr>
          <p:cNvPicPr>
            <a:picLocks noChangeAspect="1"/>
          </p:cNvPicPr>
          <p:nvPr/>
        </p:nvPicPr>
        <p:blipFill>
          <a:blip r:embed="rId2"/>
          <a:stretch>
            <a:fillRect/>
          </a:stretch>
        </p:blipFill>
        <p:spPr>
          <a:xfrm>
            <a:off x="2326105" y="2437862"/>
            <a:ext cx="5557752" cy="2815928"/>
          </a:xfrm>
          <a:prstGeom prst="rect">
            <a:avLst/>
          </a:prstGeom>
        </p:spPr>
      </p:pic>
    </p:spTree>
    <p:extLst>
      <p:ext uri="{BB962C8B-B14F-4D97-AF65-F5344CB8AC3E}">
        <p14:creationId xmlns:p14="http://schemas.microsoft.com/office/powerpoint/2010/main" val="190826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171</TotalTime>
  <Words>975</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Quadrature Phase-Shift Keying (QPSK) </vt:lpstr>
      <vt:lpstr>CONTENT</vt:lpstr>
      <vt:lpstr>Introduction to Phase-Shift Keying (PSK) </vt:lpstr>
      <vt:lpstr>Types of Phase-Shift Keying (PSK)</vt:lpstr>
      <vt:lpstr>Binary Phase Shift Keying (BPSK) </vt:lpstr>
      <vt:lpstr>Quadrature Phase Shift Keying(QPSK) </vt:lpstr>
      <vt:lpstr>QPSK Modulator </vt:lpstr>
      <vt:lpstr>PowerPoint Presentation</vt:lpstr>
      <vt:lpstr>QPSK Demodulator </vt:lpstr>
      <vt:lpstr>Applications of QPSK </vt:lpstr>
      <vt:lpstr>Advantages &amp; disadvantages of QPSK </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Sayan Pal</dc:creator>
  <cp:lastModifiedBy>Sayan Pal</cp:lastModifiedBy>
  <cp:revision>34</cp:revision>
  <dcterms:created xsi:type="dcterms:W3CDTF">2020-05-07T14:21:50Z</dcterms:created>
  <dcterms:modified xsi:type="dcterms:W3CDTF">2020-05-07T17:13:10Z</dcterms:modified>
</cp:coreProperties>
</file>