
<file path=[Content_Types].xml><?xml version="1.0" encoding="utf-8"?>
<Types xmlns="http://schemas.openxmlformats.org/package/2006/content-types">
  <Default ContentType="image/gif" Extension="gif"/>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11" Type="http://schemas.openxmlformats.org/officeDocument/2006/relationships/slide" Target="slides/slide8.xml"/><Relationship Id="rId10" Type="http://schemas.openxmlformats.org/officeDocument/2006/relationships/slide" Target="slides/slide7.xml"/><Relationship Id="rId12" Type="http://schemas.openxmlformats.org/officeDocument/2006/relationships/slide" Target="slides/slide9.xml"/><Relationship Id="rId9" Type="http://schemas.openxmlformats.org/officeDocument/2006/relationships/slide" Target="slides/slide6.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973BC37-F62B-4A4F-BCC9-B2903881026F}" type="datetimeFigureOut">
              <a:rPr lang="en-IN" smtClean="0"/>
              <a:t>30-04-2020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CA4DF92-453B-413E-8B8B-CA5DF15E524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425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73BC37-F62B-4A4F-BCC9-B2903881026F}" type="datetimeFigureOut">
              <a:rPr lang="en-IN" smtClean="0"/>
              <a:t>30-04-2020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A4DF92-453B-413E-8B8B-CA5DF15E524D}" type="slidenum">
              <a:rPr lang="en-IN" smtClean="0"/>
              <a:t>‹#›</a:t>
            </a:fld>
            <a:endParaRPr lang="en-IN"/>
          </a:p>
        </p:txBody>
      </p:sp>
    </p:spTree>
    <p:extLst>
      <p:ext uri="{BB962C8B-B14F-4D97-AF65-F5344CB8AC3E}">
        <p14:creationId xmlns:p14="http://schemas.microsoft.com/office/powerpoint/2010/main" val="3623647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73BC37-F62B-4A4F-BCC9-B2903881026F}" type="datetimeFigureOut">
              <a:rPr lang="en-IN" smtClean="0"/>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A4DF92-453B-413E-8B8B-CA5DF15E524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8971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73BC37-F62B-4A4F-BCC9-B2903881026F}" type="datetimeFigureOut">
              <a:rPr lang="en-IN" smtClean="0"/>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A4DF92-453B-413E-8B8B-CA5DF15E524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7159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73BC37-F62B-4A4F-BCC9-B2903881026F}" type="datetimeFigureOut">
              <a:rPr lang="en-IN" smtClean="0"/>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A4DF92-453B-413E-8B8B-CA5DF15E524D}" type="slidenum">
              <a:rPr lang="en-IN" smtClean="0"/>
              <a:t>‹#›</a:t>
            </a:fld>
            <a:endParaRPr lang="en-IN"/>
          </a:p>
        </p:txBody>
      </p:sp>
    </p:spTree>
    <p:extLst>
      <p:ext uri="{BB962C8B-B14F-4D97-AF65-F5344CB8AC3E}">
        <p14:creationId xmlns:p14="http://schemas.microsoft.com/office/powerpoint/2010/main" val="3508124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73BC37-F62B-4A4F-BCC9-B2903881026F}" type="datetimeFigureOut">
              <a:rPr lang="en-IN" smtClean="0"/>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A4DF92-453B-413E-8B8B-CA5DF15E524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987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73BC37-F62B-4A4F-BCC9-B2903881026F}" type="datetimeFigureOut">
              <a:rPr lang="en-IN" smtClean="0"/>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A4DF92-453B-413E-8B8B-CA5DF15E524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5102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73BC37-F62B-4A4F-BCC9-B2903881026F}" type="datetimeFigureOut">
              <a:rPr lang="en-IN" smtClean="0"/>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A4DF92-453B-413E-8B8B-CA5DF15E524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2282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73BC37-F62B-4A4F-BCC9-B2903881026F}" type="datetimeFigureOut">
              <a:rPr lang="en-IN" smtClean="0"/>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A4DF92-453B-413E-8B8B-CA5DF15E524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990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73BC37-F62B-4A4F-BCC9-B2903881026F}" type="datetimeFigureOut">
              <a:rPr lang="en-IN" smtClean="0"/>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A4DF92-453B-413E-8B8B-CA5DF15E524D}" type="slidenum">
              <a:rPr lang="en-IN" smtClean="0"/>
              <a:t>‹#›</a:t>
            </a:fld>
            <a:endParaRPr lang="en-IN"/>
          </a:p>
        </p:txBody>
      </p:sp>
    </p:spTree>
    <p:extLst>
      <p:ext uri="{BB962C8B-B14F-4D97-AF65-F5344CB8AC3E}">
        <p14:creationId xmlns:p14="http://schemas.microsoft.com/office/powerpoint/2010/main" val="295111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73BC37-F62B-4A4F-BCC9-B2903881026F}" type="datetimeFigureOut">
              <a:rPr lang="en-IN" smtClean="0"/>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A4DF92-453B-413E-8B8B-CA5DF15E524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207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73BC37-F62B-4A4F-BCC9-B2903881026F}" type="datetimeFigureOut">
              <a:rPr lang="en-IN" smtClean="0"/>
              <a:t>30-04-2020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A4DF92-453B-413E-8B8B-CA5DF15E524D}" type="slidenum">
              <a:rPr lang="en-IN" smtClean="0"/>
              <a:t>‹#›</a:t>
            </a:fld>
            <a:endParaRPr lang="en-IN"/>
          </a:p>
        </p:txBody>
      </p:sp>
    </p:spTree>
    <p:extLst>
      <p:ext uri="{BB962C8B-B14F-4D97-AF65-F5344CB8AC3E}">
        <p14:creationId xmlns:p14="http://schemas.microsoft.com/office/powerpoint/2010/main" val="930294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73BC37-F62B-4A4F-BCC9-B2903881026F}" type="datetimeFigureOut">
              <a:rPr lang="en-IN" smtClean="0"/>
              <a:t>30-04-2020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A4DF92-453B-413E-8B8B-CA5DF15E524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8249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73BC37-F62B-4A4F-BCC9-B2903881026F}" type="datetimeFigureOut">
              <a:rPr lang="en-IN" smtClean="0"/>
              <a:t>30-04-2020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A4DF92-453B-413E-8B8B-CA5DF15E524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8153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3BC37-F62B-4A4F-BCC9-B2903881026F}" type="datetimeFigureOut">
              <a:rPr lang="en-IN" smtClean="0"/>
              <a:t>30-04-2020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A4DF92-453B-413E-8B8B-CA5DF15E524D}" type="slidenum">
              <a:rPr lang="en-IN" smtClean="0"/>
              <a:t>‹#›</a:t>
            </a:fld>
            <a:endParaRPr lang="en-IN"/>
          </a:p>
        </p:txBody>
      </p:sp>
    </p:spTree>
    <p:extLst>
      <p:ext uri="{BB962C8B-B14F-4D97-AF65-F5344CB8AC3E}">
        <p14:creationId xmlns:p14="http://schemas.microsoft.com/office/powerpoint/2010/main" val="529699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73BC37-F62B-4A4F-BCC9-B2903881026F}" type="datetimeFigureOut">
              <a:rPr lang="en-IN" smtClean="0"/>
              <a:t>30-04-2020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A4DF92-453B-413E-8B8B-CA5DF15E524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46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73BC37-F62B-4A4F-BCC9-B2903881026F}" type="datetimeFigureOut">
              <a:rPr lang="en-IN" smtClean="0"/>
              <a:t>30-04-2020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A4DF92-453B-413E-8B8B-CA5DF15E524D}" type="slidenum">
              <a:rPr lang="en-IN" smtClean="0"/>
              <a:t>‹#›</a:t>
            </a:fld>
            <a:endParaRPr lang="en-IN"/>
          </a:p>
        </p:txBody>
      </p:sp>
    </p:spTree>
    <p:extLst>
      <p:ext uri="{BB962C8B-B14F-4D97-AF65-F5344CB8AC3E}">
        <p14:creationId xmlns:p14="http://schemas.microsoft.com/office/powerpoint/2010/main" val="212972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73BC37-F62B-4A4F-BCC9-B2903881026F}" type="datetimeFigureOut">
              <a:rPr lang="en-IN" smtClean="0"/>
              <a:t>30-04-2020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A4DF92-453B-413E-8B8B-CA5DF15E524D}" type="slidenum">
              <a:rPr lang="en-IN" smtClean="0"/>
              <a:t>‹#›</a:t>
            </a:fld>
            <a:endParaRPr lang="en-IN"/>
          </a:p>
        </p:txBody>
      </p:sp>
    </p:spTree>
    <p:extLst>
      <p:ext uri="{BB962C8B-B14F-4D97-AF65-F5344CB8AC3E}">
        <p14:creationId xmlns:p14="http://schemas.microsoft.com/office/powerpoint/2010/main" val="35572649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748117"/>
            <a:ext cx="6815669" cy="1519517"/>
          </a:xfrm>
        </p:spPr>
        <p:txBody>
          <a:bodyPr/>
          <a:lstStyle/>
          <a:p>
            <a:r>
              <a:rPr lang="en-IN" dirty="0"/>
              <a:t/>
            </a:r>
            <a:br>
              <a:rPr lang="en-IN" dirty="0"/>
            </a:br>
            <a:r>
              <a:rPr lang="en-IN" dirty="0" err="1" smtClean="0"/>
              <a:t>Subnetting</a:t>
            </a:r>
            <a:endParaRPr lang="en-IN" dirty="0"/>
          </a:p>
        </p:txBody>
      </p:sp>
      <p:sp>
        <p:nvSpPr>
          <p:cNvPr id="3" name="Subtitle 2"/>
          <p:cNvSpPr>
            <a:spLocks noGrp="1"/>
          </p:cNvSpPr>
          <p:nvPr>
            <p:ph type="subTitle" idx="1"/>
          </p:nvPr>
        </p:nvSpPr>
        <p:spPr/>
        <p:txBody>
          <a:bodyPr>
            <a:normAutofit/>
          </a:bodyPr>
          <a:lstStyle/>
          <a:p>
            <a:r>
              <a:rPr lang="en-IN" sz="3200" dirty="0" smtClean="0"/>
              <a:t>This is a power point presentation made by </a:t>
            </a:r>
            <a:r>
              <a:rPr lang="en-IN" sz="3200" dirty="0" smtClean="0"/>
              <a:t>Riya Chowdhury</a:t>
            </a:r>
            <a:endParaRPr lang="en-IN" sz="3200" dirty="0"/>
          </a:p>
        </p:txBody>
      </p:sp>
    </p:spTree>
    <p:extLst>
      <p:ext uri="{BB962C8B-B14F-4D97-AF65-F5344CB8AC3E}">
        <p14:creationId xmlns:p14="http://schemas.microsoft.com/office/powerpoint/2010/main" val="4023513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982132"/>
            <a:ext cx="9601196" cy="1371103"/>
          </a:xfrm>
        </p:spPr>
        <p:txBody>
          <a:bodyPr/>
          <a:lstStyle/>
          <a:p>
            <a:r>
              <a:rPr lang="en-IN" b="1" i="1" u="sng" dirty="0" smtClean="0"/>
              <a:t>ASSIGNMENT </a:t>
            </a:r>
            <a:endParaRPr lang="en-IN" b="1" i="1" u="sng" dirty="0"/>
          </a:p>
        </p:txBody>
      </p:sp>
      <p:sp>
        <p:nvSpPr>
          <p:cNvPr id="5" name="Content Placeholder 4"/>
          <p:cNvSpPr>
            <a:spLocks noGrp="1"/>
          </p:cNvSpPr>
          <p:nvPr>
            <p:ph idx="1"/>
          </p:nvPr>
        </p:nvSpPr>
        <p:spPr>
          <a:xfrm>
            <a:off x="1295401" y="2447365"/>
            <a:ext cx="9601196" cy="3428504"/>
          </a:xfrm>
        </p:spPr>
        <p:txBody>
          <a:bodyPr/>
          <a:lstStyle/>
          <a:p>
            <a:r>
              <a:rPr lang="en-IN" b="1" u="sng" dirty="0" smtClean="0"/>
              <a:t>NAME-   </a:t>
            </a:r>
            <a:r>
              <a:rPr lang="en-IN" b="1" dirty="0" smtClean="0"/>
              <a:t>Riya</a:t>
            </a:r>
            <a:r>
              <a:rPr lang="en-IN" dirty="0" smtClean="0"/>
              <a:t> </a:t>
            </a:r>
            <a:r>
              <a:rPr lang="en-IN" b="1" dirty="0" smtClean="0"/>
              <a:t>Chowdhury</a:t>
            </a:r>
            <a:endParaRPr lang="en-IN" b="1" u="sng" dirty="0" smtClean="0"/>
          </a:p>
          <a:p>
            <a:r>
              <a:rPr lang="en-IN" b="1" u="sng" dirty="0" smtClean="0"/>
              <a:t>ROLL-    </a:t>
            </a:r>
            <a:r>
              <a:rPr lang="en-IN" b="1" dirty="0" smtClean="0"/>
              <a:t>16800117034</a:t>
            </a:r>
            <a:endParaRPr lang="en-IN" b="1" u="sng" dirty="0" smtClean="0"/>
          </a:p>
          <a:p>
            <a:r>
              <a:rPr lang="en-IN" b="1" u="sng" dirty="0" smtClean="0"/>
              <a:t>STREAM-  </a:t>
            </a:r>
            <a:r>
              <a:rPr lang="en-IN" b="1" dirty="0" smtClean="0"/>
              <a:t>C.S.E</a:t>
            </a:r>
            <a:endParaRPr lang="en-IN" b="1" u="sng" dirty="0" smtClean="0"/>
          </a:p>
          <a:p>
            <a:r>
              <a:rPr lang="en-IN" b="1" u="sng" dirty="0" smtClean="0"/>
              <a:t>SEM-  </a:t>
            </a:r>
            <a:r>
              <a:rPr lang="en-IN" b="1" dirty="0" smtClean="0"/>
              <a:t>6th</a:t>
            </a:r>
            <a:endParaRPr lang="en-IN" b="1" u="sng" dirty="0" smtClean="0"/>
          </a:p>
          <a:p>
            <a:r>
              <a:rPr lang="en-IN" b="1" u="sng" dirty="0" smtClean="0"/>
              <a:t>SUB-  </a:t>
            </a:r>
            <a:r>
              <a:rPr lang="en-IN" b="1" dirty="0" smtClean="0"/>
              <a:t>Computer Networking</a:t>
            </a:r>
            <a:endParaRPr lang="en-IN" b="1" u="sng" dirty="0" smtClean="0"/>
          </a:p>
        </p:txBody>
      </p:sp>
    </p:spTree>
    <p:extLst>
      <p:ext uri="{BB962C8B-B14F-4D97-AF65-F5344CB8AC3E}">
        <p14:creationId xmlns:p14="http://schemas.microsoft.com/office/powerpoint/2010/main" val="993075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47168" y="880281"/>
            <a:ext cx="10340786" cy="3662541"/>
          </a:xfrm>
          <a:prstGeom prst="rect">
            <a:avLst/>
          </a:prstGeom>
        </p:spPr>
        <p:txBody>
          <a:bodyPr wrap="square">
            <a:spAutoFit/>
          </a:bodyPr>
          <a:lstStyle/>
          <a:p>
            <a:pPr marL="457200" indent="-457200">
              <a:buFont typeface="Wingdings" panose="05000000000000000000" pitchFamily="2" charset="2"/>
              <a:buChar char="q"/>
            </a:pPr>
            <a:r>
              <a:rPr lang="en-IN" sz="2800" b="1" u="sng" dirty="0" smtClean="0"/>
              <a:t>Introduction</a:t>
            </a:r>
            <a:r>
              <a:rPr lang="en-IN" sz="2800" dirty="0" smtClean="0"/>
              <a:t> </a:t>
            </a:r>
            <a:r>
              <a:rPr lang="en-IN" sz="2800" b="1" u="sng" dirty="0"/>
              <a:t>To</a:t>
            </a:r>
            <a:r>
              <a:rPr lang="en-IN" sz="2800" dirty="0"/>
              <a:t> </a:t>
            </a:r>
            <a:r>
              <a:rPr lang="en-IN" sz="2800" b="1" u="sng" dirty="0" err="1" smtClean="0"/>
              <a:t>Subnetting</a:t>
            </a:r>
            <a:r>
              <a:rPr lang="en-IN" sz="2800" dirty="0"/>
              <a:t> </a:t>
            </a:r>
            <a:r>
              <a:rPr lang="en-IN" sz="2800" dirty="0" smtClean="0"/>
              <a:t>:-</a:t>
            </a:r>
            <a:endParaRPr lang="en-IN" sz="2800" dirty="0"/>
          </a:p>
          <a:p>
            <a:r>
              <a:rPr lang="en-IN" dirty="0"/>
              <a:t> </a:t>
            </a:r>
            <a:r>
              <a:rPr lang="en-IN" dirty="0" smtClean="0"/>
              <a:t>        </a:t>
            </a:r>
            <a:r>
              <a:rPr lang="en-IN" sz="2400" dirty="0" smtClean="0"/>
              <a:t>When </a:t>
            </a:r>
            <a:r>
              <a:rPr lang="en-IN" sz="2400" dirty="0"/>
              <a:t>a bigger network is divided into smaller networks, in order to maintain security, then that is known as </a:t>
            </a:r>
            <a:r>
              <a:rPr lang="en-IN" sz="2400" dirty="0" err="1"/>
              <a:t>Subnetting</a:t>
            </a:r>
            <a:r>
              <a:rPr lang="en-IN" sz="2400" dirty="0"/>
              <a:t>. so, maintenance is easier for smaller </a:t>
            </a:r>
            <a:r>
              <a:rPr lang="en-IN" sz="2400" dirty="0" smtClean="0"/>
              <a:t>networks.</a:t>
            </a:r>
          </a:p>
          <a:p>
            <a:r>
              <a:rPr lang="en-IN" sz="2400" b="1" u="sng" dirty="0" smtClean="0"/>
              <a:t>Now</a:t>
            </a:r>
            <a:r>
              <a:rPr lang="en-IN" sz="2400" b="1" u="sng" dirty="0"/>
              <a:t>, let’s talk about dividing a network into two parts</a:t>
            </a:r>
            <a:r>
              <a:rPr lang="en-IN" sz="2400" b="1" u="sng" dirty="0" smtClean="0"/>
              <a:t>:</a:t>
            </a:r>
            <a:endParaRPr lang="en-IN" sz="2400" b="1" u="sng" dirty="0"/>
          </a:p>
          <a:p>
            <a:r>
              <a:rPr lang="en-IN" sz="2400" dirty="0" smtClean="0"/>
              <a:t>       so </a:t>
            </a:r>
            <a:r>
              <a:rPr lang="en-IN" sz="2400" dirty="0"/>
              <a:t>to divide a network into two parts, you need to choose one bit for each Subnet from the host ID part.</a:t>
            </a:r>
          </a:p>
          <a:p>
            <a:endParaRPr lang="en-IN" sz="2400" dirty="0"/>
          </a:p>
          <a:p>
            <a:endParaRPr lang="en-IN" dirty="0"/>
          </a:p>
          <a:p>
            <a:endParaRPr lang="en-IN" dirty="0"/>
          </a:p>
        </p:txBody>
      </p:sp>
      <p:pic>
        <p:nvPicPr>
          <p:cNvPr id="7" name="Picture 6"/>
          <p:cNvPicPr>
            <a:picLocks noChangeAspect="1"/>
          </p:cNvPicPr>
          <p:nvPr/>
        </p:nvPicPr>
        <p:blipFill>
          <a:blip r:embed="rId2"/>
          <a:stretch>
            <a:fillRect/>
          </a:stretch>
        </p:blipFill>
        <p:spPr>
          <a:xfrm>
            <a:off x="2716306" y="3536576"/>
            <a:ext cx="6078069" cy="2528048"/>
          </a:xfrm>
          <a:prstGeom prst="rect">
            <a:avLst/>
          </a:prstGeom>
        </p:spPr>
      </p:pic>
    </p:spTree>
    <p:extLst>
      <p:ext uri="{BB962C8B-B14F-4D97-AF65-F5344CB8AC3E}">
        <p14:creationId xmlns:p14="http://schemas.microsoft.com/office/powerpoint/2010/main" val="2216938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3376" y="621495"/>
            <a:ext cx="10650071" cy="4893647"/>
          </a:xfrm>
          <a:prstGeom prst="rect">
            <a:avLst/>
          </a:prstGeom>
        </p:spPr>
        <p:txBody>
          <a:bodyPr wrap="square">
            <a:spAutoFit/>
          </a:bodyPr>
          <a:lstStyle/>
          <a:p>
            <a:r>
              <a:rPr lang="en-IN" sz="2400" dirty="0" smtClean="0"/>
              <a:t>In the above diagram, there are two Subnets.</a:t>
            </a:r>
          </a:p>
          <a:p>
            <a:endParaRPr lang="en-IN" sz="2400" dirty="0" smtClean="0"/>
          </a:p>
          <a:p>
            <a:pPr marL="342900" indent="-342900">
              <a:buFont typeface="Wingdings" panose="05000000000000000000" pitchFamily="2" charset="2"/>
              <a:buChar char="§"/>
            </a:pPr>
            <a:r>
              <a:rPr lang="en-IN" sz="2400" u="sng" dirty="0" smtClean="0"/>
              <a:t>  For Subnet-1:</a:t>
            </a:r>
          </a:p>
          <a:p>
            <a:r>
              <a:rPr lang="en-IN" sz="2400" dirty="0" smtClean="0"/>
              <a:t>     The first bit which is chosen from the host id part is zero and the range will be from (193.1.2.00000000 till you get all 1’s in the host ID part </a:t>
            </a:r>
            <a:r>
              <a:rPr lang="en-IN" sz="2400" dirty="0" err="1" smtClean="0"/>
              <a:t>i.e</a:t>
            </a:r>
            <a:r>
              <a:rPr lang="en-IN" sz="2400" dirty="0" smtClean="0"/>
              <a:t>, 193.1.2.01111111) except for the first bit which is chosen zero for subnet id part.</a:t>
            </a:r>
          </a:p>
          <a:p>
            <a:r>
              <a:rPr lang="en-IN" sz="2400" dirty="0" smtClean="0"/>
              <a:t>Thus, the range of subnet-1:  193.1.2.0 to 193.1.2.127</a:t>
            </a:r>
          </a:p>
          <a:p>
            <a:r>
              <a:rPr lang="en-IN" sz="2400" dirty="0" smtClean="0"/>
              <a:t> </a:t>
            </a:r>
          </a:p>
          <a:p>
            <a:pPr marL="342900" indent="-342900">
              <a:buFont typeface="Wingdings" panose="05000000000000000000" pitchFamily="2" charset="2"/>
              <a:buChar char="§"/>
            </a:pPr>
            <a:r>
              <a:rPr lang="en-IN" sz="2400" u="sng" dirty="0" smtClean="0"/>
              <a:t>For Subnet-2:</a:t>
            </a:r>
          </a:p>
          <a:p>
            <a:r>
              <a:rPr lang="en-IN" sz="2400" dirty="0" smtClean="0"/>
              <a:t>     The first bit chosen from the host id part is one and the range will be from (193.1.2.100000000 till you get all 1’s in the host ID part </a:t>
            </a:r>
            <a:r>
              <a:rPr lang="en-IN" sz="2400" dirty="0" err="1" smtClean="0"/>
              <a:t>i.e</a:t>
            </a:r>
            <a:r>
              <a:rPr lang="en-IN" sz="2400" dirty="0" smtClean="0"/>
              <a:t>, 193.1.2.11111111).</a:t>
            </a:r>
          </a:p>
          <a:p>
            <a:r>
              <a:rPr lang="en-IN" sz="2400" dirty="0" smtClean="0"/>
              <a:t>Thus, the range of subnet-2:  193.1.2.128 to 193.1.2.255 </a:t>
            </a:r>
          </a:p>
          <a:p>
            <a:endParaRPr lang="en-IN" sz="2400" dirty="0"/>
          </a:p>
        </p:txBody>
      </p:sp>
    </p:spTree>
    <p:extLst>
      <p:ext uri="{BB962C8B-B14F-4D97-AF65-F5344CB8AC3E}">
        <p14:creationId xmlns:p14="http://schemas.microsoft.com/office/powerpoint/2010/main" val="1724917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7882" y="67235"/>
            <a:ext cx="10999694" cy="7971413"/>
          </a:xfrm>
          <a:prstGeom prst="rect">
            <a:avLst/>
          </a:prstGeom>
        </p:spPr>
        <p:txBody>
          <a:bodyPr wrap="square">
            <a:spAutoFit/>
          </a:bodyPr>
          <a:lstStyle/>
          <a:p>
            <a:endParaRPr lang="en-IN" sz="2800" b="1" u="sng" dirty="0"/>
          </a:p>
          <a:p>
            <a:pPr marL="457200" indent="-457200">
              <a:buFont typeface="Wingdings" panose="05000000000000000000" pitchFamily="2" charset="2"/>
              <a:buChar char="q"/>
            </a:pPr>
            <a:r>
              <a:rPr lang="en-IN" sz="2800" b="1" u="sng" dirty="0" err="1" smtClean="0"/>
              <a:t>Subnetting</a:t>
            </a:r>
            <a:r>
              <a:rPr lang="en-IN" sz="2800" dirty="0" smtClean="0"/>
              <a:t> </a:t>
            </a:r>
            <a:r>
              <a:rPr lang="en-IN" sz="2800" b="1" u="sng" dirty="0"/>
              <a:t>Explained</a:t>
            </a:r>
            <a:r>
              <a:rPr lang="en-IN" sz="2800" dirty="0"/>
              <a:t> </a:t>
            </a:r>
            <a:r>
              <a:rPr lang="en-IN" sz="2800" b="1" u="sng" dirty="0"/>
              <a:t>with</a:t>
            </a:r>
            <a:r>
              <a:rPr lang="en-IN" sz="2800" dirty="0"/>
              <a:t> </a:t>
            </a:r>
            <a:r>
              <a:rPr lang="en-IN" sz="2800" b="1" u="sng" dirty="0" smtClean="0"/>
              <a:t>Examples:-</a:t>
            </a:r>
            <a:endParaRPr lang="en-IN" sz="2400" dirty="0"/>
          </a:p>
          <a:p>
            <a:r>
              <a:rPr lang="en-IN" sz="2400" dirty="0" smtClean="0"/>
              <a:t>      The </a:t>
            </a:r>
            <a:r>
              <a:rPr lang="en-IN" sz="2400" dirty="0"/>
              <a:t>process of </a:t>
            </a:r>
            <a:r>
              <a:rPr lang="en-IN" sz="2400" dirty="0" err="1"/>
              <a:t>subnetting</a:t>
            </a:r>
            <a:r>
              <a:rPr lang="en-IN" sz="2400" dirty="0"/>
              <a:t> involves dividing a network up into smaller networks called subnets or sub networks. Each of these subnets has its own specific address. To create these additional networks we use a subnet mask. The subnet mask simply determines which portion of the IP address belongs to the host. The subnet address is created by dividing the host address into network address and host address.</a:t>
            </a:r>
          </a:p>
          <a:p>
            <a:r>
              <a:rPr lang="en-IN" sz="2400" dirty="0" smtClean="0"/>
              <a:t>       The </a:t>
            </a:r>
            <a:r>
              <a:rPr lang="en-IN" sz="2400" dirty="0"/>
              <a:t>network address specifies the type of subnetwork in the network and the host address specifies the host of that subnet. Subnets are under local administration. As such, the outside world sees an organization as a single network and has no detailed knowledge of the organization's intema1 structure. </a:t>
            </a:r>
            <a:r>
              <a:rPr lang="en-IN" sz="2400" dirty="0" err="1"/>
              <a:t>Subnetting</a:t>
            </a:r>
            <a:r>
              <a:rPr lang="en-IN" sz="2400" dirty="0"/>
              <a:t> provides the network administrator with several benefits, including extra flexibility, more efficient use of network address and the capability to contain broadcast traffic. A given .network address can be broken up into may subnetworks. </a:t>
            </a:r>
          </a:p>
          <a:p>
            <a:r>
              <a:rPr lang="en-IN" sz="2400" dirty="0" smtClean="0"/>
              <a:t>     A </a:t>
            </a:r>
            <a:r>
              <a:rPr lang="en-IN" sz="2400" dirty="0"/>
              <a:t>subnet address is created by. borrowing bits from the host field and designating them as subnet field. The number of bits borrowed varies and is specified by the subnet mask. </a:t>
            </a:r>
          </a:p>
          <a:p>
            <a:endParaRPr lang="en-IN" sz="2400" dirty="0"/>
          </a:p>
          <a:p>
            <a:endParaRPr lang="en-IN" sz="2400" dirty="0"/>
          </a:p>
          <a:p>
            <a:endParaRPr lang="en-IN" sz="2400" dirty="0"/>
          </a:p>
          <a:p>
            <a:endParaRPr lang="en-IN" sz="2400" dirty="0" smtClean="0"/>
          </a:p>
          <a:p>
            <a:endParaRPr lang="en-IN" sz="2400" dirty="0"/>
          </a:p>
        </p:txBody>
      </p:sp>
    </p:spTree>
    <p:extLst>
      <p:ext uri="{BB962C8B-B14F-4D97-AF65-F5344CB8AC3E}">
        <p14:creationId xmlns:p14="http://schemas.microsoft.com/office/powerpoint/2010/main" val="3754094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9588" y="685800"/>
            <a:ext cx="10569388" cy="4585871"/>
          </a:xfrm>
          <a:prstGeom prst="rect">
            <a:avLst/>
          </a:prstGeom>
        </p:spPr>
        <p:txBody>
          <a:bodyPr wrap="square">
            <a:spAutoFit/>
          </a:bodyPr>
          <a:lstStyle/>
          <a:p>
            <a:pPr marL="457200" indent="-457200">
              <a:buFont typeface="Wingdings" panose="05000000000000000000" pitchFamily="2" charset="2"/>
              <a:buChar char="q"/>
            </a:pPr>
            <a:r>
              <a:rPr lang="en-IN" sz="2800" b="1" u="sng" dirty="0" smtClean="0"/>
              <a:t> </a:t>
            </a:r>
            <a:r>
              <a:rPr lang="en-IN" sz="2800" b="1" u="sng" dirty="0" err="1" smtClean="0"/>
              <a:t>Subnetting</a:t>
            </a:r>
            <a:r>
              <a:rPr lang="en-IN" sz="2800" b="1" u="sng" dirty="0" smtClean="0"/>
              <a:t> Direction:-</a:t>
            </a:r>
            <a:endParaRPr lang="en-IN" sz="2800" b="1" u="sng" dirty="0"/>
          </a:p>
          <a:p>
            <a:r>
              <a:rPr lang="en-IN" sz="2400" dirty="0" smtClean="0"/>
              <a:t>     </a:t>
            </a:r>
          </a:p>
          <a:p>
            <a:r>
              <a:rPr lang="en-IN" sz="2400" dirty="0"/>
              <a:t> </a:t>
            </a:r>
            <a:r>
              <a:rPr lang="en-IN" sz="2400" dirty="0" smtClean="0"/>
              <a:t>      </a:t>
            </a:r>
            <a:r>
              <a:rPr lang="en-IN" sz="2400" dirty="0" err="1" smtClean="0"/>
              <a:t>Subnetting</a:t>
            </a:r>
            <a:r>
              <a:rPr lang="en-IN" sz="2400" dirty="0" smtClean="0"/>
              <a:t> </a:t>
            </a:r>
            <a:r>
              <a:rPr lang="en-IN" sz="2400" dirty="0"/>
              <a:t>always flows in single direction (left to right) without skipping any bit. This simple rule gives us the exact location of </a:t>
            </a:r>
            <a:r>
              <a:rPr lang="en-IN" sz="2400" dirty="0" err="1"/>
              <a:t>Subnetting</a:t>
            </a:r>
            <a:r>
              <a:rPr lang="en-IN" sz="2400" dirty="0"/>
              <a:t> bits in an address space. Let’s take an </a:t>
            </a:r>
            <a:r>
              <a:rPr lang="en-IN" sz="2400" dirty="0" smtClean="0"/>
              <a:t>example.</a:t>
            </a:r>
          </a:p>
          <a:p>
            <a:r>
              <a:rPr lang="en-IN" sz="2400" dirty="0"/>
              <a:t> </a:t>
            </a:r>
            <a:r>
              <a:rPr lang="en-IN" sz="2400" dirty="0" smtClean="0"/>
              <a:t>      A </a:t>
            </a:r>
            <a:r>
              <a:rPr lang="en-IN" sz="2400" dirty="0"/>
              <a:t>class C network is </a:t>
            </a:r>
            <a:r>
              <a:rPr lang="en-IN" sz="2400" dirty="0" err="1"/>
              <a:t>subnetted</a:t>
            </a:r>
            <a:r>
              <a:rPr lang="en-IN" sz="2400" dirty="0"/>
              <a:t> in 4 subnets. Find the number of host bits used in </a:t>
            </a:r>
            <a:r>
              <a:rPr lang="en-IN" sz="2400" dirty="0" err="1"/>
              <a:t>Subnetting</a:t>
            </a:r>
            <a:r>
              <a:rPr lang="en-IN" sz="2400" dirty="0"/>
              <a:t> and their location in address space.</a:t>
            </a:r>
          </a:p>
          <a:p>
            <a:r>
              <a:rPr lang="en-IN" sz="2400" dirty="0" smtClean="0"/>
              <a:t>        To </a:t>
            </a:r>
            <a:r>
              <a:rPr lang="en-IN" sz="2400" dirty="0"/>
              <a:t>create 4 subnets we need to 2 (22 = 4) </a:t>
            </a:r>
            <a:r>
              <a:rPr lang="en-IN" sz="2400" dirty="0" err="1"/>
              <a:t>Subnetting</a:t>
            </a:r>
            <a:r>
              <a:rPr lang="en-IN" sz="2400" dirty="0"/>
              <a:t> eligible host bits.</a:t>
            </a:r>
          </a:p>
          <a:p>
            <a:r>
              <a:rPr lang="en-IN" sz="2400" dirty="0" smtClean="0"/>
              <a:t>      Since </a:t>
            </a:r>
            <a:r>
              <a:rPr lang="en-IN" sz="2400" dirty="0"/>
              <a:t>in class C network space </a:t>
            </a:r>
            <a:r>
              <a:rPr lang="en-IN" sz="2400" dirty="0" err="1"/>
              <a:t>Subnetting</a:t>
            </a:r>
            <a:r>
              <a:rPr lang="en-IN" sz="2400" dirty="0"/>
              <a:t> eligible bits starts from 25 and </a:t>
            </a:r>
            <a:r>
              <a:rPr lang="en-IN" sz="2400" dirty="0" err="1"/>
              <a:t>Subnetting</a:t>
            </a:r>
            <a:r>
              <a:rPr lang="en-IN" sz="2400" dirty="0"/>
              <a:t> always goes from left to right without skipping any bit, the bits used in this network are 25 and 26.</a:t>
            </a:r>
          </a:p>
          <a:p>
            <a:endParaRPr lang="en-IN" sz="2400" dirty="0"/>
          </a:p>
        </p:txBody>
      </p:sp>
    </p:spTree>
    <p:extLst>
      <p:ext uri="{BB962C8B-B14F-4D97-AF65-F5344CB8AC3E}">
        <p14:creationId xmlns:p14="http://schemas.microsoft.com/office/powerpoint/2010/main" val="4263728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9246" y="497542"/>
            <a:ext cx="10851777" cy="2585323"/>
          </a:xfrm>
          <a:prstGeom prst="rect">
            <a:avLst/>
          </a:prstGeom>
        </p:spPr>
        <p:txBody>
          <a:bodyPr wrap="square">
            <a:spAutoFit/>
          </a:bodyPr>
          <a:lstStyle/>
          <a:p>
            <a:pPr marL="342900" indent="-342900">
              <a:buFont typeface="Wingdings" panose="05000000000000000000" pitchFamily="2" charset="2"/>
              <a:buChar char="q"/>
            </a:pPr>
            <a:r>
              <a:rPr lang="en-IN" sz="2400" b="1" u="sng" dirty="0"/>
              <a:t>Type</a:t>
            </a:r>
            <a:r>
              <a:rPr lang="en-IN" b="1" u="sng" dirty="0"/>
              <a:t> </a:t>
            </a:r>
            <a:r>
              <a:rPr lang="en-IN" sz="2400" b="1" u="sng" dirty="0"/>
              <a:t>of</a:t>
            </a:r>
            <a:r>
              <a:rPr lang="en-IN" b="1" u="sng" dirty="0"/>
              <a:t> </a:t>
            </a:r>
            <a:r>
              <a:rPr lang="en-IN" sz="2400" b="1" u="sng" dirty="0" err="1" smtClean="0"/>
              <a:t>Subnetting</a:t>
            </a:r>
            <a:r>
              <a:rPr lang="en-IN" sz="2400" b="1" u="sng" dirty="0" smtClean="0"/>
              <a:t>:-</a:t>
            </a:r>
            <a:endParaRPr lang="en-IN" sz="2400" b="1" u="sng" dirty="0"/>
          </a:p>
          <a:p>
            <a:r>
              <a:rPr lang="en-IN" sz="2400" dirty="0" smtClean="0"/>
              <a:t>       There </a:t>
            </a:r>
            <a:r>
              <a:rPr lang="en-IN" sz="2400" dirty="0"/>
              <a:t>are two types of </a:t>
            </a:r>
            <a:r>
              <a:rPr lang="en-IN" sz="2400" dirty="0" err="1"/>
              <a:t>Subnetting</a:t>
            </a:r>
            <a:r>
              <a:rPr lang="en-IN" sz="2400" dirty="0"/>
              <a:t> FLSM and VLSM. In FLSM, all subnets have equal number of host addresses and use same Subnet mask. In VLSM, subnets have flexible number of host addresses and use different subnet mask.</a:t>
            </a:r>
          </a:p>
          <a:p>
            <a:r>
              <a:rPr lang="en-IN" sz="2400" dirty="0" smtClean="0"/>
              <a:t>      Following </a:t>
            </a:r>
            <a:r>
              <a:rPr lang="en-IN" sz="2400" dirty="0"/>
              <a:t>figure shows an example of FLSM and VLSM.</a:t>
            </a:r>
          </a:p>
          <a:p>
            <a:endParaRPr lang="en-IN" sz="2400" dirty="0"/>
          </a:p>
          <a:p>
            <a:endParaRPr lang="en-IN" dirty="0"/>
          </a:p>
        </p:txBody>
      </p:sp>
      <p:pic>
        <p:nvPicPr>
          <p:cNvPr id="3" name="Picture 2"/>
          <p:cNvPicPr>
            <a:picLocks noChangeAspect="1"/>
          </p:cNvPicPr>
          <p:nvPr/>
        </p:nvPicPr>
        <p:blipFill>
          <a:blip r:embed="rId2"/>
          <a:stretch>
            <a:fillRect/>
          </a:stretch>
        </p:blipFill>
        <p:spPr>
          <a:xfrm>
            <a:off x="3227292" y="2359677"/>
            <a:ext cx="5082989" cy="2111749"/>
          </a:xfrm>
          <a:prstGeom prst="rect">
            <a:avLst/>
          </a:prstGeom>
        </p:spPr>
      </p:pic>
      <p:sp>
        <p:nvSpPr>
          <p:cNvPr id="4" name="Rectangle 3"/>
          <p:cNvSpPr/>
          <p:nvPr/>
        </p:nvSpPr>
        <p:spPr>
          <a:xfrm>
            <a:off x="806824" y="3307976"/>
            <a:ext cx="10744199" cy="3431563"/>
          </a:xfrm>
          <a:prstGeom prst="rect">
            <a:avLst/>
          </a:prstGeom>
        </p:spPr>
        <p:txBody>
          <a:bodyPr wrap="square">
            <a:spAutoFit/>
          </a:bodyPr>
          <a:lstStyle/>
          <a:p>
            <a:r>
              <a:rPr lang="en-IN" sz="2400" dirty="0" smtClean="0"/>
              <a:t>    </a:t>
            </a:r>
          </a:p>
          <a:p>
            <a:endParaRPr lang="en-IN" sz="2400" dirty="0"/>
          </a:p>
          <a:p>
            <a:endParaRPr lang="en-IN" sz="2400" dirty="0" smtClean="0"/>
          </a:p>
          <a:p>
            <a:r>
              <a:rPr lang="en-IN" sz="2400" dirty="0" smtClean="0"/>
              <a:t>FLSM </a:t>
            </a:r>
            <a:r>
              <a:rPr lang="en-IN" sz="2400" dirty="0"/>
              <a:t>is easy in implementation and simple in operation but wastes a lot of IP addresses. VLSM is hard in implementation and complex in operation but utilizes maximum IP addresses.</a:t>
            </a:r>
          </a:p>
          <a:p>
            <a:r>
              <a:rPr lang="en-IN" sz="2400" dirty="0" smtClean="0"/>
              <a:t>   Several </a:t>
            </a:r>
            <a:r>
              <a:rPr lang="en-IN" sz="2400" dirty="0"/>
              <a:t>steps involve in both types of </a:t>
            </a:r>
            <a:r>
              <a:rPr lang="en-IN" sz="2400" dirty="0" err="1"/>
              <a:t>Subnetting</a:t>
            </a:r>
            <a:r>
              <a:rPr lang="en-IN" sz="2400" dirty="0"/>
              <a:t>. Due to length of this tutorial, I will explain both types of </a:t>
            </a:r>
            <a:r>
              <a:rPr lang="en-IN" sz="2400" dirty="0" err="1"/>
              <a:t>Subnetting</a:t>
            </a:r>
            <a:r>
              <a:rPr lang="en-IN" sz="2400" dirty="0"/>
              <a:t> individually in next parts of this article.</a:t>
            </a:r>
          </a:p>
          <a:p>
            <a:endParaRPr lang="en-IN" dirty="0"/>
          </a:p>
        </p:txBody>
      </p:sp>
    </p:spTree>
    <p:extLst>
      <p:ext uri="{BB962C8B-B14F-4D97-AF65-F5344CB8AC3E}">
        <p14:creationId xmlns:p14="http://schemas.microsoft.com/office/powerpoint/2010/main" val="818698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err="1" smtClean="0"/>
              <a:t>Subnetting</a:t>
            </a:r>
            <a:r>
              <a:rPr lang="en-IN" b="1" u="sng" dirty="0" smtClean="0"/>
              <a:t/>
            </a:r>
            <a:br>
              <a:rPr lang="en-IN" b="1" u="sng" dirty="0" smtClean="0"/>
            </a:br>
            <a:endParaRPr lang="en-IN"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9447" y="1855695"/>
            <a:ext cx="7718612" cy="4249270"/>
          </a:xfrm>
        </p:spPr>
      </p:pic>
    </p:spTree>
    <p:extLst>
      <p:ext uri="{BB962C8B-B14F-4D97-AF65-F5344CB8AC3E}">
        <p14:creationId xmlns:p14="http://schemas.microsoft.com/office/powerpoint/2010/main" val="1376234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err="1" smtClean="0"/>
              <a:t>Subnetting</a:t>
            </a:r>
            <a:r>
              <a:rPr lang="en-IN" dirty="0" smtClean="0"/>
              <a:t/>
            </a:r>
            <a:br>
              <a:rPr lang="en-IN" dirty="0" smtClean="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2965" y="2003613"/>
            <a:ext cx="9265023" cy="3871726"/>
          </a:xfrm>
        </p:spPr>
      </p:pic>
    </p:spTree>
    <p:extLst>
      <p:ext uri="{BB962C8B-B14F-4D97-AF65-F5344CB8AC3E}">
        <p14:creationId xmlns:p14="http://schemas.microsoft.com/office/powerpoint/2010/main" val="42079631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