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B8D6C1-4449-43C3-BBB6-F48E43108B3E}" type="datetimeFigureOut">
              <a:rPr lang="en-GB" smtClean="0"/>
              <a:t>04/05/2020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860C1-6247-4A7D-A3DB-CEE614C4C3E0}" type="slidenum">
              <a:rPr lang="en-GB" smtClean="0"/>
              <a:t>‹#›</a:t>
            </a:fld>
            <a:endParaRPr lang="en-GB"/>
          </a:p>
        </p:txBody>
      </p:sp>
    </p:spTree>
    <p:extLst>
      <p:ext uri="{BB962C8B-B14F-4D97-AF65-F5344CB8AC3E}">
        <p14:creationId xmlns:p14="http://schemas.microsoft.com/office/powerpoint/2010/main" val="3952119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40860C1-6247-4A7D-A3DB-CEE614C4C3E0}" type="slidenum">
              <a:rPr lang="en-GB" smtClean="0"/>
              <a:t>4</a:t>
            </a:fld>
            <a:endParaRPr lang="en-GB"/>
          </a:p>
        </p:txBody>
      </p:sp>
    </p:spTree>
    <p:extLst>
      <p:ext uri="{BB962C8B-B14F-4D97-AF65-F5344CB8AC3E}">
        <p14:creationId xmlns:p14="http://schemas.microsoft.com/office/powerpoint/2010/main" val="2945690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40860C1-6247-4A7D-A3DB-CEE614C4C3E0}" type="slidenum">
              <a:rPr lang="en-GB" smtClean="0"/>
              <a:t>6</a:t>
            </a:fld>
            <a:endParaRPr lang="en-GB"/>
          </a:p>
        </p:txBody>
      </p:sp>
    </p:spTree>
    <p:extLst>
      <p:ext uri="{BB962C8B-B14F-4D97-AF65-F5344CB8AC3E}">
        <p14:creationId xmlns:p14="http://schemas.microsoft.com/office/powerpoint/2010/main" val="280078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40860C1-6247-4A7D-A3DB-CEE614C4C3E0}" type="slidenum">
              <a:rPr lang="en-GB" smtClean="0"/>
              <a:t>8</a:t>
            </a:fld>
            <a:endParaRPr lang="en-GB"/>
          </a:p>
        </p:txBody>
      </p:sp>
    </p:spTree>
    <p:extLst>
      <p:ext uri="{BB962C8B-B14F-4D97-AF65-F5344CB8AC3E}">
        <p14:creationId xmlns:p14="http://schemas.microsoft.com/office/powerpoint/2010/main" val="1965254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6EAB75-BDBE-4407-9A06-717C30CEBA4E}" type="datetimeFigureOut">
              <a:rPr lang="en-GB" smtClean="0"/>
              <a:t>04/05/2020</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AEF0E7EF-25AF-4FA4-A037-B491F32E52FF}"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9972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EAB75-BDBE-4407-9A06-717C30CEBA4E}"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F0E7EF-25AF-4FA4-A037-B491F32E52FF}"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0663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EAB75-BDBE-4407-9A06-717C30CEBA4E}"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F0E7EF-25AF-4FA4-A037-B491F32E52FF}"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024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EAB75-BDBE-4407-9A06-717C30CEBA4E}"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F0E7EF-25AF-4FA4-A037-B491F32E52FF}"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793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6EAB75-BDBE-4407-9A06-717C30CEBA4E}"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F0E7EF-25AF-4FA4-A037-B491F32E52FF}"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1052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6EAB75-BDBE-4407-9A06-717C30CEBA4E}" type="datetimeFigureOut">
              <a:rPr lang="en-GB" smtClean="0"/>
              <a:t>04/05/2020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F0E7EF-25AF-4FA4-A037-B491F32E52FF}"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2735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6EAB75-BDBE-4407-9A06-717C30CEBA4E}" type="datetimeFigureOut">
              <a:rPr lang="en-GB" smtClean="0"/>
              <a:t>04/05/2020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F0E7EF-25AF-4FA4-A037-B491F32E52FF}"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23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6EAB75-BDBE-4407-9A06-717C30CEBA4E}" type="datetimeFigureOut">
              <a:rPr lang="en-GB" smtClean="0"/>
              <a:t>04/05/2020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F0E7EF-25AF-4FA4-A037-B491F32E52FF}"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7705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6EAB75-BDBE-4407-9A06-717C30CEBA4E}" type="datetimeFigureOut">
              <a:rPr lang="en-GB" smtClean="0"/>
              <a:t>04/05/2020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EF0E7EF-25AF-4FA4-A037-B491F32E52FF}" type="slidenum">
              <a:rPr lang="en-GB" smtClean="0"/>
              <a:t>‹#›</a:t>
            </a:fld>
            <a:endParaRPr lang="en-GB"/>
          </a:p>
        </p:txBody>
      </p:sp>
    </p:spTree>
    <p:extLst>
      <p:ext uri="{BB962C8B-B14F-4D97-AF65-F5344CB8AC3E}">
        <p14:creationId xmlns:p14="http://schemas.microsoft.com/office/powerpoint/2010/main" val="60436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6EAB75-BDBE-4407-9A06-717C30CEBA4E}" type="datetimeFigureOut">
              <a:rPr lang="en-GB" smtClean="0"/>
              <a:t>04/05/2020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F0E7EF-25AF-4FA4-A037-B491F32E52FF}"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611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66EAB75-BDBE-4407-9A06-717C30CEBA4E}" type="datetimeFigureOut">
              <a:rPr lang="en-GB" smtClean="0"/>
              <a:t>04/05/2020</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AEF0E7EF-25AF-4FA4-A037-B491F32E52FF}"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966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66EAB75-BDBE-4407-9A06-717C30CEBA4E}" type="datetimeFigureOut">
              <a:rPr lang="en-GB" smtClean="0"/>
              <a:t>04/05/2020</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EF0E7EF-25AF-4FA4-A037-B491F32E52FF}"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47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5D4E-7F7B-460D-AB70-02FCC457C1CD}"/>
              </a:ext>
            </a:extLst>
          </p:cNvPr>
          <p:cNvSpPr>
            <a:spLocks noGrp="1"/>
          </p:cNvSpPr>
          <p:nvPr>
            <p:ph type="ctrTitle"/>
          </p:nvPr>
        </p:nvSpPr>
        <p:spPr/>
        <p:txBody>
          <a:bodyPr/>
          <a:lstStyle/>
          <a:p>
            <a:pPr algn="ctr"/>
            <a:r>
              <a:rPr lang="en-GB" dirty="0"/>
              <a:t>ROUTING</a:t>
            </a:r>
          </a:p>
        </p:txBody>
      </p:sp>
      <p:sp>
        <p:nvSpPr>
          <p:cNvPr id="3" name="Subtitle 2">
            <a:extLst>
              <a:ext uri="{FF2B5EF4-FFF2-40B4-BE49-F238E27FC236}">
                <a16:creationId xmlns:a16="http://schemas.microsoft.com/office/drawing/2014/main" id="{449C49C5-87E1-4E77-8D66-B63DFE320B67}"/>
              </a:ext>
            </a:extLst>
          </p:cNvPr>
          <p:cNvSpPr>
            <a:spLocks noGrp="1"/>
          </p:cNvSpPr>
          <p:nvPr>
            <p:ph type="subTitle" idx="1"/>
          </p:nvPr>
        </p:nvSpPr>
        <p:spPr>
          <a:xfrm>
            <a:off x="2417780" y="3531204"/>
            <a:ext cx="8637072" cy="1603504"/>
          </a:xfrm>
        </p:spPr>
        <p:txBody>
          <a:bodyPr>
            <a:noAutofit/>
          </a:bodyPr>
          <a:lstStyle/>
          <a:p>
            <a:r>
              <a:rPr lang="en-GB" dirty="0"/>
              <a:t>---- OYSHEE BHATTACHARJEE</a:t>
            </a:r>
          </a:p>
          <a:p>
            <a:pPr marL="285750" indent="-285750">
              <a:buFont typeface="Wingdings" panose="05000000000000000000" pitchFamily="2" charset="2"/>
              <a:buChar char="v"/>
            </a:pPr>
            <a:r>
              <a:rPr lang="en-GB" dirty="0">
                <a:latin typeface="Bahnschrift Light Condensed" panose="020B0502040204020203" pitchFamily="34" charset="0"/>
              </a:rPr>
              <a:t>Roll No -16800117038</a:t>
            </a:r>
          </a:p>
          <a:p>
            <a:pPr marL="285750" indent="-285750">
              <a:buFont typeface="Wingdings" panose="05000000000000000000" pitchFamily="2" charset="2"/>
              <a:buChar char="Ø"/>
            </a:pPr>
            <a:r>
              <a:rPr lang="en-GB" dirty="0">
                <a:latin typeface="Bahnschrift Light Condensed" panose="020B0502040204020203" pitchFamily="34" charset="0"/>
              </a:rPr>
              <a:t>3rd Year (CSE)</a:t>
            </a:r>
          </a:p>
          <a:p>
            <a:endParaRPr lang="en-GB" dirty="0"/>
          </a:p>
        </p:txBody>
      </p:sp>
    </p:spTree>
    <p:extLst>
      <p:ext uri="{BB962C8B-B14F-4D97-AF65-F5344CB8AC3E}">
        <p14:creationId xmlns:p14="http://schemas.microsoft.com/office/powerpoint/2010/main" val="4144727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84CD-970A-4F09-99FF-725FF6AC7E84}"/>
              </a:ext>
            </a:extLst>
          </p:cNvPr>
          <p:cNvSpPr>
            <a:spLocks noGrp="1"/>
          </p:cNvSpPr>
          <p:nvPr>
            <p:ph type="title"/>
          </p:nvPr>
        </p:nvSpPr>
        <p:spPr/>
        <p:txBody>
          <a:bodyPr/>
          <a:lstStyle/>
          <a:p>
            <a:r>
              <a:rPr lang="en-GB" dirty="0"/>
              <a:t>The OSI model of Telecommunication.</a:t>
            </a:r>
          </a:p>
        </p:txBody>
      </p:sp>
      <p:pic>
        <p:nvPicPr>
          <p:cNvPr id="5" name="Content Placeholder 4">
            <a:extLst>
              <a:ext uri="{FF2B5EF4-FFF2-40B4-BE49-F238E27FC236}">
                <a16:creationId xmlns:a16="http://schemas.microsoft.com/office/drawing/2014/main" id="{1DCA45EF-AA8B-4474-B8DB-7C1A483E73D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34530" y="2011363"/>
            <a:ext cx="4271564" cy="3448050"/>
          </a:xfrm>
        </p:spPr>
      </p:pic>
      <p:sp>
        <p:nvSpPr>
          <p:cNvPr id="6" name="Content Placeholder 5">
            <a:extLst>
              <a:ext uri="{FF2B5EF4-FFF2-40B4-BE49-F238E27FC236}">
                <a16:creationId xmlns:a16="http://schemas.microsoft.com/office/drawing/2014/main" id="{EF2DA953-4D20-4427-A228-C15AA5B66AE5}"/>
              </a:ext>
            </a:extLst>
          </p:cNvPr>
          <p:cNvSpPr>
            <a:spLocks noGrp="1"/>
          </p:cNvSpPr>
          <p:nvPr>
            <p:ph sz="half" idx="2"/>
          </p:nvPr>
        </p:nvSpPr>
        <p:spPr/>
        <p:txBody>
          <a:bodyPr>
            <a:normAutofit fontScale="92500"/>
          </a:bodyPr>
          <a:lstStyle/>
          <a:p>
            <a:pPr fontAlgn="base"/>
            <a:r>
              <a:rPr lang="en-IN" b="1" dirty="0"/>
              <a:t>2. Data Link Layer (DLL) (Layer 2) :</a:t>
            </a:r>
          </a:p>
          <a:p>
            <a:pPr fontAlgn="base"/>
            <a:r>
              <a:rPr lang="en-IN" dirty="0"/>
              <a:t>The data link layer is responsible for the node to node delivery of the message. The main function of this layer is to make sure data transfer is error-free from one node to another, over the physical layer. When a packet arrives in a network, it is the responsibility of DLL to transmit it to the Host using its MAC address.</a:t>
            </a:r>
          </a:p>
          <a:p>
            <a:pPr marL="0" indent="0" fontAlgn="base">
              <a:buNone/>
            </a:pPr>
            <a:endParaRPr lang="en-IN" dirty="0"/>
          </a:p>
        </p:txBody>
      </p:sp>
    </p:spTree>
    <p:extLst>
      <p:ext uri="{BB962C8B-B14F-4D97-AF65-F5344CB8AC3E}">
        <p14:creationId xmlns:p14="http://schemas.microsoft.com/office/powerpoint/2010/main" val="251839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84CD-970A-4F09-99FF-725FF6AC7E84}"/>
              </a:ext>
            </a:extLst>
          </p:cNvPr>
          <p:cNvSpPr>
            <a:spLocks noGrp="1"/>
          </p:cNvSpPr>
          <p:nvPr>
            <p:ph type="title"/>
          </p:nvPr>
        </p:nvSpPr>
        <p:spPr/>
        <p:txBody>
          <a:bodyPr/>
          <a:lstStyle/>
          <a:p>
            <a:r>
              <a:rPr lang="en-GB" dirty="0"/>
              <a:t>The OSI model of Telecommunication.</a:t>
            </a:r>
          </a:p>
        </p:txBody>
      </p:sp>
      <p:pic>
        <p:nvPicPr>
          <p:cNvPr id="5" name="Content Placeholder 4">
            <a:extLst>
              <a:ext uri="{FF2B5EF4-FFF2-40B4-BE49-F238E27FC236}">
                <a16:creationId xmlns:a16="http://schemas.microsoft.com/office/drawing/2014/main" id="{1DCA45EF-AA8B-4474-B8DB-7C1A483E73D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34530" y="2011363"/>
            <a:ext cx="4271564" cy="3448050"/>
          </a:xfrm>
        </p:spPr>
      </p:pic>
      <p:sp>
        <p:nvSpPr>
          <p:cNvPr id="6" name="Content Placeholder 5">
            <a:extLst>
              <a:ext uri="{FF2B5EF4-FFF2-40B4-BE49-F238E27FC236}">
                <a16:creationId xmlns:a16="http://schemas.microsoft.com/office/drawing/2014/main" id="{EF2DA953-4D20-4427-A228-C15AA5B66AE5}"/>
              </a:ext>
            </a:extLst>
          </p:cNvPr>
          <p:cNvSpPr>
            <a:spLocks noGrp="1"/>
          </p:cNvSpPr>
          <p:nvPr>
            <p:ph sz="half" idx="2"/>
          </p:nvPr>
        </p:nvSpPr>
        <p:spPr/>
        <p:txBody>
          <a:bodyPr>
            <a:normAutofit fontScale="55000" lnSpcReduction="20000"/>
          </a:bodyPr>
          <a:lstStyle/>
          <a:p>
            <a:pPr fontAlgn="base"/>
            <a:r>
              <a:rPr lang="en-IN" b="1" dirty="0"/>
              <a:t>3. Network Layer (Layer 3) :</a:t>
            </a:r>
          </a:p>
          <a:p>
            <a:pPr fontAlgn="base"/>
            <a:r>
              <a:rPr lang="en-IN" dirty="0"/>
              <a:t>Network layer works for the transmission of data from one host to the other located in different networks. It also takes care of packet routing i.e. selection of the shortest path to transmit the packet, from the number of routes available. The sender &amp; receiver’s IP address are placed in the header by the network </a:t>
            </a:r>
            <a:r>
              <a:rPr lang="en-IN" dirty="0" err="1"/>
              <a:t>layer.The</a:t>
            </a:r>
            <a:r>
              <a:rPr lang="en-IN" dirty="0"/>
              <a:t> functions of the Network layer are :</a:t>
            </a:r>
          </a:p>
          <a:p>
            <a:pPr fontAlgn="base"/>
            <a:r>
              <a:rPr lang="en-IN" b="1" dirty="0"/>
              <a:t>Routing:</a:t>
            </a:r>
            <a:r>
              <a:rPr lang="en-IN" dirty="0"/>
              <a:t> The network layer protocols determine which route is suitable from source to destination. This function of network layer is known as routing.</a:t>
            </a:r>
          </a:p>
          <a:p>
            <a:pPr fontAlgn="base"/>
            <a:r>
              <a:rPr lang="en-IN" b="1" dirty="0"/>
              <a:t>Logical Addressing: </a:t>
            </a:r>
            <a:r>
              <a:rPr lang="en-IN" dirty="0"/>
              <a:t>In order to identify each device on internetwork uniquely, network layer defines an addressing scheme. The sender &amp; receiver’s IP address are placed in the header by network layer. Such an address distinguishes each device uniquely and universally.</a:t>
            </a:r>
          </a:p>
          <a:p>
            <a:pPr fontAlgn="base"/>
            <a:r>
              <a:rPr lang="en-IN" i="1" dirty="0"/>
              <a:t>Segment </a:t>
            </a:r>
            <a:r>
              <a:rPr lang="en-IN" dirty="0"/>
              <a:t>in Network layer is referred as </a:t>
            </a:r>
            <a:r>
              <a:rPr lang="en-IN" b="1" dirty="0"/>
              <a:t>Packet</a:t>
            </a:r>
            <a:r>
              <a:rPr lang="en-IN" dirty="0"/>
              <a:t>.</a:t>
            </a:r>
          </a:p>
          <a:p>
            <a:pPr fontAlgn="base"/>
            <a:r>
              <a:rPr lang="en-IN" dirty="0"/>
              <a:t>Network layer is implemented by networking devices such as routers.</a:t>
            </a:r>
          </a:p>
        </p:txBody>
      </p:sp>
    </p:spTree>
    <p:extLst>
      <p:ext uri="{BB962C8B-B14F-4D97-AF65-F5344CB8AC3E}">
        <p14:creationId xmlns:p14="http://schemas.microsoft.com/office/powerpoint/2010/main" val="23928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84CD-970A-4F09-99FF-725FF6AC7E84}"/>
              </a:ext>
            </a:extLst>
          </p:cNvPr>
          <p:cNvSpPr>
            <a:spLocks noGrp="1"/>
          </p:cNvSpPr>
          <p:nvPr>
            <p:ph type="title"/>
          </p:nvPr>
        </p:nvSpPr>
        <p:spPr/>
        <p:txBody>
          <a:bodyPr/>
          <a:lstStyle/>
          <a:p>
            <a:r>
              <a:rPr lang="en-GB" dirty="0"/>
              <a:t>The OSI model of Telecommunication.</a:t>
            </a:r>
          </a:p>
        </p:txBody>
      </p:sp>
      <p:pic>
        <p:nvPicPr>
          <p:cNvPr id="5" name="Content Placeholder 4">
            <a:extLst>
              <a:ext uri="{FF2B5EF4-FFF2-40B4-BE49-F238E27FC236}">
                <a16:creationId xmlns:a16="http://schemas.microsoft.com/office/drawing/2014/main" id="{1DCA45EF-AA8B-4474-B8DB-7C1A483E73D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34530" y="2011363"/>
            <a:ext cx="4271564" cy="3448050"/>
          </a:xfrm>
        </p:spPr>
      </p:pic>
      <p:sp>
        <p:nvSpPr>
          <p:cNvPr id="6" name="Content Placeholder 5">
            <a:extLst>
              <a:ext uri="{FF2B5EF4-FFF2-40B4-BE49-F238E27FC236}">
                <a16:creationId xmlns:a16="http://schemas.microsoft.com/office/drawing/2014/main" id="{EF2DA953-4D20-4427-A228-C15AA5B66AE5}"/>
              </a:ext>
            </a:extLst>
          </p:cNvPr>
          <p:cNvSpPr>
            <a:spLocks noGrp="1"/>
          </p:cNvSpPr>
          <p:nvPr>
            <p:ph sz="half" idx="2"/>
          </p:nvPr>
        </p:nvSpPr>
        <p:spPr/>
        <p:txBody>
          <a:bodyPr>
            <a:normAutofit fontScale="55000" lnSpcReduction="20000"/>
          </a:bodyPr>
          <a:lstStyle/>
          <a:p>
            <a:pPr fontAlgn="base"/>
            <a:r>
              <a:rPr lang="en-IN" b="1" dirty="0"/>
              <a:t>4. Transport Layer (Layer 4) :</a:t>
            </a:r>
          </a:p>
          <a:p>
            <a:pPr fontAlgn="base"/>
            <a:r>
              <a:rPr lang="en-IN" dirty="0"/>
              <a:t>Transport layer provides services to application layer and takes services from network layer. The data in the transport layer is referred to as </a:t>
            </a:r>
            <a:r>
              <a:rPr lang="en-IN" i="1" dirty="0"/>
              <a:t>Segments</a:t>
            </a:r>
            <a:r>
              <a:rPr lang="en-IN" dirty="0"/>
              <a:t>. It is responsible for the End to End Delivery of the complete message. The transport layer also provides the acknowledgement of the successful data transmission and re-transmits the data if an error is found. The functions of the transport layer are :</a:t>
            </a:r>
          </a:p>
          <a:p>
            <a:pPr fontAlgn="base"/>
            <a:r>
              <a:rPr lang="en-IN" b="1" dirty="0"/>
              <a:t>Segmentation and Reassembly:</a:t>
            </a:r>
            <a:r>
              <a:rPr lang="en-IN" dirty="0"/>
              <a:t> This layer accepts the message from the (session) layer , breaks the message into smaller units . Each of the segment produced has a header associated with it. The transport layer at the destination station reassembles the message.</a:t>
            </a:r>
          </a:p>
          <a:p>
            <a:pPr fontAlgn="base"/>
            <a:r>
              <a:rPr lang="en-IN" b="1" dirty="0"/>
              <a:t>Service Point Addressing:</a:t>
            </a:r>
            <a:r>
              <a:rPr lang="en-IN" dirty="0"/>
              <a:t> In order to deliver the message to correct process, transport layer header includes a type of address called service point address or port address. Thus by specifying this address, transport layer makes sure that the message is delivered to the correct process.</a:t>
            </a:r>
          </a:p>
          <a:p>
            <a:pPr fontAlgn="base"/>
            <a:endParaRPr lang="en-IN" dirty="0"/>
          </a:p>
        </p:txBody>
      </p:sp>
    </p:spTree>
    <p:extLst>
      <p:ext uri="{BB962C8B-B14F-4D97-AF65-F5344CB8AC3E}">
        <p14:creationId xmlns:p14="http://schemas.microsoft.com/office/powerpoint/2010/main" val="720690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84CD-970A-4F09-99FF-725FF6AC7E84}"/>
              </a:ext>
            </a:extLst>
          </p:cNvPr>
          <p:cNvSpPr>
            <a:spLocks noGrp="1"/>
          </p:cNvSpPr>
          <p:nvPr>
            <p:ph type="title"/>
          </p:nvPr>
        </p:nvSpPr>
        <p:spPr/>
        <p:txBody>
          <a:bodyPr/>
          <a:lstStyle/>
          <a:p>
            <a:r>
              <a:rPr lang="en-GB" dirty="0"/>
              <a:t>The OSI model of Telecommunication.</a:t>
            </a:r>
          </a:p>
        </p:txBody>
      </p:sp>
      <p:pic>
        <p:nvPicPr>
          <p:cNvPr id="5" name="Content Placeholder 4">
            <a:extLst>
              <a:ext uri="{FF2B5EF4-FFF2-40B4-BE49-F238E27FC236}">
                <a16:creationId xmlns:a16="http://schemas.microsoft.com/office/drawing/2014/main" id="{1DCA45EF-AA8B-4474-B8DB-7C1A483E73D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34530" y="2011363"/>
            <a:ext cx="4271564" cy="3448050"/>
          </a:xfrm>
        </p:spPr>
      </p:pic>
      <p:sp>
        <p:nvSpPr>
          <p:cNvPr id="6" name="Content Placeholder 5">
            <a:extLst>
              <a:ext uri="{FF2B5EF4-FFF2-40B4-BE49-F238E27FC236}">
                <a16:creationId xmlns:a16="http://schemas.microsoft.com/office/drawing/2014/main" id="{EF2DA953-4D20-4427-A228-C15AA5B66AE5}"/>
              </a:ext>
            </a:extLst>
          </p:cNvPr>
          <p:cNvSpPr>
            <a:spLocks noGrp="1"/>
          </p:cNvSpPr>
          <p:nvPr>
            <p:ph sz="half" idx="2"/>
          </p:nvPr>
        </p:nvSpPr>
        <p:spPr/>
        <p:txBody>
          <a:bodyPr>
            <a:normAutofit fontScale="55000" lnSpcReduction="20000"/>
          </a:bodyPr>
          <a:lstStyle/>
          <a:p>
            <a:pPr fontAlgn="base"/>
            <a:r>
              <a:rPr lang="en-IN" b="1" dirty="0"/>
              <a:t>5. Session Layer (Layer 5) :</a:t>
            </a:r>
          </a:p>
          <a:p>
            <a:pPr fontAlgn="base"/>
            <a:r>
              <a:rPr lang="en-IN" dirty="0"/>
              <a:t>This layer is responsible for establishment of connection, maintenance of sessions, authentication and also ensures security.</a:t>
            </a:r>
            <a:br>
              <a:rPr lang="en-IN" dirty="0"/>
            </a:br>
            <a:r>
              <a:rPr lang="en-IN" dirty="0"/>
              <a:t>The functions of the session layer are :</a:t>
            </a:r>
          </a:p>
          <a:p>
            <a:pPr fontAlgn="base"/>
            <a:r>
              <a:rPr lang="en-IN" b="1" dirty="0"/>
              <a:t>Session establishment, maintenance and termination:</a:t>
            </a:r>
            <a:r>
              <a:rPr lang="en-IN" dirty="0"/>
              <a:t> The layer allows the two processes to establish, use and terminate a connection.</a:t>
            </a:r>
          </a:p>
          <a:p>
            <a:pPr fontAlgn="base"/>
            <a:r>
              <a:rPr lang="en-IN" b="1" dirty="0"/>
              <a:t>Synchronization :</a:t>
            </a:r>
            <a:r>
              <a:rPr lang="en-IN" dirty="0"/>
              <a:t> This layer allows a process to add checkpoints which are considered as synchronization points into the data. These synchronization point help to identify the error so that the data is re-synchronized properly, and ends of the messages are not cut prematurely and data loss is avoided.</a:t>
            </a:r>
          </a:p>
          <a:p>
            <a:pPr fontAlgn="base"/>
            <a:r>
              <a:rPr lang="en-IN" b="1" dirty="0"/>
              <a:t>Dialog Controller :</a:t>
            </a:r>
            <a:r>
              <a:rPr lang="en-IN" dirty="0"/>
              <a:t> The session layer allows two systems to start communication with each other in half-duplex or full-duplex.</a:t>
            </a:r>
          </a:p>
        </p:txBody>
      </p:sp>
    </p:spTree>
    <p:extLst>
      <p:ext uri="{BB962C8B-B14F-4D97-AF65-F5344CB8AC3E}">
        <p14:creationId xmlns:p14="http://schemas.microsoft.com/office/powerpoint/2010/main" val="955964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84CD-970A-4F09-99FF-725FF6AC7E84}"/>
              </a:ext>
            </a:extLst>
          </p:cNvPr>
          <p:cNvSpPr>
            <a:spLocks noGrp="1"/>
          </p:cNvSpPr>
          <p:nvPr>
            <p:ph type="title"/>
          </p:nvPr>
        </p:nvSpPr>
        <p:spPr/>
        <p:txBody>
          <a:bodyPr/>
          <a:lstStyle/>
          <a:p>
            <a:r>
              <a:rPr lang="en-GB" dirty="0"/>
              <a:t>The OSI model of Telecommunication.</a:t>
            </a:r>
          </a:p>
        </p:txBody>
      </p:sp>
      <p:pic>
        <p:nvPicPr>
          <p:cNvPr id="5" name="Content Placeholder 4">
            <a:extLst>
              <a:ext uri="{FF2B5EF4-FFF2-40B4-BE49-F238E27FC236}">
                <a16:creationId xmlns:a16="http://schemas.microsoft.com/office/drawing/2014/main" id="{1DCA45EF-AA8B-4474-B8DB-7C1A483E73D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34530" y="2011363"/>
            <a:ext cx="4271564" cy="3448050"/>
          </a:xfrm>
        </p:spPr>
      </p:pic>
      <p:sp>
        <p:nvSpPr>
          <p:cNvPr id="6" name="Content Placeholder 5">
            <a:extLst>
              <a:ext uri="{FF2B5EF4-FFF2-40B4-BE49-F238E27FC236}">
                <a16:creationId xmlns:a16="http://schemas.microsoft.com/office/drawing/2014/main" id="{EF2DA953-4D20-4427-A228-C15AA5B66AE5}"/>
              </a:ext>
            </a:extLst>
          </p:cNvPr>
          <p:cNvSpPr>
            <a:spLocks noGrp="1"/>
          </p:cNvSpPr>
          <p:nvPr>
            <p:ph sz="half" idx="2"/>
          </p:nvPr>
        </p:nvSpPr>
        <p:spPr/>
        <p:txBody>
          <a:bodyPr>
            <a:normAutofit fontScale="62500" lnSpcReduction="20000"/>
          </a:bodyPr>
          <a:lstStyle/>
          <a:p>
            <a:pPr fontAlgn="base"/>
            <a:r>
              <a:rPr lang="en-IN" b="1" dirty="0"/>
              <a:t>6. Presentation Layer (Layer 6) :</a:t>
            </a:r>
          </a:p>
          <a:p>
            <a:pPr fontAlgn="base"/>
            <a:r>
              <a:rPr lang="en-IN" dirty="0"/>
              <a:t>Presentation layer is also called the </a:t>
            </a:r>
            <a:r>
              <a:rPr lang="en-IN" b="1" dirty="0"/>
              <a:t>Translation </a:t>
            </a:r>
            <a:r>
              <a:rPr lang="en-IN" b="1" dirty="0" err="1"/>
              <a:t>layer</a:t>
            </a:r>
            <a:r>
              <a:rPr lang="en-IN" dirty="0" err="1"/>
              <a:t>.The</a:t>
            </a:r>
            <a:r>
              <a:rPr lang="en-IN" dirty="0"/>
              <a:t> data from the application layer is extracted here and manipulated as per the required format to transmit over the network.</a:t>
            </a:r>
            <a:br>
              <a:rPr lang="en-IN" dirty="0"/>
            </a:br>
            <a:r>
              <a:rPr lang="en-IN" dirty="0"/>
              <a:t>The functions of the presentation layer are :</a:t>
            </a:r>
          </a:p>
          <a:p>
            <a:pPr fontAlgn="base"/>
            <a:r>
              <a:rPr lang="en-IN" b="1" dirty="0"/>
              <a:t>Translation :</a:t>
            </a:r>
            <a:r>
              <a:rPr lang="en-IN" dirty="0"/>
              <a:t> For example, ASCII to EBCDIC.</a:t>
            </a:r>
          </a:p>
          <a:p>
            <a:pPr fontAlgn="base"/>
            <a:r>
              <a:rPr lang="en-IN" b="1" dirty="0"/>
              <a:t>Encryption/ Decryption :</a:t>
            </a:r>
            <a:r>
              <a:rPr lang="en-IN" dirty="0"/>
              <a:t> Data encryption translates the data into another form or code. The encrypted data is known as the cipher text and the decrypted data is known as plain text. A key value is used for encrypting as well as decrypting data.</a:t>
            </a:r>
          </a:p>
          <a:p>
            <a:pPr fontAlgn="base"/>
            <a:r>
              <a:rPr lang="en-IN" b="1" dirty="0"/>
              <a:t>Compression:</a:t>
            </a:r>
            <a:r>
              <a:rPr lang="en-IN" dirty="0"/>
              <a:t> Reduces the number of bits that need to be transmitted on the network.</a:t>
            </a:r>
          </a:p>
        </p:txBody>
      </p:sp>
    </p:spTree>
    <p:extLst>
      <p:ext uri="{BB962C8B-B14F-4D97-AF65-F5344CB8AC3E}">
        <p14:creationId xmlns:p14="http://schemas.microsoft.com/office/powerpoint/2010/main" val="3973715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84CD-970A-4F09-99FF-725FF6AC7E84}"/>
              </a:ext>
            </a:extLst>
          </p:cNvPr>
          <p:cNvSpPr>
            <a:spLocks noGrp="1"/>
          </p:cNvSpPr>
          <p:nvPr>
            <p:ph type="title"/>
          </p:nvPr>
        </p:nvSpPr>
        <p:spPr/>
        <p:txBody>
          <a:bodyPr/>
          <a:lstStyle/>
          <a:p>
            <a:r>
              <a:rPr lang="en-GB" dirty="0"/>
              <a:t>The OSI model of Telecommunication.</a:t>
            </a:r>
          </a:p>
        </p:txBody>
      </p:sp>
      <p:pic>
        <p:nvPicPr>
          <p:cNvPr id="5" name="Content Placeholder 4">
            <a:extLst>
              <a:ext uri="{FF2B5EF4-FFF2-40B4-BE49-F238E27FC236}">
                <a16:creationId xmlns:a16="http://schemas.microsoft.com/office/drawing/2014/main" id="{1DCA45EF-AA8B-4474-B8DB-7C1A483E73D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34530" y="2011363"/>
            <a:ext cx="4271564" cy="3448050"/>
          </a:xfrm>
        </p:spPr>
      </p:pic>
      <p:sp>
        <p:nvSpPr>
          <p:cNvPr id="6" name="Content Placeholder 5">
            <a:extLst>
              <a:ext uri="{FF2B5EF4-FFF2-40B4-BE49-F238E27FC236}">
                <a16:creationId xmlns:a16="http://schemas.microsoft.com/office/drawing/2014/main" id="{EF2DA953-4D20-4427-A228-C15AA5B66AE5}"/>
              </a:ext>
            </a:extLst>
          </p:cNvPr>
          <p:cNvSpPr>
            <a:spLocks noGrp="1"/>
          </p:cNvSpPr>
          <p:nvPr>
            <p:ph sz="half" idx="2"/>
          </p:nvPr>
        </p:nvSpPr>
        <p:spPr/>
        <p:txBody>
          <a:bodyPr>
            <a:normAutofit fontScale="55000" lnSpcReduction="20000"/>
          </a:bodyPr>
          <a:lstStyle/>
          <a:p>
            <a:pPr fontAlgn="base"/>
            <a:r>
              <a:rPr lang="en-IN" b="1" dirty="0"/>
              <a:t>7. Application Layer (Layer 7) :</a:t>
            </a:r>
          </a:p>
          <a:p>
            <a:pPr fontAlgn="base"/>
            <a:r>
              <a:rPr lang="en-IN" dirty="0"/>
              <a:t>At the very top of the OSI Reference Model stack of layers, we find Application layer which is implemented by the network applications. These applications produce the data, which has to be transferred over the network. This layer also serves as a window for the application services to access the network and for displaying the received information to the user. </a:t>
            </a:r>
            <a:endParaRPr lang="en-IN" i="1" dirty="0"/>
          </a:p>
          <a:p>
            <a:pPr fontAlgn="base"/>
            <a:r>
              <a:rPr lang="en-IN" i="1" dirty="0"/>
              <a:t>Application Layer is also called as Desktop Layer.</a:t>
            </a:r>
          </a:p>
          <a:p>
            <a:pPr fontAlgn="base"/>
            <a:r>
              <a:rPr lang="en-IN" dirty="0"/>
              <a:t>The functions of the Application layer are :</a:t>
            </a:r>
          </a:p>
          <a:p>
            <a:pPr fontAlgn="base"/>
            <a:r>
              <a:rPr lang="en-IN" dirty="0"/>
              <a:t>Network Virtual Terminal</a:t>
            </a:r>
          </a:p>
          <a:p>
            <a:pPr fontAlgn="base"/>
            <a:r>
              <a:rPr lang="en-IN" dirty="0"/>
              <a:t>FTAM-File transfer access and management</a:t>
            </a:r>
          </a:p>
          <a:p>
            <a:pPr fontAlgn="base"/>
            <a:r>
              <a:rPr lang="en-IN" dirty="0"/>
              <a:t>Mail Services</a:t>
            </a:r>
          </a:p>
          <a:p>
            <a:pPr fontAlgn="base"/>
            <a:r>
              <a:rPr lang="en-IN" dirty="0"/>
              <a:t>Directory Services</a:t>
            </a:r>
          </a:p>
          <a:p>
            <a:pPr fontAlgn="base"/>
            <a:endParaRPr lang="en-IN" dirty="0"/>
          </a:p>
        </p:txBody>
      </p:sp>
    </p:spTree>
    <p:extLst>
      <p:ext uri="{BB962C8B-B14F-4D97-AF65-F5344CB8AC3E}">
        <p14:creationId xmlns:p14="http://schemas.microsoft.com/office/powerpoint/2010/main" val="2072224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D89FB26-170B-4E84-8038-8844CBB3ACF7}"/>
              </a:ext>
            </a:extLst>
          </p:cNvPr>
          <p:cNvSpPr>
            <a:spLocks noGrp="1"/>
          </p:cNvSpPr>
          <p:nvPr>
            <p:ph type="title"/>
          </p:nvPr>
        </p:nvSpPr>
        <p:spPr/>
        <p:txBody>
          <a:bodyPr/>
          <a:lstStyle/>
          <a:p>
            <a:r>
              <a:rPr lang="en-GB" dirty="0"/>
              <a:t>TCP v</a:t>
            </a:r>
            <a:r>
              <a:rPr lang="en-GB" dirty="0">
                <a:latin typeface="+mn-lt"/>
              </a:rPr>
              <a:t>s.</a:t>
            </a:r>
            <a:r>
              <a:rPr lang="en-GB" dirty="0"/>
              <a:t> UDP : Understanding the difference.</a:t>
            </a:r>
          </a:p>
        </p:txBody>
      </p:sp>
      <p:sp>
        <p:nvSpPr>
          <p:cNvPr id="14" name="Content Placeholder 13">
            <a:extLst>
              <a:ext uri="{FF2B5EF4-FFF2-40B4-BE49-F238E27FC236}">
                <a16:creationId xmlns:a16="http://schemas.microsoft.com/office/drawing/2014/main" id="{8511A3DF-1EE7-4DAA-9288-0F153E4294BE}"/>
              </a:ext>
            </a:extLst>
          </p:cNvPr>
          <p:cNvSpPr>
            <a:spLocks noGrp="1"/>
          </p:cNvSpPr>
          <p:nvPr>
            <p:ph idx="1"/>
          </p:nvPr>
        </p:nvSpPr>
        <p:spPr/>
        <p:txBody>
          <a:bodyPr>
            <a:normAutofit fontScale="85000" lnSpcReduction="10000"/>
          </a:bodyPr>
          <a:lstStyle/>
          <a:p>
            <a:r>
              <a:rPr lang="en-IN" dirty="0"/>
              <a:t>Transmission Control Protocol (TCP) is a connection-oriented protocol that computers use to communicate over the internet. It is one of the main protocols in TCP/IP networks. TCP provides error-checking and guarantees delivery of data and that packets will be delivered in the order they were sent.</a:t>
            </a:r>
          </a:p>
          <a:p>
            <a:r>
              <a:rPr lang="en-IN" dirty="0"/>
              <a:t>User Datagram Protocol (UDP) is a connectionless protocol that works just like TCP but assumes that error-checking and recovery services are not required. Instead, UDP continuously sends datagrams to the recipient whether they receive them or not.</a:t>
            </a:r>
          </a:p>
          <a:p>
            <a:r>
              <a:rPr lang="en-IN" dirty="0"/>
              <a:t>TCP is reliable. Data sent using a TCP protocol is guaranteed to be delivered to the receiver. If data is lost in transit it will recover the data and resend it. TCP will also check packets for errors and track packets so that data is not lost or corrupted. UDP is unreliable, it does not provide guaranteed delivery and a datagram packet may become corrupt or lost in transit.</a:t>
            </a:r>
          </a:p>
          <a:p>
            <a:endParaRPr lang="en-GB" dirty="0"/>
          </a:p>
        </p:txBody>
      </p:sp>
    </p:spTree>
    <p:extLst>
      <p:ext uri="{BB962C8B-B14F-4D97-AF65-F5344CB8AC3E}">
        <p14:creationId xmlns:p14="http://schemas.microsoft.com/office/powerpoint/2010/main" val="88895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D89FB26-170B-4E84-8038-8844CBB3ACF7}"/>
              </a:ext>
            </a:extLst>
          </p:cNvPr>
          <p:cNvSpPr>
            <a:spLocks noGrp="1"/>
          </p:cNvSpPr>
          <p:nvPr>
            <p:ph type="title"/>
          </p:nvPr>
        </p:nvSpPr>
        <p:spPr/>
        <p:txBody>
          <a:bodyPr/>
          <a:lstStyle/>
          <a:p>
            <a:r>
              <a:rPr lang="en-GB" dirty="0"/>
              <a:t>TCP v</a:t>
            </a:r>
            <a:r>
              <a:rPr lang="en-GB" dirty="0">
                <a:latin typeface="+mn-lt"/>
              </a:rPr>
              <a:t>s.</a:t>
            </a:r>
            <a:r>
              <a:rPr lang="en-GB" dirty="0"/>
              <a:t> UDP : Understanding the difference.</a:t>
            </a:r>
          </a:p>
        </p:txBody>
      </p:sp>
      <p:sp>
        <p:nvSpPr>
          <p:cNvPr id="14" name="Content Placeholder 13">
            <a:extLst>
              <a:ext uri="{FF2B5EF4-FFF2-40B4-BE49-F238E27FC236}">
                <a16:creationId xmlns:a16="http://schemas.microsoft.com/office/drawing/2014/main" id="{8511A3DF-1EE7-4DAA-9288-0F153E4294BE}"/>
              </a:ext>
            </a:extLst>
          </p:cNvPr>
          <p:cNvSpPr>
            <a:spLocks noGrp="1"/>
          </p:cNvSpPr>
          <p:nvPr>
            <p:ph idx="1"/>
          </p:nvPr>
        </p:nvSpPr>
        <p:spPr/>
        <p:txBody>
          <a:bodyPr>
            <a:noAutofit/>
          </a:bodyPr>
          <a:lstStyle/>
          <a:p>
            <a:pPr>
              <a:spcBef>
                <a:spcPts val="500"/>
              </a:spcBef>
            </a:pPr>
            <a:r>
              <a:rPr lang="en-GB" sz="1500" dirty="0"/>
              <a:t>TCP is best suited to be used for applications that require high reliability where timing is less of a concern.</a:t>
            </a:r>
          </a:p>
          <a:p>
            <a:pPr lvl="1">
              <a:spcBef>
                <a:spcPts val="220"/>
              </a:spcBef>
            </a:pPr>
            <a:r>
              <a:rPr lang="en-GB" sz="1500" dirty="0"/>
              <a:t>World Wide Web (HTTP, HTTPS)</a:t>
            </a:r>
          </a:p>
          <a:p>
            <a:pPr lvl="1">
              <a:spcBef>
                <a:spcPts val="220"/>
              </a:spcBef>
            </a:pPr>
            <a:r>
              <a:rPr lang="en-GB" sz="1500" dirty="0"/>
              <a:t>Secure Shell (SSH)</a:t>
            </a:r>
          </a:p>
          <a:p>
            <a:pPr lvl="1">
              <a:spcBef>
                <a:spcPts val="220"/>
              </a:spcBef>
            </a:pPr>
            <a:r>
              <a:rPr lang="en-GB" sz="1500" dirty="0"/>
              <a:t>File Transfer Protocol (FTP)</a:t>
            </a:r>
          </a:p>
          <a:p>
            <a:pPr lvl="1">
              <a:spcBef>
                <a:spcPts val="220"/>
              </a:spcBef>
            </a:pPr>
            <a:r>
              <a:rPr lang="en-GB" sz="1500" dirty="0"/>
              <a:t>Email (SMTP, IMAP/POP)</a:t>
            </a:r>
          </a:p>
          <a:p>
            <a:pPr>
              <a:spcBef>
                <a:spcPts val="500"/>
              </a:spcBef>
            </a:pPr>
            <a:r>
              <a:rPr lang="en-GB" sz="1500" dirty="0"/>
              <a:t>UDP is best suited for applications that require speed and efficiency.</a:t>
            </a:r>
          </a:p>
          <a:p>
            <a:pPr lvl="1">
              <a:spcBef>
                <a:spcPts val="220"/>
              </a:spcBef>
            </a:pPr>
            <a:r>
              <a:rPr lang="en-GB" sz="1500" dirty="0"/>
              <a:t>VPN </a:t>
            </a:r>
            <a:r>
              <a:rPr lang="en-GB" sz="1500" dirty="0" err="1"/>
              <a:t>tunneling</a:t>
            </a:r>
            <a:endParaRPr lang="en-GB" sz="1500" dirty="0"/>
          </a:p>
          <a:p>
            <a:pPr lvl="1">
              <a:spcBef>
                <a:spcPts val="220"/>
              </a:spcBef>
            </a:pPr>
            <a:r>
              <a:rPr lang="en-GB" sz="1500" dirty="0"/>
              <a:t>Streaming videos</a:t>
            </a:r>
          </a:p>
          <a:p>
            <a:pPr lvl="1">
              <a:spcBef>
                <a:spcPts val="220"/>
              </a:spcBef>
            </a:pPr>
            <a:r>
              <a:rPr lang="en-GB" sz="1500" dirty="0"/>
              <a:t>Online games</a:t>
            </a:r>
          </a:p>
          <a:p>
            <a:pPr lvl="1">
              <a:spcBef>
                <a:spcPts val="220"/>
              </a:spcBef>
            </a:pPr>
            <a:r>
              <a:rPr lang="en-GB" sz="1500" dirty="0"/>
              <a:t>Live broadcasts</a:t>
            </a:r>
          </a:p>
          <a:p>
            <a:pPr lvl="1">
              <a:spcBef>
                <a:spcPts val="220"/>
              </a:spcBef>
            </a:pPr>
            <a:r>
              <a:rPr lang="en-GB" sz="1500" dirty="0"/>
              <a:t>Domain Name System (DNS)</a:t>
            </a:r>
          </a:p>
          <a:p>
            <a:pPr lvl="1">
              <a:spcBef>
                <a:spcPts val="220"/>
              </a:spcBef>
            </a:pPr>
            <a:r>
              <a:rPr lang="en-GB" sz="1500" dirty="0"/>
              <a:t>Voice over Internet Protocol (VoIP)</a:t>
            </a:r>
          </a:p>
          <a:p>
            <a:pPr lvl="1">
              <a:spcBef>
                <a:spcPts val="220"/>
              </a:spcBef>
            </a:pPr>
            <a:r>
              <a:rPr lang="en-GB" sz="1500" dirty="0"/>
              <a:t>Trivial File Transfer Protocol (TFTP)</a:t>
            </a:r>
          </a:p>
        </p:txBody>
      </p:sp>
    </p:spTree>
    <p:extLst>
      <p:ext uri="{BB962C8B-B14F-4D97-AF65-F5344CB8AC3E}">
        <p14:creationId xmlns:p14="http://schemas.microsoft.com/office/powerpoint/2010/main" val="734982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D89FB26-170B-4E84-8038-8844CBB3ACF7}"/>
              </a:ext>
            </a:extLst>
          </p:cNvPr>
          <p:cNvSpPr>
            <a:spLocks noGrp="1"/>
          </p:cNvSpPr>
          <p:nvPr>
            <p:ph type="title"/>
          </p:nvPr>
        </p:nvSpPr>
        <p:spPr/>
        <p:txBody>
          <a:bodyPr/>
          <a:lstStyle/>
          <a:p>
            <a:r>
              <a:rPr lang="en-GB" dirty="0"/>
              <a:t>Collision Domain and Broadcast Domain</a:t>
            </a:r>
          </a:p>
        </p:txBody>
      </p:sp>
      <p:sp>
        <p:nvSpPr>
          <p:cNvPr id="14" name="Content Placeholder 13">
            <a:extLst>
              <a:ext uri="{FF2B5EF4-FFF2-40B4-BE49-F238E27FC236}">
                <a16:creationId xmlns:a16="http://schemas.microsoft.com/office/drawing/2014/main" id="{8511A3DF-1EE7-4DAA-9288-0F153E4294BE}"/>
              </a:ext>
            </a:extLst>
          </p:cNvPr>
          <p:cNvSpPr>
            <a:spLocks noGrp="1"/>
          </p:cNvSpPr>
          <p:nvPr>
            <p:ph idx="1"/>
          </p:nvPr>
        </p:nvSpPr>
        <p:spPr>
          <a:xfrm>
            <a:off x="1465647" y="2029800"/>
            <a:ext cx="9603275" cy="3450613"/>
          </a:xfrm>
        </p:spPr>
        <p:txBody>
          <a:bodyPr>
            <a:noAutofit/>
          </a:bodyPr>
          <a:lstStyle/>
          <a:p>
            <a:pPr fontAlgn="base"/>
            <a:r>
              <a:rPr lang="en-IN" b="1" dirty="0"/>
              <a:t>Collision Domain –</a:t>
            </a:r>
            <a:br>
              <a:rPr lang="en-IN" dirty="0"/>
            </a:br>
            <a:r>
              <a:rPr lang="en-IN" dirty="0"/>
              <a:t>A Collision Domain is a scenario in which when a device sends out a message to the network, all other devices which are included in its collision domain have to pay attention to it, no matter if it was destined for them or not. This causes a problem because, in a situation where two devices send out their messages simultaneously, a collision will occur leading them to wait and re-transmit their respective messages, one at a time. It happens only in case of a half-duplex mode.</a:t>
            </a:r>
          </a:p>
        </p:txBody>
      </p:sp>
    </p:spTree>
    <p:extLst>
      <p:ext uri="{BB962C8B-B14F-4D97-AF65-F5344CB8AC3E}">
        <p14:creationId xmlns:p14="http://schemas.microsoft.com/office/powerpoint/2010/main" val="419806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D89FB26-170B-4E84-8038-8844CBB3ACF7}"/>
              </a:ext>
            </a:extLst>
          </p:cNvPr>
          <p:cNvSpPr>
            <a:spLocks noGrp="1"/>
          </p:cNvSpPr>
          <p:nvPr>
            <p:ph type="title"/>
          </p:nvPr>
        </p:nvSpPr>
        <p:spPr/>
        <p:txBody>
          <a:bodyPr/>
          <a:lstStyle/>
          <a:p>
            <a:r>
              <a:rPr lang="en-GB" dirty="0"/>
              <a:t>Collision Domain and Broadcast Domain</a:t>
            </a:r>
          </a:p>
        </p:txBody>
      </p:sp>
      <p:sp>
        <p:nvSpPr>
          <p:cNvPr id="14" name="Content Placeholder 13">
            <a:extLst>
              <a:ext uri="{FF2B5EF4-FFF2-40B4-BE49-F238E27FC236}">
                <a16:creationId xmlns:a16="http://schemas.microsoft.com/office/drawing/2014/main" id="{8511A3DF-1EE7-4DAA-9288-0F153E4294BE}"/>
              </a:ext>
            </a:extLst>
          </p:cNvPr>
          <p:cNvSpPr>
            <a:spLocks noGrp="1"/>
          </p:cNvSpPr>
          <p:nvPr>
            <p:ph idx="1"/>
          </p:nvPr>
        </p:nvSpPr>
        <p:spPr/>
        <p:txBody>
          <a:bodyPr>
            <a:noAutofit/>
          </a:bodyPr>
          <a:lstStyle/>
          <a:p>
            <a:pPr fontAlgn="base"/>
            <a:r>
              <a:rPr lang="en-IN" b="1" dirty="0"/>
              <a:t>Broadcast Domain –</a:t>
            </a:r>
            <a:br>
              <a:rPr lang="en-IN" dirty="0"/>
            </a:br>
            <a:r>
              <a:rPr lang="en-IN" dirty="0"/>
              <a:t>A Broadcast Domain is a scenario in which when a device sends out a broadcast message, all the devices present in its broadcast domain have to pay attention to it. This creates a lot of congestion in the network, commonly called LAN congestion, which affects the bandwidth of the users present in that network. From this, one can realize that more the number of collision domains and more the number of broadcast domains, the more efficient is the network providing better bandwidth to all its users.</a:t>
            </a:r>
          </a:p>
        </p:txBody>
      </p:sp>
    </p:spTree>
    <p:extLst>
      <p:ext uri="{BB962C8B-B14F-4D97-AF65-F5344CB8AC3E}">
        <p14:creationId xmlns:p14="http://schemas.microsoft.com/office/powerpoint/2010/main" val="16602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74321-F14A-4A5A-A2E5-B8E54EFB82CE}"/>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784B2C44-ECB0-40D1-B36E-4942251799EB}"/>
              </a:ext>
            </a:extLst>
          </p:cNvPr>
          <p:cNvSpPr>
            <a:spLocks noGrp="1"/>
          </p:cNvSpPr>
          <p:nvPr>
            <p:ph idx="1"/>
          </p:nvPr>
        </p:nvSpPr>
        <p:spPr/>
        <p:txBody>
          <a:bodyPr>
            <a:normAutofit/>
          </a:bodyPr>
          <a:lstStyle/>
          <a:p>
            <a:r>
              <a:rPr lang="en-GB" dirty="0"/>
              <a:t>What is routing?</a:t>
            </a:r>
          </a:p>
          <a:p>
            <a:r>
              <a:rPr lang="en-GB" dirty="0"/>
              <a:t>Why do we need it?</a:t>
            </a:r>
          </a:p>
          <a:p>
            <a:r>
              <a:rPr lang="en-GB" dirty="0"/>
              <a:t>A little background first..!!!</a:t>
            </a:r>
          </a:p>
          <a:p>
            <a:pPr lvl="1"/>
            <a:r>
              <a:rPr lang="en-GB" dirty="0"/>
              <a:t>The OSI model of Telecommunication.</a:t>
            </a:r>
          </a:p>
          <a:p>
            <a:pPr lvl="1"/>
            <a:r>
              <a:rPr lang="en-GB" dirty="0"/>
              <a:t>TCP vs UDP : Understanding the difference. </a:t>
            </a:r>
          </a:p>
          <a:p>
            <a:pPr lvl="1"/>
            <a:r>
              <a:rPr lang="en-GB" dirty="0"/>
              <a:t>Collision Domain and Broadcast Domain</a:t>
            </a:r>
          </a:p>
          <a:p>
            <a:pPr lvl="1"/>
            <a:r>
              <a:rPr lang="en-GB" dirty="0"/>
              <a:t>Hubs, switches and routers – are they same?</a:t>
            </a:r>
          </a:p>
          <a:p>
            <a:pPr lvl="1"/>
            <a:r>
              <a:rPr lang="en-GB" dirty="0"/>
              <a:t>ARP : How do machines get to know each other..?</a:t>
            </a:r>
          </a:p>
          <a:p>
            <a:pPr marL="457200" lvl="1" indent="0">
              <a:buNone/>
            </a:pPr>
            <a:endParaRPr lang="en-GB" dirty="0"/>
          </a:p>
          <a:p>
            <a:pPr lvl="1"/>
            <a:endParaRPr lang="en-GB" dirty="0"/>
          </a:p>
          <a:p>
            <a:endParaRPr lang="en-GB" dirty="0"/>
          </a:p>
        </p:txBody>
      </p:sp>
    </p:spTree>
    <p:extLst>
      <p:ext uri="{BB962C8B-B14F-4D97-AF65-F5344CB8AC3E}">
        <p14:creationId xmlns:p14="http://schemas.microsoft.com/office/powerpoint/2010/main" val="386054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FA65-0035-41F3-BB1D-05248609E5E4}"/>
              </a:ext>
            </a:extLst>
          </p:cNvPr>
          <p:cNvSpPr>
            <a:spLocks noGrp="1"/>
          </p:cNvSpPr>
          <p:nvPr>
            <p:ph type="title"/>
          </p:nvPr>
        </p:nvSpPr>
        <p:spPr/>
        <p:txBody>
          <a:bodyPr/>
          <a:lstStyle/>
          <a:p>
            <a:r>
              <a:rPr lang="en-GB" dirty="0"/>
              <a:t>Hubs, switches and routers – are they same?</a:t>
            </a:r>
          </a:p>
        </p:txBody>
      </p:sp>
      <p:pic>
        <p:nvPicPr>
          <p:cNvPr id="7" name="Content Placeholder 6">
            <a:extLst>
              <a:ext uri="{FF2B5EF4-FFF2-40B4-BE49-F238E27FC236}">
                <a16:creationId xmlns:a16="http://schemas.microsoft.com/office/drawing/2014/main" id="{B81D9800-7887-4FEC-85BA-B52B26EDE8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4551" y="881672"/>
            <a:ext cx="4572000" cy="4572000"/>
          </a:xfrm>
          <a:ln>
            <a:solidFill>
              <a:schemeClr val="tx1"/>
            </a:solidFill>
          </a:ln>
          <a:effectLst>
            <a:outerShdw blurRad="50800" dist="50800" dir="5400000" algn="ctr" rotWithShape="0">
              <a:schemeClr val="tx1"/>
            </a:outerShdw>
          </a:effectLst>
        </p:spPr>
      </p:pic>
      <p:sp>
        <p:nvSpPr>
          <p:cNvPr id="5" name="Content Placeholder 4">
            <a:extLst>
              <a:ext uri="{FF2B5EF4-FFF2-40B4-BE49-F238E27FC236}">
                <a16:creationId xmlns:a16="http://schemas.microsoft.com/office/drawing/2014/main" id="{ADE8ECBC-BF67-4627-BFA0-F96D2D72FEE4}"/>
              </a:ext>
            </a:extLst>
          </p:cNvPr>
          <p:cNvSpPr>
            <a:spLocks noGrp="1"/>
          </p:cNvSpPr>
          <p:nvPr>
            <p:ph type="body" sz="half" idx="2"/>
          </p:nvPr>
        </p:nvSpPr>
        <p:spPr>
          <a:noFill/>
        </p:spPr>
        <p:txBody>
          <a:bodyPr>
            <a:normAutofit lnSpcReduction="10000"/>
          </a:bodyPr>
          <a:lstStyle/>
          <a:p>
            <a:r>
              <a:rPr lang="en-GB" b="1" u="sng" dirty="0"/>
              <a:t>HUB:</a:t>
            </a:r>
          </a:p>
          <a:p>
            <a:pPr marL="285750" indent="-285750">
              <a:buFont typeface="Arial" panose="020B0604020202020204" pitchFamily="34" charset="0"/>
              <a:buChar char="•"/>
            </a:pPr>
            <a:r>
              <a:rPr lang="en-GB" dirty="0"/>
              <a:t> A non-intelligent device. It</a:t>
            </a:r>
            <a:r>
              <a:rPr lang="en-IN" dirty="0"/>
              <a:t> doesn’t segment a network, rather just connects network segments.</a:t>
            </a:r>
          </a:p>
          <a:p>
            <a:pPr marL="285750" indent="-285750">
              <a:buFont typeface="Arial" panose="020B0604020202020204" pitchFamily="34" charset="0"/>
              <a:buChar char="•"/>
            </a:pPr>
            <a:r>
              <a:rPr lang="en-IN" dirty="0"/>
              <a:t>It has </a:t>
            </a:r>
            <a:r>
              <a:rPr lang="en-IN" dirty="0">
                <a:latin typeface="Arial" panose="020B0604020202020204" pitchFamily="34" charset="0"/>
                <a:cs typeface="Arial" panose="020B0604020202020204" pitchFamily="34" charset="0"/>
              </a:rPr>
              <a:t>1 </a:t>
            </a:r>
            <a:r>
              <a:rPr lang="en-IN" dirty="0"/>
              <a:t>collision domain and </a:t>
            </a:r>
            <a:r>
              <a:rPr lang="en-IN" dirty="0">
                <a:latin typeface="Arial" panose="020B0604020202020204" pitchFamily="34" charset="0"/>
                <a:cs typeface="Arial" panose="020B0604020202020204" pitchFamily="34" charset="0"/>
              </a:rPr>
              <a:t>1</a:t>
            </a:r>
            <a:r>
              <a:rPr lang="en-IN" dirty="0"/>
              <a:t> broadcast domain.</a:t>
            </a:r>
            <a:endParaRPr lang="en-GB" dirty="0"/>
          </a:p>
          <a:p>
            <a:endParaRPr lang="en-GB" dirty="0"/>
          </a:p>
        </p:txBody>
      </p:sp>
    </p:spTree>
    <p:extLst>
      <p:ext uri="{BB962C8B-B14F-4D97-AF65-F5344CB8AC3E}">
        <p14:creationId xmlns:p14="http://schemas.microsoft.com/office/powerpoint/2010/main" val="2461658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FA65-0035-41F3-BB1D-05248609E5E4}"/>
              </a:ext>
            </a:extLst>
          </p:cNvPr>
          <p:cNvSpPr>
            <a:spLocks noGrp="1"/>
          </p:cNvSpPr>
          <p:nvPr>
            <p:ph type="title"/>
          </p:nvPr>
        </p:nvSpPr>
        <p:spPr/>
        <p:txBody>
          <a:bodyPr/>
          <a:lstStyle/>
          <a:p>
            <a:r>
              <a:rPr lang="en-GB" dirty="0"/>
              <a:t>Hubs, switches and routers – are they same?</a:t>
            </a:r>
          </a:p>
        </p:txBody>
      </p:sp>
      <p:pic>
        <p:nvPicPr>
          <p:cNvPr id="7" name="Content Placeholder 6">
            <a:extLst>
              <a:ext uri="{FF2B5EF4-FFF2-40B4-BE49-F238E27FC236}">
                <a16:creationId xmlns:a16="http://schemas.microsoft.com/office/drawing/2014/main" id="{B81D9800-7887-4FEC-85BA-B52B26EDE88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933025" y="1922531"/>
            <a:ext cx="4572000" cy="2834640"/>
          </a:xfrm>
          <a:prstGeom prst="rect">
            <a:avLst/>
          </a:prstGeom>
          <a:ln w="19050" cap="sq" cmpd="thickThin">
            <a:solidFill>
              <a:srgbClr val="000000"/>
            </a:solidFill>
            <a:prstDash val="solid"/>
            <a:miter lim="800000"/>
          </a:ln>
          <a:effectLst>
            <a:innerShdw blurRad="76200">
              <a:srgbClr val="000000"/>
            </a:innerShdw>
          </a:effectLst>
        </p:spPr>
      </p:pic>
      <p:sp>
        <p:nvSpPr>
          <p:cNvPr id="5" name="Content Placeholder 4">
            <a:extLst>
              <a:ext uri="{FF2B5EF4-FFF2-40B4-BE49-F238E27FC236}">
                <a16:creationId xmlns:a16="http://schemas.microsoft.com/office/drawing/2014/main" id="{ADE8ECBC-BF67-4627-BFA0-F96D2D72FEE4}"/>
              </a:ext>
            </a:extLst>
          </p:cNvPr>
          <p:cNvSpPr>
            <a:spLocks noGrp="1"/>
          </p:cNvSpPr>
          <p:nvPr>
            <p:ph type="body" sz="half" idx="2"/>
          </p:nvPr>
        </p:nvSpPr>
        <p:spPr>
          <a:xfrm>
            <a:off x="1444671" y="3205491"/>
            <a:ext cx="3273099" cy="2248181"/>
          </a:xfrm>
          <a:noFill/>
        </p:spPr>
        <p:txBody>
          <a:bodyPr>
            <a:normAutofit fontScale="85000" lnSpcReduction="10000"/>
          </a:bodyPr>
          <a:lstStyle/>
          <a:p>
            <a:r>
              <a:rPr lang="en-GB" b="1" u="sng" dirty="0"/>
              <a:t>SWITCH:</a:t>
            </a:r>
          </a:p>
          <a:p>
            <a:pPr marL="285750" indent="-285750">
              <a:buFont typeface="Arial" panose="020B0604020202020204" pitchFamily="34" charset="0"/>
              <a:buChar char="•"/>
            </a:pPr>
            <a:r>
              <a:rPr lang="en-GB" dirty="0"/>
              <a:t> An intelligent device. It</a:t>
            </a:r>
            <a:r>
              <a:rPr lang="en-IN" dirty="0"/>
              <a:t> has ASIC (</a:t>
            </a:r>
            <a:r>
              <a:rPr lang="en-GB" dirty="0"/>
              <a:t>Application-specific integrated circuit</a:t>
            </a:r>
            <a:r>
              <a:rPr lang="en-IN" dirty="0"/>
              <a:t>) which enables it to store MAC addresses of devices connected to it</a:t>
            </a:r>
          </a:p>
          <a:p>
            <a:pPr marL="285750" indent="-285750">
              <a:buFont typeface="Arial" panose="020B0604020202020204" pitchFamily="34" charset="0"/>
              <a:buChar char="•"/>
            </a:pPr>
            <a:r>
              <a:rPr lang="en-IN" dirty="0"/>
              <a:t>It has many collision domains (=number of ports) and </a:t>
            </a:r>
            <a:r>
              <a:rPr lang="en-IN" dirty="0">
                <a:latin typeface="Arial" panose="020B0604020202020204" pitchFamily="34" charset="0"/>
                <a:cs typeface="Arial" panose="020B0604020202020204" pitchFamily="34" charset="0"/>
              </a:rPr>
              <a:t>1</a:t>
            </a:r>
            <a:r>
              <a:rPr lang="en-IN" dirty="0"/>
              <a:t> broadcast domain.</a:t>
            </a:r>
            <a:endParaRPr lang="en-GB" dirty="0"/>
          </a:p>
          <a:p>
            <a:endParaRPr lang="en-GB" dirty="0"/>
          </a:p>
        </p:txBody>
      </p:sp>
    </p:spTree>
    <p:extLst>
      <p:ext uri="{BB962C8B-B14F-4D97-AF65-F5344CB8AC3E}">
        <p14:creationId xmlns:p14="http://schemas.microsoft.com/office/powerpoint/2010/main" val="1122953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FA65-0035-41F3-BB1D-05248609E5E4}"/>
              </a:ext>
            </a:extLst>
          </p:cNvPr>
          <p:cNvSpPr>
            <a:spLocks noGrp="1"/>
          </p:cNvSpPr>
          <p:nvPr>
            <p:ph type="title"/>
          </p:nvPr>
        </p:nvSpPr>
        <p:spPr/>
        <p:txBody>
          <a:bodyPr/>
          <a:lstStyle/>
          <a:p>
            <a:r>
              <a:rPr lang="en-GB" dirty="0"/>
              <a:t>Hubs, switches and routers – are they same?</a:t>
            </a:r>
          </a:p>
        </p:txBody>
      </p:sp>
      <p:pic>
        <p:nvPicPr>
          <p:cNvPr id="7" name="Content Placeholder 6">
            <a:extLst>
              <a:ext uri="{FF2B5EF4-FFF2-40B4-BE49-F238E27FC236}">
                <a16:creationId xmlns:a16="http://schemas.microsoft.com/office/drawing/2014/main" id="{B81D9800-7887-4FEC-85BA-B52B26EDE88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02104" y="3046090"/>
            <a:ext cx="5973604" cy="1530736"/>
          </a:xfrm>
          <a:ln>
            <a:solidFill>
              <a:schemeClr val="tx1"/>
            </a:solidFill>
          </a:ln>
          <a:effectLst>
            <a:outerShdw blurRad="50800" dist="50800" dir="5400000" algn="ctr" rotWithShape="0">
              <a:schemeClr val="tx1"/>
            </a:outerShdw>
          </a:effectLst>
        </p:spPr>
      </p:pic>
      <p:sp>
        <p:nvSpPr>
          <p:cNvPr id="5" name="Content Placeholder 4">
            <a:extLst>
              <a:ext uri="{FF2B5EF4-FFF2-40B4-BE49-F238E27FC236}">
                <a16:creationId xmlns:a16="http://schemas.microsoft.com/office/drawing/2014/main" id="{ADE8ECBC-BF67-4627-BFA0-F96D2D72FEE4}"/>
              </a:ext>
            </a:extLst>
          </p:cNvPr>
          <p:cNvSpPr>
            <a:spLocks noGrp="1"/>
          </p:cNvSpPr>
          <p:nvPr>
            <p:ph type="body" sz="half" idx="2"/>
          </p:nvPr>
        </p:nvSpPr>
        <p:spPr>
          <a:xfrm>
            <a:off x="1444671" y="3205491"/>
            <a:ext cx="3275013" cy="2520060"/>
          </a:xfrm>
          <a:noFill/>
        </p:spPr>
        <p:txBody>
          <a:bodyPr>
            <a:normAutofit fontScale="25000" lnSpcReduction="20000"/>
          </a:bodyPr>
          <a:lstStyle/>
          <a:p>
            <a:r>
              <a:rPr lang="en-GB" sz="4800" b="1" u="sng" dirty="0"/>
              <a:t>ROUTER</a:t>
            </a:r>
            <a:r>
              <a:rPr lang="en-GB" sz="3700" b="1" u="sng" dirty="0"/>
              <a:t>:</a:t>
            </a:r>
          </a:p>
          <a:p>
            <a:pPr marL="285750" indent="-285750">
              <a:buFont typeface="Arial" panose="020B0604020202020204" pitchFamily="34" charset="0"/>
              <a:buChar char="•"/>
            </a:pPr>
            <a:r>
              <a:rPr lang="en-GB" sz="4800" dirty="0"/>
              <a:t> An intelligent device. It</a:t>
            </a:r>
            <a:r>
              <a:rPr lang="en-IN" sz="4800" dirty="0"/>
              <a:t> has ASIC (</a:t>
            </a:r>
            <a:r>
              <a:rPr lang="en-GB" sz="4800" dirty="0"/>
              <a:t>Application-specific integrated circuit</a:t>
            </a:r>
            <a:r>
              <a:rPr lang="en-IN" sz="4800" dirty="0"/>
              <a:t>) which enables it to store MAC addresses of devices connected to it</a:t>
            </a:r>
          </a:p>
          <a:p>
            <a:pPr marL="285750" indent="-285750">
              <a:buFont typeface="Arial" panose="020B0604020202020204" pitchFamily="34" charset="0"/>
              <a:buChar char="•"/>
            </a:pPr>
            <a:r>
              <a:rPr lang="en-IN" sz="4800" dirty="0"/>
              <a:t>A router creates a connection between two networks.</a:t>
            </a:r>
          </a:p>
          <a:p>
            <a:pPr marL="285750" indent="-285750">
              <a:buFont typeface="Arial" panose="020B0604020202020204" pitchFamily="34" charset="0"/>
              <a:buChar char="•"/>
            </a:pPr>
            <a:r>
              <a:rPr lang="en-IN" sz="4800" dirty="0"/>
              <a:t>It has many</a:t>
            </a:r>
            <a:r>
              <a:rPr lang="en-IN" sz="4800" dirty="0">
                <a:latin typeface="Arial" panose="020B0604020202020204" pitchFamily="34" charset="0"/>
                <a:cs typeface="Arial" panose="020B0604020202020204" pitchFamily="34" charset="0"/>
              </a:rPr>
              <a:t> </a:t>
            </a:r>
            <a:r>
              <a:rPr lang="en-IN" sz="4800" dirty="0"/>
              <a:t>collision domains and many broadcast domains (=number of ports).  A broadcast message from one network will never reach the other one as the router will drop the packet and never let it pass.</a:t>
            </a:r>
          </a:p>
          <a:p>
            <a:pPr marL="285750" indent="-285750">
              <a:buFont typeface="Arial" panose="020B0604020202020204" pitchFamily="34" charset="0"/>
              <a:buChar char="•"/>
            </a:pPr>
            <a:endParaRPr lang="en-GB" sz="3000" dirty="0"/>
          </a:p>
          <a:p>
            <a:endParaRPr lang="en-GB" dirty="0"/>
          </a:p>
        </p:txBody>
      </p:sp>
    </p:spTree>
    <p:extLst>
      <p:ext uri="{BB962C8B-B14F-4D97-AF65-F5344CB8AC3E}">
        <p14:creationId xmlns:p14="http://schemas.microsoft.com/office/powerpoint/2010/main" val="210907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0E6B-6B0B-4F99-B158-73C908D195E0}"/>
              </a:ext>
            </a:extLst>
          </p:cNvPr>
          <p:cNvSpPr>
            <a:spLocks noGrp="1"/>
          </p:cNvSpPr>
          <p:nvPr>
            <p:ph type="title"/>
          </p:nvPr>
        </p:nvSpPr>
        <p:spPr/>
        <p:txBody>
          <a:bodyPr>
            <a:normAutofit/>
          </a:bodyPr>
          <a:lstStyle/>
          <a:p>
            <a:r>
              <a:rPr lang="en-GB" dirty="0"/>
              <a:t>ARP : How do machines get to know each other..?</a:t>
            </a:r>
          </a:p>
        </p:txBody>
      </p:sp>
      <p:pic>
        <p:nvPicPr>
          <p:cNvPr id="12" name="Content Placeholder 11">
            <a:extLst>
              <a:ext uri="{FF2B5EF4-FFF2-40B4-BE49-F238E27FC236}">
                <a16:creationId xmlns:a16="http://schemas.microsoft.com/office/drawing/2014/main" id="{0AF1F727-5B1B-4F09-872A-5B704548AC9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038975"/>
            <a:ext cx="4645025" cy="3392826"/>
          </a:xfrm>
        </p:spPr>
      </p:pic>
      <p:sp>
        <p:nvSpPr>
          <p:cNvPr id="10" name="Content Placeholder 9">
            <a:extLst>
              <a:ext uri="{FF2B5EF4-FFF2-40B4-BE49-F238E27FC236}">
                <a16:creationId xmlns:a16="http://schemas.microsoft.com/office/drawing/2014/main" id="{2C8B113E-0781-4BC4-95CB-25A13F4CF685}"/>
              </a:ext>
            </a:extLst>
          </p:cNvPr>
          <p:cNvSpPr>
            <a:spLocks noGrp="1"/>
          </p:cNvSpPr>
          <p:nvPr>
            <p:ph sz="half" idx="2"/>
          </p:nvPr>
        </p:nvSpPr>
        <p:spPr/>
        <p:txBody>
          <a:bodyPr>
            <a:normAutofit lnSpcReduction="10000"/>
          </a:bodyPr>
          <a:lstStyle/>
          <a:p>
            <a:pPr algn="just"/>
            <a:r>
              <a:rPr lang="en-IN" dirty="0"/>
              <a:t>The acronym ARP stands for </a:t>
            </a:r>
            <a:r>
              <a:rPr lang="en-IN" b="1" dirty="0"/>
              <a:t>Address Resolution Protocol</a:t>
            </a:r>
            <a:r>
              <a:rPr lang="en-IN" dirty="0"/>
              <a:t> which is one of the most important protocols of the Data link layer (Layer 2) in the OSI model.</a:t>
            </a:r>
          </a:p>
          <a:p>
            <a:pPr algn="just"/>
            <a:r>
              <a:rPr lang="en-IN" dirty="0"/>
              <a:t>ARP finds the hardware address, also known as Media Access Control (MAC) address, of a host from its known IP address.</a:t>
            </a:r>
            <a:endParaRPr lang="en-GB" dirty="0"/>
          </a:p>
        </p:txBody>
      </p:sp>
    </p:spTree>
    <p:extLst>
      <p:ext uri="{BB962C8B-B14F-4D97-AF65-F5344CB8AC3E}">
        <p14:creationId xmlns:p14="http://schemas.microsoft.com/office/powerpoint/2010/main" val="1413768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0E6B-6B0B-4F99-B158-73C908D195E0}"/>
              </a:ext>
            </a:extLst>
          </p:cNvPr>
          <p:cNvSpPr>
            <a:spLocks noGrp="1"/>
          </p:cNvSpPr>
          <p:nvPr>
            <p:ph type="title"/>
          </p:nvPr>
        </p:nvSpPr>
        <p:spPr/>
        <p:txBody>
          <a:bodyPr>
            <a:normAutofit/>
          </a:bodyPr>
          <a:lstStyle/>
          <a:p>
            <a:r>
              <a:rPr lang="en-GB" dirty="0"/>
              <a:t>ARP : How do machines get to know each other..?</a:t>
            </a:r>
          </a:p>
        </p:txBody>
      </p:sp>
      <p:pic>
        <p:nvPicPr>
          <p:cNvPr id="12" name="Content Placeholder 11">
            <a:extLst>
              <a:ext uri="{FF2B5EF4-FFF2-40B4-BE49-F238E27FC236}">
                <a16:creationId xmlns:a16="http://schemas.microsoft.com/office/drawing/2014/main" id="{0AF1F727-5B1B-4F09-872A-5B704548AC9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038975"/>
            <a:ext cx="4645025" cy="3392826"/>
          </a:xfrm>
        </p:spPr>
      </p:pic>
      <p:sp>
        <p:nvSpPr>
          <p:cNvPr id="10" name="Content Placeholder 9">
            <a:extLst>
              <a:ext uri="{FF2B5EF4-FFF2-40B4-BE49-F238E27FC236}">
                <a16:creationId xmlns:a16="http://schemas.microsoft.com/office/drawing/2014/main" id="{2C8B113E-0781-4BC4-95CB-25A13F4CF685}"/>
              </a:ext>
            </a:extLst>
          </p:cNvPr>
          <p:cNvSpPr>
            <a:spLocks noGrp="1"/>
          </p:cNvSpPr>
          <p:nvPr>
            <p:ph sz="half" idx="2"/>
          </p:nvPr>
        </p:nvSpPr>
        <p:spPr/>
        <p:txBody>
          <a:bodyPr>
            <a:normAutofit fontScale="47500" lnSpcReduction="20000"/>
          </a:bodyPr>
          <a:lstStyle/>
          <a:p>
            <a:pPr algn="just" fontAlgn="base"/>
            <a:r>
              <a:rPr lang="en-IN" b="1" u="sng" dirty="0"/>
              <a:t>SOME GENERIC TERMS:-</a:t>
            </a:r>
          </a:p>
          <a:p>
            <a:pPr algn="just" fontAlgn="base"/>
            <a:r>
              <a:rPr lang="en-IN" b="1" dirty="0"/>
              <a:t>ARP Cache:</a:t>
            </a:r>
            <a:r>
              <a:rPr lang="en-IN" dirty="0"/>
              <a:t> After resolving MAC address, the ARP sends it to the source where it stores in a table for future reference. The subsequent communications can use the MAC address from the table</a:t>
            </a:r>
          </a:p>
          <a:p>
            <a:pPr algn="just" fontAlgn="base"/>
            <a:r>
              <a:rPr lang="en-IN" b="1" dirty="0"/>
              <a:t>ARP Cache Timeout:</a:t>
            </a:r>
            <a:r>
              <a:rPr lang="en-IN" dirty="0"/>
              <a:t> It indicates the time for which the MAC address in the ARP cache can reside</a:t>
            </a:r>
          </a:p>
          <a:p>
            <a:pPr algn="just" fontAlgn="base"/>
            <a:r>
              <a:rPr lang="en-IN" b="1" dirty="0"/>
              <a:t>ARP request:</a:t>
            </a:r>
            <a:r>
              <a:rPr lang="en-IN" dirty="0"/>
              <a:t> This is nothing but broadcasting a packet over the network to validate whether we came across destination MAC address or not.</a:t>
            </a:r>
          </a:p>
          <a:p>
            <a:pPr lvl="1" algn="just" fontAlgn="base"/>
            <a:r>
              <a:rPr lang="en-IN" dirty="0"/>
              <a:t>ARP request packet </a:t>
            </a:r>
            <a:r>
              <a:rPr lang="en-IN" dirty="0" err="1"/>
              <a:t>contains:The</a:t>
            </a:r>
            <a:r>
              <a:rPr lang="en-IN" dirty="0"/>
              <a:t> physical address of the sender.</a:t>
            </a:r>
          </a:p>
          <a:p>
            <a:pPr lvl="1" algn="just" fontAlgn="base"/>
            <a:r>
              <a:rPr lang="en-IN" dirty="0"/>
              <a:t>The IP address of the sender.</a:t>
            </a:r>
          </a:p>
          <a:p>
            <a:pPr lvl="1" algn="just" fontAlgn="base"/>
            <a:r>
              <a:rPr lang="en-IN" dirty="0"/>
              <a:t>The physical address of the receiver is 0s.</a:t>
            </a:r>
          </a:p>
          <a:p>
            <a:pPr lvl="1" algn="just" fontAlgn="base"/>
            <a:r>
              <a:rPr lang="en-IN" dirty="0"/>
              <a:t>The IP address of the receiver</a:t>
            </a:r>
          </a:p>
          <a:p>
            <a:pPr algn="just" fontAlgn="base"/>
            <a:r>
              <a:rPr lang="en-IN" dirty="0"/>
              <a:t>The ARP packet is encapsulated directly into data link frame.</a:t>
            </a:r>
          </a:p>
          <a:p>
            <a:pPr algn="just" fontAlgn="base"/>
            <a:r>
              <a:rPr lang="en-IN" b="1" dirty="0"/>
              <a:t>ARP response/reply:</a:t>
            </a:r>
            <a:r>
              <a:rPr lang="en-IN" dirty="0"/>
              <a:t> It is the MAC address response that the source receives from the destination which aids in further communication of the data.</a:t>
            </a:r>
          </a:p>
        </p:txBody>
      </p:sp>
    </p:spTree>
    <p:extLst>
      <p:ext uri="{BB962C8B-B14F-4D97-AF65-F5344CB8AC3E}">
        <p14:creationId xmlns:p14="http://schemas.microsoft.com/office/powerpoint/2010/main" val="3771979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0E6B-6B0B-4F99-B158-73C908D195E0}"/>
              </a:ext>
            </a:extLst>
          </p:cNvPr>
          <p:cNvSpPr>
            <a:spLocks noGrp="1"/>
          </p:cNvSpPr>
          <p:nvPr>
            <p:ph type="title"/>
          </p:nvPr>
        </p:nvSpPr>
        <p:spPr/>
        <p:txBody>
          <a:bodyPr>
            <a:normAutofit/>
          </a:bodyPr>
          <a:lstStyle/>
          <a:p>
            <a:r>
              <a:rPr lang="en-GB" dirty="0"/>
              <a:t>ARP : How do machines get to know each other..?</a:t>
            </a:r>
          </a:p>
        </p:txBody>
      </p:sp>
      <p:pic>
        <p:nvPicPr>
          <p:cNvPr id="12" name="Content Placeholder 11">
            <a:extLst>
              <a:ext uri="{FF2B5EF4-FFF2-40B4-BE49-F238E27FC236}">
                <a16:creationId xmlns:a16="http://schemas.microsoft.com/office/drawing/2014/main" id="{0AF1F727-5B1B-4F09-872A-5B704548AC9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038975"/>
            <a:ext cx="4645025" cy="3392826"/>
          </a:xfrm>
        </p:spPr>
      </p:pic>
      <p:sp>
        <p:nvSpPr>
          <p:cNvPr id="10" name="Content Placeholder 9">
            <a:extLst>
              <a:ext uri="{FF2B5EF4-FFF2-40B4-BE49-F238E27FC236}">
                <a16:creationId xmlns:a16="http://schemas.microsoft.com/office/drawing/2014/main" id="{2C8B113E-0781-4BC4-95CB-25A13F4CF685}"/>
              </a:ext>
            </a:extLst>
          </p:cNvPr>
          <p:cNvSpPr>
            <a:spLocks noGrp="1"/>
          </p:cNvSpPr>
          <p:nvPr>
            <p:ph sz="half" idx="2"/>
          </p:nvPr>
        </p:nvSpPr>
        <p:spPr/>
        <p:txBody>
          <a:bodyPr>
            <a:normAutofit fontScale="92500" lnSpcReduction="20000"/>
          </a:bodyPr>
          <a:lstStyle/>
          <a:p>
            <a:pPr algn="just" fontAlgn="base"/>
            <a:r>
              <a:rPr lang="en-IN" dirty="0"/>
              <a:t>Let’s say a device wants to communicate with another having an IP address 141.23.56.23. The steps included in ARP process will be as follows :-</a:t>
            </a:r>
          </a:p>
          <a:p>
            <a:pPr marL="457200" indent="-457200" algn="just" fontAlgn="base">
              <a:buFont typeface="+mj-lt"/>
              <a:buAutoNum type="arabicPeriod"/>
            </a:pPr>
            <a:r>
              <a:rPr lang="en-IN" dirty="0"/>
              <a:t>The source ARP cache is checked to determine whether the ARP is resolved or not. If the ARP is not resolved, it puts the packet on hold and generates an ARP request. If the ARP is already resolved then the packet will be delivered to destination host.</a:t>
            </a:r>
          </a:p>
        </p:txBody>
      </p:sp>
    </p:spTree>
    <p:extLst>
      <p:ext uri="{BB962C8B-B14F-4D97-AF65-F5344CB8AC3E}">
        <p14:creationId xmlns:p14="http://schemas.microsoft.com/office/powerpoint/2010/main" val="3276171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0E6B-6B0B-4F99-B158-73C908D195E0}"/>
              </a:ext>
            </a:extLst>
          </p:cNvPr>
          <p:cNvSpPr>
            <a:spLocks noGrp="1"/>
          </p:cNvSpPr>
          <p:nvPr>
            <p:ph type="title"/>
          </p:nvPr>
        </p:nvSpPr>
        <p:spPr/>
        <p:txBody>
          <a:bodyPr>
            <a:normAutofit/>
          </a:bodyPr>
          <a:lstStyle/>
          <a:p>
            <a:r>
              <a:rPr lang="en-GB" dirty="0"/>
              <a:t>ARP : How do machines get to know each other..?</a:t>
            </a:r>
          </a:p>
        </p:txBody>
      </p:sp>
      <p:pic>
        <p:nvPicPr>
          <p:cNvPr id="12" name="Content Placeholder 11">
            <a:extLst>
              <a:ext uri="{FF2B5EF4-FFF2-40B4-BE49-F238E27FC236}">
                <a16:creationId xmlns:a16="http://schemas.microsoft.com/office/drawing/2014/main" id="{0AF1F727-5B1B-4F09-872A-5B704548AC9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038975"/>
            <a:ext cx="4645025" cy="3392826"/>
          </a:xfrm>
        </p:spPr>
      </p:pic>
      <p:sp>
        <p:nvSpPr>
          <p:cNvPr id="10" name="Content Placeholder 9">
            <a:extLst>
              <a:ext uri="{FF2B5EF4-FFF2-40B4-BE49-F238E27FC236}">
                <a16:creationId xmlns:a16="http://schemas.microsoft.com/office/drawing/2014/main" id="{2C8B113E-0781-4BC4-95CB-25A13F4CF685}"/>
              </a:ext>
            </a:extLst>
          </p:cNvPr>
          <p:cNvSpPr>
            <a:spLocks noGrp="1"/>
          </p:cNvSpPr>
          <p:nvPr>
            <p:ph sz="half" idx="2"/>
          </p:nvPr>
        </p:nvSpPr>
        <p:spPr/>
        <p:txBody>
          <a:bodyPr>
            <a:normAutofit fontScale="70000" lnSpcReduction="20000"/>
          </a:bodyPr>
          <a:lstStyle/>
          <a:p>
            <a:pPr marL="457200" indent="-457200" algn="just" fontAlgn="base">
              <a:buFont typeface="+mj-lt"/>
              <a:buAutoNum type="arabicPeriod" startAt="2"/>
            </a:pPr>
            <a:r>
              <a:rPr lang="en-IN" dirty="0"/>
              <a:t>The ARP request is broadcast all over the network to find out the device having destination IP address. If the destination is present in the same network then ARP will find out destination MAC address but if it is present in different network then ARP will find out default gateway MAC address.</a:t>
            </a:r>
            <a:r>
              <a:rPr lang="en-IN" dirty="0">
                <a:latin typeface="Bahnschrift Light Condensed" panose="020B0502040204020203" pitchFamily="34" charset="0"/>
              </a:rPr>
              <a:t> </a:t>
            </a:r>
          </a:p>
          <a:p>
            <a:pPr marL="457200" indent="-457200" algn="just" fontAlgn="base">
              <a:buFont typeface="+mj-lt"/>
              <a:buAutoNum type="arabicPeriod" startAt="2"/>
            </a:pPr>
            <a:r>
              <a:rPr lang="en-IN" dirty="0"/>
              <a:t>When the device having the destination IP address receives the ARP request, it updates it’s own ARP cache.</a:t>
            </a:r>
          </a:p>
          <a:p>
            <a:pPr marL="457200" indent="-457200" algn="just" fontAlgn="base">
              <a:buFont typeface="+mj-lt"/>
              <a:buAutoNum type="arabicPeriod" startAt="2"/>
            </a:pPr>
            <a:r>
              <a:rPr lang="en-IN" dirty="0"/>
              <a:t>The destination host machine generates an ARP reply containing it’s own MAC address.</a:t>
            </a:r>
          </a:p>
          <a:p>
            <a:pPr marL="457200" indent="-457200" algn="just" fontAlgn="base">
              <a:buFont typeface="+mj-lt"/>
              <a:buAutoNum type="arabicPeriod" startAt="2"/>
            </a:pPr>
            <a:r>
              <a:rPr lang="en-IN" dirty="0"/>
              <a:t>Now, the device having the source IP address receives the ARP reply and update it’s ARP cache.</a:t>
            </a:r>
          </a:p>
          <a:p>
            <a:pPr marL="457200" indent="-457200" algn="just" fontAlgn="base">
              <a:buFont typeface="+mj-lt"/>
              <a:buAutoNum type="arabicPeriod" startAt="2"/>
            </a:pPr>
            <a:endParaRPr lang="en-IN" dirty="0">
              <a:latin typeface="Bahnschrift Light Condensed" panose="020B0502040204020203" pitchFamily="34" charset="0"/>
            </a:endParaRPr>
          </a:p>
          <a:p>
            <a:pPr marL="457200" indent="-457200" algn="just" fontAlgn="base">
              <a:buFont typeface="+mj-lt"/>
              <a:buAutoNum type="arabicPeriod" startAt="2"/>
            </a:pPr>
            <a:endParaRPr lang="en-IN" dirty="0">
              <a:latin typeface="Bahnschrift Light Condensed" panose="020B0502040204020203" pitchFamily="34" charset="0"/>
            </a:endParaRPr>
          </a:p>
        </p:txBody>
      </p:sp>
    </p:spTree>
    <p:extLst>
      <p:ext uri="{BB962C8B-B14F-4D97-AF65-F5344CB8AC3E}">
        <p14:creationId xmlns:p14="http://schemas.microsoft.com/office/powerpoint/2010/main" val="2230071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0A2A17-C086-4AA3-AB79-B2EB73CA6E1B}"/>
              </a:ext>
            </a:extLst>
          </p:cNvPr>
          <p:cNvSpPr>
            <a:spLocks noGrp="1"/>
          </p:cNvSpPr>
          <p:nvPr>
            <p:ph type="title"/>
          </p:nvPr>
        </p:nvSpPr>
        <p:spPr/>
        <p:txBody>
          <a:bodyPr/>
          <a:lstStyle/>
          <a:p>
            <a:pPr algn="ctr"/>
            <a:r>
              <a:rPr lang="en-GB" dirty="0"/>
              <a:t>Routing Tables</a:t>
            </a:r>
          </a:p>
        </p:txBody>
      </p:sp>
    </p:spTree>
    <p:extLst>
      <p:ext uri="{BB962C8B-B14F-4D97-AF65-F5344CB8AC3E}">
        <p14:creationId xmlns:p14="http://schemas.microsoft.com/office/powerpoint/2010/main" val="1981867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103204-1ABE-4D8C-8AEA-4E09E73D94B0}"/>
              </a:ext>
            </a:extLst>
          </p:cNvPr>
          <p:cNvSpPr>
            <a:spLocks noGrp="1"/>
          </p:cNvSpPr>
          <p:nvPr>
            <p:ph type="title"/>
          </p:nvPr>
        </p:nvSpPr>
        <p:spPr/>
        <p:txBody>
          <a:bodyPr/>
          <a:lstStyle/>
          <a:p>
            <a:r>
              <a:rPr lang="en-GB" dirty="0"/>
              <a:t>In a broader sense…</a:t>
            </a:r>
          </a:p>
        </p:txBody>
      </p:sp>
      <p:pic>
        <p:nvPicPr>
          <p:cNvPr id="8" name="Content Placeholder 7">
            <a:extLst>
              <a:ext uri="{FF2B5EF4-FFF2-40B4-BE49-F238E27FC236}">
                <a16:creationId xmlns:a16="http://schemas.microsoft.com/office/drawing/2014/main" id="{11057166-7996-4D52-8402-0968535EB4A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257696" y="2359581"/>
            <a:ext cx="4994338" cy="2757044"/>
          </a:xfrm>
        </p:spPr>
      </p:pic>
      <p:sp>
        <p:nvSpPr>
          <p:cNvPr id="6" name="Content Placeholder 5">
            <a:extLst>
              <a:ext uri="{FF2B5EF4-FFF2-40B4-BE49-F238E27FC236}">
                <a16:creationId xmlns:a16="http://schemas.microsoft.com/office/drawing/2014/main" id="{8E197D40-236E-47D5-ACDD-4B61C3B8E341}"/>
              </a:ext>
            </a:extLst>
          </p:cNvPr>
          <p:cNvSpPr>
            <a:spLocks noGrp="1"/>
          </p:cNvSpPr>
          <p:nvPr>
            <p:ph sz="half" idx="2"/>
          </p:nvPr>
        </p:nvSpPr>
        <p:spPr/>
        <p:txBody>
          <a:bodyPr>
            <a:normAutofit fontScale="92500" lnSpcReduction="20000"/>
          </a:bodyPr>
          <a:lstStyle/>
          <a:p>
            <a:r>
              <a:rPr lang="en-IN" dirty="0"/>
              <a:t>A routing table is a set of rules, often viewed in table format, that is used to determine where data packets traveling over an Internet Protocol (IP) network will be directed. All IP-enabled devices, including routers and switches, use routing tables.</a:t>
            </a:r>
          </a:p>
          <a:p>
            <a:r>
              <a:rPr lang="en-IN" dirty="0"/>
              <a:t>When a router receives a packet, it examines the destination IP address, and looks up into its </a:t>
            </a:r>
            <a:r>
              <a:rPr lang="en-IN" b="1" dirty="0"/>
              <a:t>Routing Table</a:t>
            </a:r>
            <a:r>
              <a:rPr lang="en-IN" dirty="0"/>
              <a:t> to figure out which interface packet will be sent out.</a:t>
            </a:r>
            <a:endParaRPr lang="en-GB" dirty="0"/>
          </a:p>
        </p:txBody>
      </p:sp>
    </p:spTree>
    <p:extLst>
      <p:ext uri="{BB962C8B-B14F-4D97-AF65-F5344CB8AC3E}">
        <p14:creationId xmlns:p14="http://schemas.microsoft.com/office/powerpoint/2010/main" val="506260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103204-1ABE-4D8C-8AEA-4E09E73D94B0}"/>
              </a:ext>
            </a:extLst>
          </p:cNvPr>
          <p:cNvSpPr>
            <a:spLocks noGrp="1"/>
          </p:cNvSpPr>
          <p:nvPr>
            <p:ph type="title"/>
          </p:nvPr>
        </p:nvSpPr>
        <p:spPr/>
        <p:txBody>
          <a:bodyPr/>
          <a:lstStyle/>
          <a:p>
            <a:r>
              <a:rPr lang="en-GB" dirty="0"/>
              <a:t>How are routing tables populated..?</a:t>
            </a:r>
          </a:p>
        </p:txBody>
      </p:sp>
      <p:pic>
        <p:nvPicPr>
          <p:cNvPr id="8" name="Content Placeholder 7">
            <a:extLst>
              <a:ext uri="{FF2B5EF4-FFF2-40B4-BE49-F238E27FC236}">
                <a16:creationId xmlns:a16="http://schemas.microsoft.com/office/drawing/2014/main" id="{11057166-7996-4D52-8402-0968535EB4A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257696" y="2017343"/>
            <a:ext cx="4994338" cy="3441520"/>
          </a:xfrm>
        </p:spPr>
      </p:pic>
      <p:sp>
        <p:nvSpPr>
          <p:cNvPr id="6" name="Content Placeholder 5">
            <a:extLst>
              <a:ext uri="{FF2B5EF4-FFF2-40B4-BE49-F238E27FC236}">
                <a16:creationId xmlns:a16="http://schemas.microsoft.com/office/drawing/2014/main" id="{8E197D40-236E-47D5-ACDD-4B61C3B8E341}"/>
              </a:ext>
            </a:extLst>
          </p:cNvPr>
          <p:cNvSpPr>
            <a:spLocks noGrp="1"/>
          </p:cNvSpPr>
          <p:nvPr>
            <p:ph sz="half" idx="2"/>
          </p:nvPr>
        </p:nvSpPr>
        <p:spPr/>
        <p:txBody>
          <a:bodyPr>
            <a:normAutofit fontScale="70000" lnSpcReduction="20000"/>
          </a:bodyPr>
          <a:lstStyle/>
          <a:p>
            <a:pPr marL="0" indent="0" fontAlgn="base">
              <a:buNone/>
            </a:pPr>
            <a:r>
              <a:rPr lang="en-IN" dirty="0"/>
              <a:t>There are ways to maintain Routing Table:</a:t>
            </a:r>
          </a:p>
          <a:p>
            <a:pPr fontAlgn="base"/>
            <a:r>
              <a:rPr lang="en-IN" dirty="0"/>
              <a:t>Directly connected networks are added automatically.</a:t>
            </a:r>
          </a:p>
          <a:p>
            <a:pPr fontAlgn="base"/>
            <a:r>
              <a:rPr lang="en-IN" dirty="0"/>
              <a:t>Using Static Routing.</a:t>
            </a:r>
          </a:p>
          <a:p>
            <a:pPr fontAlgn="base"/>
            <a:r>
              <a:rPr lang="en-IN" dirty="0"/>
              <a:t>Using Dynamic Routing.</a:t>
            </a:r>
          </a:p>
          <a:p>
            <a:pPr marL="0" indent="0" fontAlgn="base">
              <a:buNone/>
            </a:pPr>
            <a:r>
              <a:rPr lang="en-IN" dirty="0"/>
              <a:t>These Routing tables can be maintained manually or dynamically. In </a:t>
            </a:r>
            <a:r>
              <a:rPr lang="en-IN" i="1" dirty="0"/>
              <a:t>dynamic routing</a:t>
            </a:r>
            <a:r>
              <a:rPr lang="en-IN" dirty="0"/>
              <a:t>, devices build and maintain their routing tables automatically by using routing protocols to exchange information about the surrounding network topology. Dynamic routing tables allow devices to “listen” to the network and respond to occurrences like device failures and network congestion. Tables for </a:t>
            </a:r>
            <a:r>
              <a:rPr lang="en-IN" i="1" dirty="0"/>
              <a:t>static network devices</a:t>
            </a:r>
            <a:r>
              <a:rPr lang="en-IN" dirty="0"/>
              <a:t> do not change unless a network administrator manually changes them.</a:t>
            </a:r>
          </a:p>
        </p:txBody>
      </p:sp>
    </p:spTree>
    <p:extLst>
      <p:ext uri="{BB962C8B-B14F-4D97-AF65-F5344CB8AC3E}">
        <p14:creationId xmlns:p14="http://schemas.microsoft.com/office/powerpoint/2010/main" val="2532260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C5C9E-18F3-4857-8454-90CAA8D0726C}"/>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48BEECA3-91CA-4885-998B-417E44819F79}"/>
              </a:ext>
            </a:extLst>
          </p:cNvPr>
          <p:cNvSpPr>
            <a:spLocks noGrp="1"/>
          </p:cNvSpPr>
          <p:nvPr>
            <p:ph idx="1"/>
          </p:nvPr>
        </p:nvSpPr>
        <p:spPr/>
        <p:txBody>
          <a:bodyPr/>
          <a:lstStyle/>
          <a:p>
            <a:r>
              <a:rPr lang="en-GB" dirty="0"/>
              <a:t>Routing Tables</a:t>
            </a:r>
          </a:p>
          <a:p>
            <a:r>
              <a:rPr lang="en-GB" dirty="0"/>
              <a:t>Routing Protocols: How data packets roam about...?</a:t>
            </a:r>
          </a:p>
          <a:p>
            <a:pPr marL="0" indent="0">
              <a:buNone/>
            </a:pPr>
            <a:endParaRPr lang="en-GB" dirty="0"/>
          </a:p>
        </p:txBody>
      </p:sp>
    </p:spTree>
    <p:extLst>
      <p:ext uri="{BB962C8B-B14F-4D97-AF65-F5344CB8AC3E}">
        <p14:creationId xmlns:p14="http://schemas.microsoft.com/office/powerpoint/2010/main" val="1456240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BCBD09-FE98-4F17-972C-1DA0DAF7A463}"/>
              </a:ext>
            </a:extLst>
          </p:cNvPr>
          <p:cNvSpPr>
            <a:spLocks noGrp="1"/>
          </p:cNvSpPr>
          <p:nvPr>
            <p:ph type="title"/>
          </p:nvPr>
        </p:nvSpPr>
        <p:spPr/>
        <p:txBody>
          <a:bodyPr/>
          <a:lstStyle/>
          <a:p>
            <a:r>
              <a:rPr lang="en-GB" dirty="0"/>
              <a:t>Routing Protocols:</a:t>
            </a:r>
          </a:p>
        </p:txBody>
      </p:sp>
      <p:sp>
        <p:nvSpPr>
          <p:cNvPr id="6" name="Text Placeholder 5">
            <a:extLst>
              <a:ext uri="{FF2B5EF4-FFF2-40B4-BE49-F238E27FC236}">
                <a16:creationId xmlns:a16="http://schemas.microsoft.com/office/drawing/2014/main" id="{295351A0-3379-40EF-97EC-39F46409EF6E}"/>
              </a:ext>
            </a:extLst>
          </p:cNvPr>
          <p:cNvSpPr>
            <a:spLocks noGrp="1"/>
          </p:cNvSpPr>
          <p:nvPr>
            <p:ph type="body" idx="1"/>
          </p:nvPr>
        </p:nvSpPr>
        <p:spPr/>
        <p:txBody>
          <a:bodyPr/>
          <a:lstStyle/>
          <a:p>
            <a:r>
              <a:rPr lang="en-GB" b="1" i="1" dirty="0"/>
              <a:t>How Data Packets Roam About...?</a:t>
            </a:r>
          </a:p>
        </p:txBody>
      </p:sp>
    </p:spTree>
    <p:extLst>
      <p:ext uri="{BB962C8B-B14F-4D97-AF65-F5344CB8AC3E}">
        <p14:creationId xmlns:p14="http://schemas.microsoft.com/office/powerpoint/2010/main" val="449050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1328FF-15F3-47B1-ADAF-2415EDAEE655}"/>
              </a:ext>
            </a:extLst>
          </p:cNvPr>
          <p:cNvSpPr>
            <a:spLocks noGrp="1"/>
          </p:cNvSpPr>
          <p:nvPr>
            <p:ph type="title"/>
          </p:nvPr>
        </p:nvSpPr>
        <p:spPr/>
        <p:txBody>
          <a:bodyPr/>
          <a:lstStyle/>
          <a:p>
            <a:r>
              <a:rPr lang="en-GB" dirty="0"/>
              <a:t>Types of Routing protocol</a:t>
            </a:r>
          </a:p>
        </p:txBody>
      </p:sp>
      <p:pic>
        <p:nvPicPr>
          <p:cNvPr id="10" name="Content Placeholder 9">
            <a:extLst>
              <a:ext uri="{FF2B5EF4-FFF2-40B4-BE49-F238E27FC236}">
                <a16:creationId xmlns:a16="http://schemas.microsoft.com/office/drawing/2014/main" id="{BC0C9032-F123-4819-A294-6464D9E231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8889" y="798973"/>
            <a:ext cx="6573228" cy="4578911"/>
          </a:xfrm>
          <a:ln w="19050">
            <a:solidFill>
              <a:schemeClr val="tx1"/>
            </a:solidFill>
          </a:ln>
          <a:effectLst>
            <a:glow rad="50800">
              <a:schemeClr val="accent1">
                <a:alpha val="40000"/>
              </a:schemeClr>
            </a:glow>
          </a:effectLst>
        </p:spPr>
      </p:pic>
      <p:sp>
        <p:nvSpPr>
          <p:cNvPr id="8" name="Text Placeholder 7">
            <a:extLst>
              <a:ext uri="{FF2B5EF4-FFF2-40B4-BE49-F238E27FC236}">
                <a16:creationId xmlns:a16="http://schemas.microsoft.com/office/drawing/2014/main" id="{634D86DE-CD1E-4A85-BEF1-4041F197A78B}"/>
              </a:ext>
            </a:extLst>
          </p:cNvPr>
          <p:cNvSpPr>
            <a:spLocks noGrp="1"/>
          </p:cNvSpPr>
          <p:nvPr>
            <p:ph type="body" sz="half" idx="2"/>
          </p:nvPr>
        </p:nvSpPr>
        <p:spPr/>
        <p:txBody>
          <a:bodyPr/>
          <a:lstStyle/>
          <a:p>
            <a:pPr marL="285750" indent="-285750">
              <a:buFont typeface="Arial" panose="020B0604020202020204" pitchFamily="34" charset="0"/>
              <a:buChar char="•"/>
            </a:pPr>
            <a:r>
              <a:rPr lang="en-IN" dirty="0"/>
              <a:t>Routing protocols are mechanisms by which routing information is exchanged between routers so that routing decisions can be made.</a:t>
            </a:r>
            <a:endParaRPr lang="en-GB" dirty="0"/>
          </a:p>
        </p:txBody>
      </p:sp>
    </p:spTree>
    <p:extLst>
      <p:ext uri="{BB962C8B-B14F-4D97-AF65-F5344CB8AC3E}">
        <p14:creationId xmlns:p14="http://schemas.microsoft.com/office/powerpoint/2010/main" val="2670066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CDC02-ABDB-46CB-AC9E-BC24A07D307B}"/>
              </a:ext>
            </a:extLst>
          </p:cNvPr>
          <p:cNvSpPr>
            <a:spLocks noGrp="1"/>
          </p:cNvSpPr>
          <p:nvPr>
            <p:ph type="title"/>
          </p:nvPr>
        </p:nvSpPr>
        <p:spPr/>
        <p:txBody>
          <a:bodyPr/>
          <a:lstStyle/>
          <a:p>
            <a:r>
              <a:rPr lang="en-GB" dirty="0"/>
              <a:t>Static routing</a:t>
            </a:r>
          </a:p>
        </p:txBody>
      </p:sp>
      <p:pic>
        <p:nvPicPr>
          <p:cNvPr id="9" name="Content Placeholder 8">
            <a:extLst>
              <a:ext uri="{FF2B5EF4-FFF2-40B4-BE49-F238E27FC236}">
                <a16:creationId xmlns:a16="http://schemas.microsoft.com/office/drawing/2014/main" id="{43873271-B791-4369-B424-19B1EBE7706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33077" y="2017343"/>
            <a:ext cx="5120496" cy="3441520"/>
          </a:xfrm>
          <a:ln w="19050">
            <a:solidFill>
              <a:schemeClr val="tx1"/>
            </a:solidFill>
          </a:ln>
        </p:spPr>
      </p:pic>
      <p:sp>
        <p:nvSpPr>
          <p:cNvPr id="7" name="Content Placeholder 6">
            <a:extLst>
              <a:ext uri="{FF2B5EF4-FFF2-40B4-BE49-F238E27FC236}">
                <a16:creationId xmlns:a16="http://schemas.microsoft.com/office/drawing/2014/main" id="{59C3A2C7-7E30-4EEE-A357-9F5E679475A5}"/>
              </a:ext>
            </a:extLst>
          </p:cNvPr>
          <p:cNvSpPr>
            <a:spLocks noGrp="1"/>
          </p:cNvSpPr>
          <p:nvPr>
            <p:ph sz="half" idx="2"/>
          </p:nvPr>
        </p:nvSpPr>
        <p:spPr/>
        <p:txBody>
          <a:bodyPr>
            <a:noAutofit/>
          </a:bodyPr>
          <a:lstStyle/>
          <a:p>
            <a:pPr algn="just" fontAlgn="base">
              <a:spcBef>
                <a:spcPts val="500"/>
              </a:spcBef>
            </a:pPr>
            <a:r>
              <a:rPr lang="en-IN" sz="1200" dirty="0"/>
              <a:t>Static routing is a process in which we have to manually add routes in routing table.</a:t>
            </a:r>
          </a:p>
          <a:p>
            <a:pPr algn="just" fontAlgn="base">
              <a:spcBef>
                <a:spcPts val="500"/>
              </a:spcBef>
            </a:pPr>
            <a:r>
              <a:rPr lang="en-IN" sz="1200" b="1" dirty="0"/>
              <a:t>Advantages –</a:t>
            </a:r>
            <a:endParaRPr lang="en-IN" sz="1200" dirty="0"/>
          </a:p>
          <a:p>
            <a:pPr algn="just" fontAlgn="base">
              <a:spcBef>
                <a:spcPts val="500"/>
              </a:spcBef>
            </a:pPr>
            <a:r>
              <a:rPr lang="en-IN" sz="1200" dirty="0"/>
              <a:t>No routing overhead for router CPU which means a cheaper router can be used to do routing.</a:t>
            </a:r>
          </a:p>
          <a:p>
            <a:pPr algn="just" fontAlgn="base">
              <a:spcBef>
                <a:spcPts val="500"/>
              </a:spcBef>
            </a:pPr>
            <a:r>
              <a:rPr lang="en-IN" sz="1200" dirty="0"/>
              <a:t>It adds security because only administrator can allow routing to particular networks only.</a:t>
            </a:r>
          </a:p>
          <a:p>
            <a:pPr algn="just" fontAlgn="base">
              <a:spcBef>
                <a:spcPts val="500"/>
              </a:spcBef>
            </a:pPr>
            <a:r>
              <a:rPr lang="en-IN" sz="1200" dirty="0"/>
              <a:t>No bandwidth usage between routers.</a:t>
            </a:r>
          </a:p>
          <a:p>
            <a:pPr algn="just" fontAlgn="base">
              <a:spcBef>
                <a:spcPts val="500"/>
              </a:spcBef>
            </a:pPr>
            <a:r>
              <a:rPr lang="en-IN" sz="1200" b="1" dirty="0"/>
              <a:t>Disadvantages –</a:t>
            </a:r>
          </a:p>
          <a:p>
            <a:pPr algn="just" fontAlgn="base">
              <a:spcBef>
                <a:spcPts val="500"/>
              </a:spcBef>
            </a:pPr>
            <a:r>
              <a:rPr lang="en-IN" sz="1200" dirty="0"/>
              <a:t>For a large network, it is a hectic task for administrator to manually add each route for the network in the routing table on each router.</a:t>
            </a:r>
          </a:p>
          <a:p>
            <a:pPr algn="just" fontAlgn="base">
              <a:spcBef>
                <a:spcPts val="500"/>
              </a:spcBef>
            </a:pPr>
            <a:r>
              <a:rPr lang="en-IN" sz="1200" dirty="0"/>
              <a:t>The administrator should have good knowledge of the topology. If a new administrator comes, then he has to manually add each route so he should have very good knowledge of the routes of the topology.</a:t>
            </a:r>
          </a:p>
          <a:p>
            <a:pPr algn="just">
              <a:spcBef>
                <a:spcPts val="500"/>
              </a:spcBef>
            </a:pPr>
            <a:endParaRPr lang="en-GB" sz="1200" dirty="0"/>
          </a:p>
        </p:txBody>
      </p:sp>
    </p:spTree>
    <p:extLst>
      <p:ext uri="{BB962C8B-B14F-4D97-AF65-F5344CB8AC3E}">
        <p14:creationId xmlns:p14="http://schemas.microsoft.com/office/powerpoint/2010/main" val="23374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CDC02-ABDB-46CB-AC9E-BC24A07D307B}"/>
              </a:ext>
            </a:extLst>
          </p:cNvPr>
          <p:cNvSpPr>
            <a:spLocks noGrp="1"/>
          </p:cNvSpPr>
          <p:nvPr>
            <p:ph type="title"/>
          </p:nvPr>
        </p:nvSpPr>
        <p:spPr/>
        <p:txBody>
          <a:bodyPr/>
          <a:lstStyle/>
          <a:p>
            <a:r>
              <a:rPr lang="en-GB" dirty="0"/>
              <a:t>default routing</a:t>
            </a:r>
          </a:p>
        </p:txBody>
      </p:sp>
      <p:pic>
        <p:nvPicPr>
          <p:cNvPr id="9" name="Content Placeholder 8">
            <a:extLst>
              <a:ext uri="{FF2B5EF4-FFF2-40B4-BE49-F238E27FC236}">
                <a16:creationId xmlns:a16="http://schemas.microsoft.com/office/drawing/2014/main" id="{43873271-B791-4369-B424-19B1EBE7706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33077" y="2017343"/>
            <a:ext cx="5120496" cy="3441520"/>
          </a:xfrm>
          <a:ln w="19050">
            <a:solidFill>
              <a:schemeClr val="tx1"/>
            </a:solidFill>
          </a:ln>
        </p:spPr>
      </p:pic>
      <p:sp>
        <p:nvSpPr>
          <p:cNvPr id="7" name="Content Placeholder 6">
            <a:extLst>
              <a:ext uri="{FF2B5EF4-FFF2-40B4-BE49-F238E27FC236}">
                <a16:creationId xmlns:a16="http://schemas.microsoft.com/office/drawing/2014/main" id="{59C3A2C7-7E30-4EEE-A357-9F5E679475A5}"/>
              </a:ext>
            </a:extLst>
          </p:cNvPr>
          <p:cNvSpPr>
            <a:spLocks noGrp="1"/>
          </p:cNvSpPr>
          <p:nvPr>
            <p:ph sz="half" idx="2"/>
          </p:nvPr>
        </p:nvSpPr>
        <p:spPr/>
        <p:txBody>
          <a:bodyPr>
            <a:noAutofit/>
          </a:bodyPr>
          <a:lstStyle/>
          <a:p>
            <a:pPr algn="just" fontAlgn="base">
              <a:spcBef>
                <a:spcPts val="500"/>
              </a:spcBef>
            </a:pPr>
            <a:r>
              <a:rPr lang="en-IN" sz="1600" dirty="0"/>
              <a:t>This is the method where the router is configured to send all packets towards a single router (next hop). It doesn’t matter to which network the packet belongs, it is forwarded out to router which is configured for default routing. It is generally used with stub routers. A stub router is a router which has only one route to reach all other networks.</a:t>
            </a:r>
          </a:p>
          <a:p>
            <a:pPr algn="just" fontAlgn="base">
              <a:spcBef>
                <a:spcPts val="500"/>
              </a:spcBef>
            </a:pPr>
            <a:r>
              <a:rPr lang="en-IN" sz="1600" dirty="0"/>
              <a:t>In this topology, R1 and R2 are stub routers so one can configure default routing for both these routers.</a:t>
            </a:r>
            <a:endParaRPr lang="en-GB" sz="1600" dirty="0"/>
          </a:p>
        </p:txBody>
      </p:sp>
    </p:spTree>
    <p:extLst>
      <p:ext uri="{BB962C8B-B14F-4D97-AF65-F5344CB8AC3E}">
        <p14:creationId xmlns:p14="http://schemas.microsoft.com/office/powerpoint/2010/main" val="1172177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CDC02-ABDB-46CB-AC9E-BC24A07D307B}"/>
              </a:ext>
            </a:extLst>
          </p:cNvPr>
          <p:cNvSpPr>
            <a:spLocks noGrp="1"/>
          </p:cNvSpPr>
          <p:nvPr>
            <p:ph type="title"/>
          </p:nvPr>
        </p:nvSpPr>
        <p:spPr/>
        <p:txBody>
          <a:bodyPr/>
          <a:lstStyle/>
          <a:p>
            <a:r>
              <a:rPr lang="en-GB" dirty="0"/>
              <a:t>dynamic routing</a:t>
            </a:r>
          </a:p>
        </p:txBody>
      </p:sp>
      <p:pic>
        <p:nvPicPr>
          <p:cNvPr id="9" name="Content Placeholder 8">
            <a:extLst>
              <a:ext uri="{FF2B5EF4-FFF2-40B4-BE49-F238E27FC236}">
                <a16:creationId xmlns:a16="http://schemas.microsoft.com/office/drawing/2014/main" id="{43873271-B791-4369-B424-19B1EBE7706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133077" y="2158019"/>
            <a:ext cx="5120496" cy="3651937"/>
          </a:xfrm>
          <a:ln w="19050">
            <a:solidFill>
              <a:schemeClr val="tx1"/>
            </a:solidFill>
          </a:ln>
        </p:spPr>
      </p:pic>
      <p:sp>
        <p:nvSpPr>
          <p:cNvPr id="7" name="Content Placeholder 6">
            <a:extLst>
              <a:ext uri="{FF2B5EF4-FFF2-40B4-BE49-F238E27FC236}">
                <a16:creationId xmlns:a16="http://schemas.microsoft.com/office/drawing/2014/main" id="{59C3A2C7-7E30-4EEE-A357-9F5E679475A5}"/>
              </a:ext>
            </a:extLst>
          </p:cNvPr>
          <p:cNvSpPr>
            <a:spLocks noGrp="1"/>
          </p:cNvSpPr>
          <p:nvPr>
            <p:ph sz="half" idx="2"/>
          </p:nvPr>
        </p:nvSpPr>
        <p:spPr/>
        <p:txBody>
          <a:bodyPr>
            <a:noAutofit/>
          </a:bodyPr>
          <a:lstStyle/>
          <a:p>
            <a:pPr algn="just" fontAlgn="base">
              <a:spcBef>
                <a:spcPts val="500"/>
              </a:spcBef>
            </a:pPr>
            <a:r>
              <a:rPr lang="en-IN" sz="1200" dirty="0"/>
              <a:t>Dynamic routing makes automatic adjustment of the routes according to the current state of the route in the routing table. Dynamic routing uses protocols to discover network destinations and the routes to reach it.  Automatic adjustment will be made to reach the network destination if one route goes down.</a:t>
            </a:r>
          </a:p>
          <a:p>
            <a:pPr fontAlgn="base">
              <a:lnSpc>
                <a:spcPct val="100000"/>
              </a:lnSpc>
              <a:spcBef>
                <a:spcPts val="500"/>
              </a:spcBef>
            </a:pPr>
            <a:r>
              <a:rPr lang="en-IN" sz="1200" dirty="0"/>
              <a:t>A dynamic protocol have following features:</a:t>
            </a:r>
          </a:p>
          <a:p>
            <a:pPr fontAlgn="base">
              <a:lnSpc>
                <a:spcPct val="100000"/>
              </a:lnSpc>
              <a:spcBef>
                <a:spcPts val="500"/>
              </a:spcBef>
            </a:pPr>
            <a:r>
              <a:rPr lang="en-IN" sz="1200" dirty="0"/>
              <a:t>The routers should have the same dynamic protocol running in order to exchange routes.</a:t>
            </a:r>
          </a:p>
          <a:p>
            <a:pPr fontAlgn="base">
              <a:lnSpc>
                <a:spcPct val="100000"/>
              </a:lnSpc>
              <a:spcBef>
                <a:spcPts val="500"/>
              </a:spcBef>
            </a:pPr>
            <a:r>
              <a:rPr lang="en-IN" sz="1200" dirty="0"/>
              <a:t>When a router finds a change in the topology then router advertises it to all other routers.</a:t>
            </a:r>
          </a:p>
          <a:p>
            <a:pPr fontAlgn="base">
              <a:lnSpc>
                <a:spcPct val="100000"/>
              </a:lnSpc>
              <a:spcBef>
                <a:spcPts val="500"/>
              </a:spcBef>
            </a:pPr>
            <a:r>
              <a:rPr lang="en-IN" sz="1200" b="1" dirty="0"/>
              <a:t>Advantages –</a:t>
            </a:r>
            <a:endParaRPr lang="en-IN" sz="1200" dirty="0"/>
          </a:p>
          <a:p>
            <a:pPr fontAlgn="base">
              <a:lnSpc>
                <a:spcPct val="100000"/>
              </a:lnSpc>
              <a:spcBef>
                <a:spcPts val="500"/>
              </a:spcBef>
            </a:pPr>
            <a:r>
              <a:rPr lang="en-IN" sz="1200" dirty="0"/>
              <a:t>Easy to configure and more effective at selecting the best route to a destination remote network and also for discovering remote network.</a:t>
            </a:r>
          </a:p>
          <a:p>
            <a:pPr fontAlgn="base">
              <a:lnSpc>
                <a:spcPct val="100000"/>
              </a:lnSpc>
              <a:spcBef>
                <a:spcPts val="500"/>
              </a:spcBef>
            </a:pPr>
            <a:r>
              <a:rPr lang="en-IN" sz="1200" b="1" dirty="0"/>
              <a:t>Disadvantage –</a:t>
            </a:r>
            <a:endParaRPr lang="en-IN" sz="1200" dirty="0"/>
          </a:p>
          <a:p>
            <a:pPr fontAlgn="base">
              <a:lnSpc>
                <a:spcPct val="100000"/>
              </a:lnSpc>
              <a:spcBef>
                <a:spcPts val="500"/>
              </a:spcBef>
            </a:pPr>
            <a:r>
              <a:rPr lang="en-IN" sz="1200" dirty="0"/>
              <a:t>Consumes more bandwidth for communicating with other </a:t>
            </a:r>
            <a:r>
              <a:rPr lang="en-IN" sz="1200" dirty="0" err="1"/>
              <a:t>neighbors</a:t>
            </a:r>
            <a:r>
              <a:rPr lang="en-IN" sz="1200" dirty="0"/>
              <a:t>.</a:t>
            </a:r>
          </a:p>
          <a:p>
            <a:pPr fontAlgn="base">
              <a:lnSpc>
                <a:spcPct val="100000"/>
              </a:lnSpc>
              <a:spcBef>
                <a:spcPts val="500"/>
              </a:spcBef>
            </a:pPr>
            <a:r>
              <a:rPr lang="en-IN" sz="1200" dirty="0"/>
              <a:t>Less secure than static routing.</a:t>
            </a:r>
          </a:p>
          <a:p>
            <a:pPr algn="just" fontAlgn="base">
              <a:spcBef>
                <a:spcPts val="500"/>
              </a:spcBef>
            </a:pPr>
            <a:endParaRPr lang="en-GB" sz="1200" dirty="0"/>
          </a:p>
        </p:txBody>
      </p:sp>
    </p:spTree>
    <p:extLst>
      <p:ext uri="{BB962C8B-B14F-4D97-AF65-F5344CB8AC3E}">
        <p14:creationId xmlns:p14="http://schemas.microsoft.com/office/powerpoint/2010/main" val="683967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CB2C-88D0-4A7B-8BBB-24A5423C6A15}"/>
              </a:ext>
            </a:extLst>
          </p:cNvPr>
          <p:cNvSpPr>
            <a:spLocks noGrp="1"/>
          </p:cNvSpPr>
          <p:nvPr>
            <p:ph type="title"/>
          </p:nvPr>
        </p:nvSpPr>
        <p:spPr>
          <a:xfrm>
            <a:off x="1435149" y="804889"/>
            <a:ext cx="9605635" cy="1059305"/>
          </a:xfrm>
        </p:spPr>
        <p:txBody>
          <a:bodyPr/>
          <a:lstStyle/>
          <a:p>
            <a:r>
              <a:rPr lang="en-IN" b="1" dirty="0"/>
              <a:t>Distance Vector Routing Protocol</a:t>
            </a:r>
            <a:endParaRPr lang="en-GB" b="1" dirty="0"/>
          </a:p>
        </p:txBody>
      </p:sp>
      <p:pic>
        <p:nvPicPr>
          <p:cNvPr id="6" name="Content Placeholder 5">
            <a:extLst>
              <a:ext uri="{FF2B5EF4-FFF2-40B4-BE49-F238E27FC236}">
                <a16:creationId xmlns:a16="http://schemas.microsoft.com/office/drawing/2014/main" id="{42B6C863-EEF5-4550-A732-AA38AB0EE4D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9217" y="2101189"/>
            <a:ext cx="4964554" cy="3367565"/>
          </a:xfrm>
        </p:spPr>
      </p:pic>
      <p:sp>
        <p:nvSpPr>
          <p:cNvPr id="4" name="Content Placeholder 3">
            <a:extLst>
              <a:ext uri="{FF2B5EF4-FFF2-40B4-BE49-F238E27FC236}">
                <a16:creationId xmlns:a16="http://schemas.microsoft.com/office/drawing/2014/main" id="{684D1CAD-B39C-4239-87F8-F3BE4EE23605}"/>
              </a:ext>
            </a:extLst>
          </p:cNvPr>
          <p:cNvSpPr>
            <a:spLocks noGrp="1"/>
          </p:cNvSpPr>
          <p:nvPr>
            <p:ph sz="half" idx="2"/>
          </p:nvPr>
        </p:nvSpPr>
        <p:spPr/>
        <p:txBody>
          <a:bodyPr>
            <a:normAutofit lnSpcReduction="10000"/>
          </a:bodyPr>
          <a:lstStyle/>
          <a:p>
            <a:r>
              <a:rPr lang="en-IN" dirty="0"/>
              <a:t>These protocols selects best path in the basis of hop counts to reach a destination network in the particular direction. Dynamic protocol like RIP is an example of distance vector routing protocol. Hop count is each router which occurs in between the source and the destination network. The path with the least hop count will be chosen as the best path.</a:t>
            </a:r>
            <a:endParaRPr lang="en-GB" dirty="0"/>
          </a:p>
        </p:txBody>
      </p:sp>
    </p:spTree>
    <p:extLst>
      <p:ext uri="{BB962C8B-B14F-4D97-AF65-F5344CB8AC3E}">
        <p14:creationId xmlns:p14="http://schemas.microsoft.com/office/powerpoint/2010/main" val="2078083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CB2C-88D0-4A7B-8BBB-24A5423C6A15}"/>
              </a:ext>
            </a:extLst>
          </p:cNvPr>
          <p:cNvSpPr>
            <a:spLocks noGrp="1"/>
          </p:cNvSpPr>
          <p:nvPr>
            <p:ph type="title"/>
          </p:nvPr>
        </p:nvSpPr>
        <p:spPr/>
        <p:txBody>
          <a:bodyPr/>
          <a:lstStyle/>
          <a:p>
            <a:r>
              <a:rPr lang="en-IN" b="1" dirty="0"/>
              <a:t>Link State Routing Protocol</a:t>
            </a:r>
            <a:endParaRPr lang="en-GB" dirty="0"/>
          </a:p>
        </p:txBody>
      </p:sp>
      <p:pic>
        <p:nvPicPr>
          <p:cNvPr id="6" name="Content Placeholder 5">
            <a:extLst>
              <a:ext uri="{FF2B5EF4-FFF2-40B4-BE49-F238E27FC236}">
                <a16:creationId xmlns:a16="http://schemas.microsoft.com/office/drawing/2014/main" id="{42B6C863-EEF5-4550-A732-AA38AB0EE4D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436927" y="2027235"/>
            <a:ext cx="4884177" cy="3441520"/>
          </a:xfrm>
        </p:spPr>
      </p:pic>
      <p:sp>
        <p:nvSpPr>
          <p:cNvPr id="4" name="Content Placeholder 3">
            <a:extLst>
              <a:ext uri="{FF2B5EF4-FFF2-40B4-BE49-F238E27FC236}">
                <a16:creationId xmlns:a16="http://schemas.microsoft.com/office/drawing/2014/main" id="{684D1CAD-B39C-4239-87F8-F3BE4EE23605}"/>
              </a:ext>
            </a:extLst>
          </p:cNvPr>
          <p:cNvSpPr>
            <a:spLocks noGrp="1"/>
          </p:cNvSpPr>
          <p:nvPr>
            <p:ph sz="half" idx="2"/>
          </p:nvPr>
        </p:nvSpPr>
        <p:spPr/>
        <p:txBody>
          <a:bodyPr>
            <a:normAutofit fontScale="62500" lnSpcReduction="20000"/>
          </a:bodyPr>
          <a:lstStyle/>
          <a:p>
            <a:r>
              <a:rPr lang="en-IN" dirty="0"/>
              <a:t>These protocols know more about the Internet work than any other distance vector routing protocol. These are also known as SPF (Shortest Path First) protocol. OSPF is an example of link state routing protocol.</a:t>
            </a:r>
          </a:p>
          <a:p>
            <a:pPr fontAlgn="base"/>
            <a:r>
              <a:rPr lang="en-IN" dirty="0"/>
              <a:t>As it maintains separate tables for both best route and the backup routes ( whole topology) therefore it has more knowledge of the inter network than any other distance vector routing protocol.</a:t>
            </a:r>
          </a:p>
          <a:p>
            <a:pPr fontAlgn="base"/>
            <a:r>
              <a:rPr lang="en-IN" dirty="0"/>
              <a:t>Concept of triggered updates are used therefore no more unnecessary bandwidth consumption is seen like in distance vector routing protocol.</a:t>
            </a:r>
          </a:p>
          <a:p>
            <a:pPr fontAlgn="base"/>
            <a:r>
              <a:rPr lang="en-IN" dirty="0"/>
              <a:t>Partial updates are triggered when there is a topology change, not a full update like distance vector routing protocol where whole routing table is exchanged.</a:t>
            </a:r>
          </a:p>
        </p:txBody>
      </p:sp>
    </p:spTree>
    <p:extLst>
      <p:ext uri="{BB962C8B-B14F-4D97-AF65-F5344CB8AC3E}">
        <p14:creationId xmlns:p14="http://schemas.microsoft.com/office/powerpoint/2010/main" val="2999711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CB2C-88D0-4A7B-8BBB-24A5423C6A15}"/>
              </a:ext>
            </a:extLst>
          </p:cNvPr>
          <p:cNvSpPr>
            <a:spLocks noGrp="1"/>
          </p:cNvSpPr>
          <p:nvPr>
            <p:ph type="title"/>
          </p:nvPr>
        </p:nvSpPr>
        <p:spPr/>
        <p:txBody>
          <a:bodyPr/>
          <a:lstStyle/>
          <a:p>
            <a:r>
              <a:rPr lang="en-IN" b="1" dirty="0"/>
              <a:t>Advanced Distance vector routing protocol</a:t>
            </a:r>
            <a:endParaRPr lang="en-GB" dirty="0"/>
          </a:p>
        </p:txBody>
      </p:sp>
      <p:pic>
        <p:nvPicPr>
          <p:cNvPr id="6" name="Content Placeholder 5">
            <a:extLst>
              <a:ext uri="{FF2B5EF4-FFF2-40B4-BE49-F238E27FC236}">
                <a16:creationId xmlns:a16="http://schemas.microsoft.com/office/drawing/2014/main" id="{42B6C863-EEF5-4550-A732-AA38AB0EE4D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266093" y="2017343"/>
            <a:ext cx="5055012" cy="3441520"/>
          </a:xfrm>
          <a:ln w="19050">
            <a:solidFill>
              <a:schemeClr val="tx1"/>
            </a:solidFill>
          </a:ln>
        </p:spPr>
      </p:pic>
      <p:sp>
        <p:nvSpPr>
          <p:cNvPr id="4" name="Content Placeholder 3">
            <a:extLst>
              <a:ext uri="{FF2B5EF4-FFF2-40B4-BE49-F238E27FC236}">
                <a16:creationId xmlns:a16="http://schemas.microsoft.com/office/drawing/2014/main" id="{684D1CAD-B39C-4239-87F8-F3BE4EE23605}"/>
              </a:ext>
            </a:extLst>
          </p:cNvPr>
          <p:cNvSpPr>
            <a:spLocks noGrp="1"/>
          </p:cNvSpPr>
          <p:nvPr>
            <p:ph sz="half" idx="2"/>
          </p:nvPr>
        </p:nvSpPr>
        <p:spPr/>
        <p:txBody>
          <a:bodyPr>
            <a:normAutofit fontScale="77500" lnSpcReduction="20000"/>
          </a:bodyPr>
          <a:lstStyle/>
          <a:p>
            <a:r>
              <a:rPr lang="en-IN" dirty="0"/>
              <a:t>It is also known as hybrid routing protocol which uses the concept of both distance vector and link state routing protocol. Enhanced Interior Gateway Routing Protocol (EIGRP) is an example of this class if routing protocol.</a:t>
            </a:r>
          </a:p>
          <a:p>
            <a:r>
              <a:rPr lang="en-IN" dirty="0"/>
              <a:t>EIGRP acts as a link state routing protocol as it uses the concept of Hello protocol for neighbour discovery and forming adjacency. Also, partial updates are triggered when a change occurs. </a:t>
            </a:r>
          </a:p>
          <a:p>
            <a:r>
              <a:rPr lang="en-IN" dirty="0"/>
              <a:t>EIGRP acts as distance vector routing protocol as it learned routes from directly connected neighbours.</a:t>
            </a:r>
          </a:p>
        </p:txBody>
      </p:sp>
    </p:spTree>
    <p:extLst>
      <p:ext uri="{BB962C8B-B14F-4D97-AF65-F5344CB8AC3E}">
        <p14:creationId xmlns:p14="http://schemas.microsoft.com/office/powerpoint/2010/main" val="1813753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A4A6B3-8D24-403A-A7F2-32BD9B169C89}"/>
              </a:ext>
            </a:extLst>
          </p:cNvPr>
          <p:cNvSpPr>
            <a:spLocks noGrp="1"/>
          </p:cNvSpPr>
          <p:nvPr>
            <p:ph type="title"/>
          </p:nvPr>
        </p:nvSpPr>
        <p:spPr/>
        <p:txBody>
          <a:bodyPr/>
          <a:lstStyle/>
          <a:p>
            <a:r>
              <a:rPr lang="en-GB" dirty="0"/>
              <a:t>References</a:t>
            </a:r>
          </a:p>
        </p:txBody>
      </p:sp>
      <p:sp>
        <p:nvSpPr>
          <p:cNvPr id="6" name="Content Placeholder 5">
            <a:extLst>
              <a:ext uri="{FF2B5EF4-FFF2-40B4-BE49-F238E27FC236}">
                <a16:creationId xmlns:a16="http://schemas.microsoft.com/office/drawing/2014/main" id="{CD04FCDA-A4DC-42B6-954B-252A3578EBFE}"/>
              </a:ext>
            </a:extLst>
          </p:cNvPr>
          <p:cNvSpPr>
            <a:spLocks noGrp="1"/>
          </p:cNvSpPr>
          <p:nvPr>
            <p:ph idx="1"/>
          </p:nvPr>
        </p:nvSpPr>
        <p:spPr/>
        <p:txBody>
          <a:bodyPr/>
          <a:lstStyle/>
          <a:p>
            <a:r>
              <a:rPr lang="en-GB" dirty="0"/>
              <a:t>CCNA Training Materials</a:t>
            </a:r>
          </a:p>
          <a:p>
            <a:r>
              <a:rPr lang="en-IN" dirty="0"/>
              <a:t>Computer Networking: A Top-Down Approach</a:t>
            </a:r>
            <a:endParaRPr lang="en-GB" dirty="0"/>
          </a:p>
        </p:txBody>
      </p:sp>
    </p:spTree>
    <p:extLst>
      <p:ext uri="{BB962C8B-B14F-4D97-AF65-F5344CB8AC3E}">
        <p14:creationId xmlns:p14="http://schemas.microsoft.com/office/powerpoint/2010/main" val="2246258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B327D6E-64BC-472B-A84C-AA306CB16D0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 y="-14067"/>
            <a:ext cx="12192000" cy="6182342"/>
          </a:xfrm>
        </p:spPr>
      </p:pic>
    </p:spTree>
    <p:extLst>
      <p:ext uri="{BB962C8B-B14F-4D97-AF65-F5344CB8AC3E}">
        <p14:creationId xmlns:p14="http://schemas.microsoft.com/office/powerpoint/2010/main" val="225908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8031-21E5-466E-9887-A6356DFE1CDB}"/>
              </a:ext>
            </a:extLst>
          </p:cNvPr>
          <p:cNvSpPr>
            <a:spLocks noGrp="1"/>
          </p:cNvSpPr>
          <p:nvPr>
            <p:ph type="title"/>
          </p:nvPr>
        </p:nvSpPr>
        <p:spPr/>
        <p:txBody>
          <a:bodyPr>
            <a:noAutofit/>
          </a:bodyPr>
          <a:lstStyle/>
          <a:p>
            <a:pPr algn="ctr"/>
            <a:br>
              <a:rPr lang="en-GB" sz="4000" dirty="0"/>
            </a:br>
            <a:r>
              <a:rPr lang="en-GB" sz="4000" dirty="0"/>
              <a:t>What is routing?</a:t>
            </a:r>
          </a:p>
        </p:txBody>
      </p:sp>
    </p:spTree>
    <p:extLst>
      <p:ext uri="{BB962C8B-B14F-4D97-AF65-F5344CB8AC3E}">
        <p14:creationId xmlns:p14="http://schemas.microsoft.com/office/powerpoint/2010/main" val="1613386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7DDE-84D6-44A3-BE24-68DB514F2CC4}"/>
              </a:ext>
            </a:extLst>
          </p:cNvPr>
          <p:cNvSpPr>
            <a:spLocks noGrp="1"/>
          </p:cNvSpPr>
          <p:nvPr>
            <p:ph type="title"/>
          </p:nvPr>
        </p:nvSpPr>
        <p:spPr/>
        <p:txBody>
          <a:bodyPr/>
          <a:lstStyle/>
          <a:p>
            <a:r>
              <a:rPr lang="en-GB" dirty="0"/>
              <a:t>In simpler terms…</a:t>
            </a:r>
          </a:p>
        </p:txBody>
      </p:sp>
      <p:sp>
        <p:nvSpPr>
          <p:cNvPr id="3" name="Content Placeholder 2">
            <a:extLst>
              <a:ext uri="{FF2B5EF4-FFF2-40B4-BE49-F238E27FC236}">
                <a16:creationId xmlns:a16="http://schemas.microsoft.com/office/drawing/2014/main" id="{92CA6C0D-A12A-4C30-89D6-12DDBB1A348F}"/>
              </a:ext>
            </a:extLst>
          </p:cNvPr>
          <p:cNvSpPr>
            <a:spLocks noGrp="1"/>
          </p:cNvSpPr>
          <p:nvPr>
            <p:ph idx="1"/>
          </p:nvPr>
        </p:nvSpPr>
        <p:spPr/>
        <p:txBody>
          <a:bodyPr/>
          <a:lstStyle/>
          <a:p>
            <a:r>
              <a:rPr lang="en-IN" dirty="0"/>
              <a:t>Routing is the process of dispatching information packets where they need to go.</a:t>
            </a:r>
          </a:p>
          <a:p>
            <a:r>
              <a:rPr lang="en-IN" dirty="0"/>
              <a:t>In other words, it is a process of moving data from one host computer to another.</a:t>
            </a:r>
          </a:p>
          <a:p>
            <a:r>
              <a:rPr lang="en-IN" dirty="0"/>
              <a:t> A host is essentially anything on the network that is capable of receiving and transmitting IP packets on the network, such as a workstation or a router.</a:t>
            </a:r>
            <a:endParaRPr lang="en-GB" dirty="0"/>
          </a:p>
        </p:txBody>
      </p:sp>
    </p:spTree>
    <p:extLst>
      <p:ext uri="{BB962C8B-B14F-4D97-AF65-F5344CB8AC3E}">
        <p14:creationId xmlns:p14="http://schemas.microsoft.com/office/powerpoint/2010/main" val="4278273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8031-21E5-466E-9887-A6356DFE1CDB}"/>
              </a:ext>
            </a:extLst>
          </p:cNvPr>
          <p:cNvSpPr>
            <a:spLocks noGrp="1"/>
          </p:cNvSpPr>
          <p:nvPr>
            <p:ph type="title"/>
          </p:nvPr>
        </p:nvSpPr>
        <p:spPr/>
        <p:txBody>
          <a:bodyPr>
            <a:noAutofit/>
          </a:bodyPr>
          <a:lstStyle/>
          <a:p>
            <a:pPr algn="ctr"/>
            <a:r>
              <a:rPr lang="en-GB" sz="4000" dirty="0"/>
              <a:t>Why do we need it?</a:t>
            </a:r>
          </a:p>
        </p:txBody>
      </p:sp>
    </p:spTree>
    <p:extLst>
      <p:ext uri="{BB962C8B-B14F-4D97-AF65-F5344CB8AC3E}">
        <p14:creationId xmlns:p14="http://schemas.microsoft.com/office/powerpoint/2010/main" val="30510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4CBCE-29DA-4FF9-8E7B-8EE5EA1915EB}"/>
              </a:ext>
            </a:extLst>
          </p:cNvPr>
          <p:cNvSpPr>
            <a:spLocks noGrp="1"/>
          </p:cNvSpPr>
          <p:nvPr>
            <p:ph type="title"/>
          </p:nvPr>
        </p:nvSpPr>
        <p:spPr/>
        <p:txBody>
          <a:bodyPr>
            <a:normAutofit/>
          </a:bodyPr>
          <a:lstStyle/>
          <a:p>
            <a:r>
              <a:rPr lang="en-IN" sz="3000" dirty="0"/>
              <a:t>you control the routers, </a:t>
            </a:r>
            <a:br>
              <a:rPr lang="en-IN" sz="3000" dirty="0"/>
            </a:br>
            <a:r>
              <a:rPr lang="en-IN" sz="3000" dirty="0"/>
              <a:t>you control the network…!!!</a:t>
            </a:r>
            <a:endParaRPr lang="en-GB" sz="3000" dirty="0"/>
          </a:p>
        </p:txBody>
      </p:sp>
      <p:sp>
        <p:nvSpPr>
          <p:cNvPr id="3" name="Content Placeholder 2">
            <a:extLst>
              <a:ext uri="{FF2B5EF4-FFF2-40B4-BE49-F238E27FC236}">
                <a16:creationId xmlns:a16="http://schemas.microsoft.com/office/drawing/2014/main" id="{3273C338-C87A-4926-91A4-C81D85D1ECDE}"/>
              </a:ext>
            </a:extLst>
          </p:cNvPr>
          <p:cNvSpPr>
            <a:spLocks noGrp="1"/>
          </p:cNvSpPr>
          <p:nvPr>
            <p:ph idx="1"/>
          </p:nvPr>
        </p:nvSpPr>
        <p:spPr/>
        <p:txBody>
          <a:bodyPr>
            <a:normAutofit lnSpcReduction="10000"/>
          </a:bodyPr>
          <a:lstStyle/>
          <a:p>
            <a:r>
              <a:rPr lang="en-IN" dirty="0"/>
              <a:t>Routing establishes basic inter-network communications, implements an addressing structure that uniquely identifies each device, and organizes individual devices into a hierarchical network structure. </a:t>
            </a:r>
          </a:p>
          <a:p>
            <a:r>
              <a:rPr lang="en-IN" dirty="0"/>
              <a:t>Routers can be thought of as the integration platforms for a wide variety of network enhancements such as security, policy, and services that extend the capabilities of IP to support telephony, video, legacy service integration, and other applications over a converged network.</a:t>
            </a:r>
          </a:p>
          <a:p>
            <a:r>
              <a:rPr lang="en-IN" dirty="0"/>
              <a:t>The router has thus become the primary control point in the increasingly complex network environment.</a:t>
            </a:r>
            <a:endParaRPr lang="en-GB" dirty="0"/>
          </a:p>
        </p:txBody>
      </p:sp>
    </p:spTree>
    <p:extLst>
      <p:ext uri="{BB962C8B-B14F-4D97-AF65-F5344CB8AC3E}">
        <p14:creationId xmlns:p14="http://schemas.microsoft.com/office/powerpoint/2010/main" val="303257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8031-21E5-466E-9887-A6356DFE1CDB}"/>
              </a:ext>
            </a:extLst>
          </p:cNvPr>
          <p:cNvSpPr>
            <a:spLocks noGrp="1"/>
          </p:cNvSpPr>
          <p:nvPr>
            <p:ph type="title"/>
          </p:nvPr>
        </p:nvSpPr>
        <p:spPr/>
        <p:txBody>
          <a:bodyPr>
            <a:noAutofit/>
          </a:bodyPr>
          <a:lstStyle/>
          <a:p>
            <a:pPr algn="ctr"/>
            <a:r>
              <a:rPr lang="en-GB" sz="4000" dirty="0"/>
              <a:t>A little background first..!!!</a:t>
            </a:r>
          </a:p>
        </p:txBody>
      </p:sp>
    </p:spTree>
    <p:extLst>
      <p:ext uri="{BB962C8B-B14F-4D97-AF65-F5344CB8AC3E}">
        <p14:creationId xmlns:p14="http://schemas.microsoft.com/office/powerpoint/2010/main" val="68056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84CD-970A-4F09-99FF-725FF6AC7E84}"/>
              </a:ext>
            </a:extLst>
          </p:cNvPr>
          <p:cNvSpPr>
            <a:spLocks noGrp="1"/>
          </p:cNvSpPr>
          <p:nvPr>
            <p:ph type="title"/>
          </p:nvPr>
        </p:nvSpPr>
        <p:spPr/>
        <p:txBody>
          <a:bodyPr/>
          <a:lstStyle/>
          <a:p>
            <a:r>
              <a:rPr lang="en-GB" dirty="0"/>
              <a:t>The OSI model of Telecommunication.</a:t>
            </a:r>
          </a:p>
        </p:txBody>
      </p:sp>
      <p:pic>
        <p:nvPicPr>
          <p:cNvPr id="5" name="Content Placeholder 4">
            <a:extLst>
              <a:ext uri="{FF2B5EF4-FFF2-40B4-BE49-F238E27FC236}">
                <a16:creationId xmlns:a16="http://schemas.microsoft.com/office/drawing/2014/main" id="{1DCA45EF-AA8B-4474-B8DB-7C1A483E73D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34530" y="2011363"/>
            <a:ext cx="4271564" cy="3448050"/>
          </a:xfrm>
        </p:spPr>
      </p:pic>
      <p:sp>
        <p:nvSpPr>
          <p:cNvPr id="6" name="Content Placeholder 5">
            <a:extLst>
              <a:ext uri="{FF2B5EF4-FFF2-40B4-BE49-F238E27FC236}">
                <a16:creationId xmlns:a16="http://schemas.microsoft.com/office/drawing/2014/main" id="{EF2DA953-4D20-4427-A228-C15AA5B66AE5}"/>
              </a:ext>
            </a:extLst>
          </p:cNvPr>
          <p:cNvSpPr>
            <a:spLocks noGrp="1"/>
          </p:cNvSpPr>
          <p:nvPr>
            <p:ph sz="half" idx="2"/>
          </p:nvPr>
        </p:nvSpPr>
        <p:spPr/>
        <p:txBody>
          <a:bodyPr>
            <a:normAutofit fontScale="70000" lnSpcReduction="20000"/>
          </a:bodyPr>
          <a:lstStyle/>
          <a:p>
            <a:pPr fontAlgn="base"/>
            <a:r>
              <a:rPr lang="en-IN" b="1" dirty="0"/>
              <a:t>1. Physical Layer (Layer 1) :</a:t>
            </a:r>
          </a:p>
          <a:p>
            <a:pPr fontAlgn="base"/>
            <a:r>
              <a:rPr lang="en-IN" dirty="0"/>
              <a:t>The lowest layer of the OSI reference model is the physical layer. It is responsible for the actual physical connection between the devices. The physical layer contains information in the form of</a:t>
            </a:r>
            <a:r>
              <a:rPr lang="en-IN" b="1" dirty="0"/>
              <a:t> bits.</a:t>
            </a:r>
            <a:r>
              <a:rPr lang="en-IN" dirty="0"/>
              <a:t> It is responsible for transmitting individual bits from one node to the next. When receiving data, this layer will get the signal received and convert it into 0s and 1s and send them to the Data Link layer, which will put the frame back together.</a:t>
            </a:r>
          </a:p>
          <a:p>
            <a:pPr fontAlgn="base"/>
            <a:r>
              <a:rPr lang="en-IN" dirty="0"/>
              <a:t>Hub, Repeater, Modem, Cables are Physical Layer devices.</a:t>
            </a:r>
          </a:p>
          <a:p>
            <a:pPr fontAlgn="base"/>
            <a:r>
              <a:rPr lang="en-IN" dirty="0"/>
              <a:t>Network Layer, Data Link Layer and Physical Layer are also known as </a:t>
            </a:r>
            <a:r>
              <a:rPr lang="en-IN" b="1" dirty="0"/>
              <a:t>Lower Layers</a:t>
            </a:r>
            <a:r>
              <a:rPr lang="en-IN" dirty="0"/>
              <a:t> or </a:t>
            </a:r>
            <a:r>
              <a:rPr lang="en-IN" b="1" dirty="0"/>
              <a:t>Hardware Layers</a:t>
            </a:r>
            <a:r>
              <a:rPr lang="en-IN" dirty="0"/>
              <a:t>.</a:t>
            </a:r>
          </a:p>
        </p:txBody>
      </p:sp>
    </p:spTree>
    <p:extLst>
      <p:ext uri="{BB962C8B-B14F-4D97-AF65-F5344CB8AC3E}">
        <p14:creationId xmlns:p14="http://schemas.microsoft.com/office/powerpoint/2010/main" val="19437102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368</TotalTime>
  <Words>3189</Words>
  <Application>Microsoft Office PowerPoint</Application>
  <PresentationFormat>Widescreen</PresentationFormat>
  <Paragraphs>179</Paragraphs>
  <Slides>39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Bahnschrift Light Condensed</vt:lpstr>
      <vt:lpstr>Calibri</vt:lpstr>
      <vt:lpstr>Gill Sans MT</vt:lpstr>
      <vt:lpstr>Wingdings</vt:lpstr>
      <vt:lpstr>Gallery</vt:lpstr>
      <vt:lpstr>ROUTING</vt:lpstr>
      <vt:lpstr>CONTENTS</vt:lpstr>
      <vt:lpstr>CONTENTS</vt:lpstr>
      <vt:lpstr> What is routing?</vt:lpstr>
      <vt:lpstr>In simpler terms…</vt:lpstr>
      <vt:lpstr>Why do we need it?</vt:lpstr>
      <vt:lpstr>you control the routers,  you control the network…!!!</vt:lpstr>
      <vt:lpstr>A little background first..!!!</vt:lpstr>
      <vt:lpstr>The OSI model of Telecommunication.</vt:lpstr>
      <vt:lpstr>The OSI model of Telecommunication.</vt:lpstr>
      <vt:lpstr>The OSI model of Telecommunication.</vt:lpstr>
      <vt:lpstr>The OSI model of Telecommunication.</vt:lpstr>
      <vt:lpstr>The OSI model of Telecommunication.</vt:lpstr>
      <vt:lpstr>The OSI model of Telecommunication.</vt:lpstr>
      <vt:lpstr>The OSI model of Telecommunication.</vt:lpstr>
      <vt:lpstr>TCP vs. UDP : Understanding the difference.</vt:lpstr>
      <vt:lpstr>TCP vs. UDP : Understanding the difference.</vt:lpstr>
      <vt:lpstr>Collision Domain and Broadcast Domain</vt:lpstr>
      <vt:lpstr>Collision Domain and Broadcast Domain</vt:lpstr>
      <vt:lpstr>Hubs, switches and routers – are they same?</vt:lpstr>
      <vt:lpstr>Hubs, switches and routers – are they same?</vt:lpstr>
      <vt:lpstr>Hubs, switches and routers – are they same?</vt:lpstr>
      <vt:lpstr>ARP : How do machines get to know each other..?</vt:lpstr>
      <vt:lpstr>ARP : How do machines get to know each other..?</vt:lpstr>
      <vt:lpstr>ARP : How do machines get to know each other..?</vt:lpstr>
      <vt:lpstr>ARP : How do machines get to know each other..?</vt:lpstr>
      <vt:lpstr>Routing Tables</vt:lpstr>
      <vt:lpstr>In a broader sense…</vt:lpstr>
      <vt:lpstr>How are routing tables populated..?</vt:lpstr>
      <vt:lpstr>Routing Protocols:</vt:lpstr>
      <vt:lpstr>Types of Routing protocol</vt:lpstr>
      <vt:lpstr>Static routing</vt:lpstr>
      <vt:lpstr>default routing</vt:lpstr>
      <vt:lpstr>dynamic routing</vt:lpstr>
      <vt:lpstr>Distance Vector Routing Protocol</vt:lpstr>
      <vt:lpstr>Link State Routing Protocol</vt:lpstr>
      <vt:lpstr>Advanced Distance vector routing protocol</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dc:title>
  <dc:creator>Enigma</dc:creator>
  <cp:lastModifiedBy>Enigma</cp:lastModifiedBy>
  <cp:revision>50</cp:revision>
  <dcterms:created xsi:type="dcterms:W3CDTF">2020-05-03T15:36:26Z</dcterms:created>
  <dcterms:modified xsi:type="dcterms:W3CDTF">2020-05-04T11:24:43Z</dcterms:modified>
</cp:coreProperties>
</file>