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3" r:id="rId10"/>
    <p:sldId id="265" r:id="rId11"/>
    <p:sldId id="267" r:id="rId12"/>
    <p:sldId id="268" r:id="rId13"/>
    <p:sldId id="266"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5" autoAdjust="0"/>
    <p:restoredTop sz="94660"/>
  </p:normalViewPr>
  <p:slideViewPr>
    <p:cSldViewPr>
      <p:cViewPr varScale="1">
        <p:scale>
          <a:sx n="83" d="100"/>
          <a:sy n="83" d="100"/>
        </p:scale>
        <p:origin x="-878"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1F14CC-5514-46A6-8B19-E40F3D544C99}"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9735-9596-4D0D-8ECF-6753682F34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F14CC-5514-46A6-8B19-E40F3D544C99}"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9735-9596-4D0D-8ECF-6753682F34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F14CC-5514-46A6-8B19-E40F3D544C99}"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9735-9596-4D0D-8ECF-6753682F34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F14CC-5514-46A6-8B19-E40F3D544C99}"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9735-9596-4D0D-8ECF-6753682F34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1F14CC-5514-46A6-8B19-E40F3D544C99}"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9735-9596-4D0D-8ECF-6753682F34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1F14CC-5514-46A6-8B19-E40F3D544C99}"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F9735-9596-4D0D-8ECF-6753682F34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1F14CC-5514-46A6-8B19-E40F3D544C99}" type="datetimeFigureOut">
              <a:rPr lang="en-US" smtClean="0"/>
              <a:pPr/>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9F9735-9596-4D0D-8ECF-6753682F34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1F14CC-5514-46A6-8B19-E40F3D544C99}" type="datetimeFigureOut">
              <a:rPr lang="en-US" smtClean="0"/>
              <a:pPr/>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9F9735-9596-4D0D-8ECF-6753682F34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F14CC-5514-46A6-8B19-E40F3D544C99}" type="datetimeFigureOut">
              <a:rPr lang="en-US" smtClean="0"/>
              <a:pPr/>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9F9735-9596-4D0D-8ECF-6753682F34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1F14CC-5514-46A6-8B19-E40F3D544C99}"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F9735-9596-4D0D-8ECF-6753682F34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1F14CC-5514-46A6-8B19-E40F3D544C99}"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F9735-9596-4D0D-8ECF-6753682F34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8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1F14CC-5514-46A6-8B19-E40F3D544C99}" type="datetimeFigureOut">
              <a:rPr lang="en-US" smtClean="0"/>
              <a:pPr/>
              <a:t>5/3/2020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9F9735-9596-4D0D-8ECF-6753682F34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 NETWORKING</a:t>
            </a:r>
            <a:br>
              <a:rPr lang="en-US" dirty="0" smtClean="0"/>
            </a:br>
            <a:endParaRPr lang="en-US" sz="3200" b="1" dirty="0"/>
          </a:p>
        </p:txBody>
      </p:sp>
      <p:sp>
        <p:nvSpPr>
          <p:cNvPr id="3" name="Subtitle 2"/>
          <p:cNvSpPr>
            <a:spLocks noGrp="1"/>
          </p:cNvSpPr>
          <p:nvPr>
            <p:ph idx="1"/>
          </p:nvPr>
        </p:nvSpPr>
        <p:spPr>
          <a:xfrm>
            <a:off x="428596" y="1643050"/>
            <a:ext cx="8229600" cy="4525963"/>
          </a:xfrm>
          <a:ln>
            <a:solidFill>
              <a:schemeClr val="accent1"/>
            </a:solidFill>
          </a:ln>
        </p:spPr>
        <p:txBody>
          <a:bodyPr/>
          <a:lstStyle/>
          <a:p>
            <a:pPr algn="ctr"/>
            <a:r>
              <a:rPr lang="en-US" dirty="0" smtClean="0">
                <a:solidFill>
                  <a:schemeClr val="tx1"/>
                </a:solidFill>
              </a:rPr>
              <a:t>TOPIC- MULTIPLEXING</a:t>
            </a:r>
          </a:p>
          <a:p>
            <a:pPr algn="ctr"/>
            <a:endParaRPr lang="en-US" dirty="0">
              <a:solidFill>
                <a:schemeClr val="tx1"/>
              </a:solidFill>
            </a:endParaRPr>
          </a:p>
          <a:p>
            <a:pPr algn="ctr"/>
            <a:r>
              <a:rPr lang="en-US" dirty="0" smtClean="0">
                <a:solidFill>
                  <a:srgbClr val="C00000"/>
                </a:solidFill>
              </a:rPr>
              <a:t>PRESENTED BY – SHREYA MUKHERJEE.</a:t>
            </a:r>
          </a:p>
          <a:p>
            <a:pPr algn="ctr">
              <a:buNone/>
            </a:pPr>
            <a:r>
              <a:rPr lang="en-US" dirty="0" smtClean="0">
                <a:solidFill>
                  <a:srgbClr val="C00000"/>
                </a:solidFill>
              </a:rPr>
              <a:t>DEPT – CSE</a:t>
            </a:r>
          </a:p>
          <a:p>
            <a:pPr algn="ctr">
              <a:buNone/>
            </a:pPr>
            <a:r>
              <a:rPr lang="en-US" dirty="0" smtClean="0">
                <a:solidFill>
                  <a:srgbClr val="C00000"/>
                </a:solidFill>
              </a:rPr>
              <a:t>ROLL -  16800117020</a:t>
            </a:r>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out)">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642918"/>
            <a:ext cx="8401080" cy="1868478"/>
          </a:xfrm>
        </p:spPr>
        <p:txBody>
          <a:bodyPr>
            <a:normAutofit/>
          </a:bodyPr>
          <a:lstStyle/>
          <a:p>
            <a:r>
              <a:rPr lang="en-US" dirty="0" smtClean="0"/>
              <a:t>Synchronous TDM</a:t>
            </a:r>
            <a:br>
              <a:rPr lang="en-US" dirty="0" smtClean="0"/>
            </a:br>
            <a:endParaRPr lang="en-US" dirty="0"/>
          </a:p>
        </p:txBody>
      </p:sp>
      <p:sp>
        <p:nvSpPr>
          <p:cNvPr id="4" name="Content Placeholder 3"/>
          <p:cNvSpPr>
            <a:spLocks noGrp="1"/>
          </p:cNvSpPr>
          <p:nvPr>
            <p:ph idx="1"/>
          </p:nvPr>
        </p:nvSpPr>
        <p:spPr/>
        <p:txBody>
          <a:bodyPr>
            <a:normAutofit fontScale="70000" lnSpcReduction="20000"/>
          </a:bodyPr>
          <a:lstStyle/>
          <a:p>
            <a:r>
              <a:rPr lang="en-US" dirty="0" smtClean="0"/>
              <a:t>1. In synchronous TDM, each device is given same </a:t>
            </a:r>
            <a:r>
              <a:rPr lang="en-US" b="1" dirty="0" smtClean="0"/>
              <a:t>time slot </a:t>
            </a:r>
            <a:r>
              <a:rPr lang="en-US" dirty="0" smtClean="0"/>
              <a:t>to transmit the data over the link, irrespective of the fact that the device has any data to transmit or not. Hence the name Synchronous TDM. Synchronous TDM requires that the total speed of various input lines should not exceed the capacity of path.</a:t>
            </a:r>
          </a:p>
          <a:p>
            <a:r>
              <a:rPr lang="en-US" dirty="0" smtClean="0"/>
              <a:t>2. Each device places its data onto the link when its </a:t>
            </a:r>
            <a:r>
              <a:rPr lang="en-US" b="1" dirty="0" smtClean="0"/>
              <a:t>time slot </a:t>
            </a:r>
            <a:r>
              <a:rPr lang="en-US" dirty="0" smtClean="0"/>
              <a:t>arrives </a:t>
            </a:r>
            <a:r>
              <a:rPr lang="en-US" i="1" dirty="0" smtClean="0"/>
              <a:t>i.e. </a:t>
            </a:r>
            <a:r>
              <a:rPr lang="en-US" dirty="0" smtClean="0"/>
              <a:t>each device is given the possession of line turn by turn.</a:t>
            </a:r>
          </a:p>
          <a:p>
            <a:r>
              <a:rPr lang="en-US" dirty="0" smtClean="0"/>
              <a:t>3. If any device does not have data to send then its time slot remains empty.</a:t>
            </a:r>
          </a:p>
          <a:p>
            <a:r>
              <a:rPr lang="en-US" dirty="0" smtClean="0"/>
              <a:t>4. The various time slots are organized into </a:t>
            </a:r>
            <a:r>
              <a:rPr lang="en-US" b="1" dirty="0" smtClean="0"/>
              <a:t>frames </a:t>
            </a:r>
            <a:r>
              <a:rPr lang="en-US" dirty="0" smtClean="0"/>
              <a:t>and each frame consists of one or more time slots dedicated to each sending device.</a:t>
            </a:r>
          </a:p>
          <a:p>
            <a:r>
              <a:rPr lang="en-US" dirty="0" smtClean="0"/>
              <a:t>5. If there are </a:t>
            </a:r>
            <a:r>
              <a:rPr lang="en-US" i="1" dirty="0" smtClean="0"/>
              <a:t>n </a:t>
            </a:r>
            <a:r>
              <a:rPr lang="en-US" dirty="0" smtClean="0"/>
              <a:t>sending devices, there will be </a:t>
            </a:r>
            <a:r>
              <a:rPr lang="en-US" i="1" dirty="0" smtClean="0"/>
              <a:t>n </a:t>
            </a:r>
            <a:r>
              <a:rPr lang="en-US" dirty="0" smtClean="0"/>
              <a:t>slots in frame </a:t>
            </a:r>
            <a:r>
              <a:rPr lang="en-US" i="1" dirty="0" smtClean="0"/>
              <a:t>i.e. </a:t>
            </a:r>
            <a:r>
              <a:rPr lang="en-US" dirty="0" smtClean="0"/>
              <a:t>one slot for each device.</a:t>
            </a:r>
          </a:p>
          <a:p>
            <a:pPr>
              <a:buNone/>
            </a:pPr>
            <a:endParaRPr lang="en-US" dirty="0"/>
          </a:p>
        </p:txBody>
      </p:sp>
    </p:spTree>
  </p:cSld>
  <p:clrMapOvr>
    <a:masterClrMapping/>
  </p:clrMapOvr>
  <p:transition spd="med">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TDM</a:t>
            </a:r>
            <a:endParaRPr lang="en-US" dirty="0"/>
          </a:p>
        </p:txBody>
      </p:sp>
      <p:pic>
        <p:nvPicPr>
          <p:cNvPr id="4" name="Content Placeholder 3" descr="multiplexing-techniques-synchronous-tdm2.png"/>
          <p:cNvPicPr>
            <a:picLocks noGrp="1" noChangeAspect="1"/>
          </p:cNvPicPr>
          <p:nvPr>
            <p:ph idx="1"/>
          </p:nvPr>
        </p:nvPicPr>
        <p:blipFill>
          <a:blip r:embed="rId2"/>
          <a:stretch>
            <a:fillRect/>
          </a:stretch>
        </p:blipFill>
        <p:spPr>
          <a:xfrm>
            <a:off x="1175863" y="2720022"/>
            <a:ext cx="6792273" cy="2286319"/>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TDM </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An asynchronous TDM is also known as Statistical TDM.</a:t>
            </a:r>
          </a:p>
          <a:p>
            <a:r>
              <a:rPr lang="en-US" dirty="0" smtClean="0"/>
              <a:t>An asynchronous TDM is a technique in which time slots are not fixed as in the case of Synchronous TDM. Time slots are allocated to only those devices which have the data to send. Therefore, we can say that Asynchronous Time Division multiplexor transmits only the data from active workstations.</a:t>
            </a:r>
          </a:p>
          <a:p>
            <a:r>
              <a:rPr lang="en-US" dirty="0" smtClean="0"/>
              <a:t>An asynchronous TDM technique dynamically allocates the time slots to the devices.</a:t>
            </a:r>
          </a:p>
          <a:p>
            <a:r>
              <a:rPr lang="en-US" dirty="0" smtClean="0"/>
              <a:t>In Asynchronous TDM, total speed of the input lines can be greater than the capacity of the channel.</a:t>
            </a:r>
          </a:p>
          <a:p>
            <a:r>
              <a:rPr lang="en-US" dirty="0" smtClean="0"/>
              <a:t>Asynchronous Time Division multiplexor accepts the incoming data streams and creates a frame that contains only data with no empty slots.</a:t>
            </a:r>
          </a:p>
          <a:p>
            <a:r>
              <a:rPr lang="en-US" dirty="0" smtClean="0"/>
              <a:t>In Asynchronous TDM, each slot contains an address part that identifies the source of the data.</a:t>
            </a:r>
          </a:p>
          <a:p>
            <a:r>
              <a:rPr lang="en-US" dirty="0" smtClean="0"/>
              <a:t>The difference between Asynchronous TDM and Synchronous TDM is that many slots in Synchronous TDM are unutilized, but in Asynchronous TDM, slots are fully utilized. This leads to the smaller transmission time and efficient utilization of the capacity of the channel.</a:t>
            </a:r>
          </a:p>
          <a:p>
            <a:r>
              <a:rPr lang="en-US" dirty="0" smtClean="0"/>
              <a:t>In Synchronous TDM, if there are n sending devices, then there are n time slots. In Asynchronous TDM, if there are n sending devices, then there are m time slots where m is less than n (</a:t>
            </a:r>
            <a:r>
              <a:rPr lang="en-US" b="1" dirty="0" smtClean="0"/>
              <a:t>m&lt;n</a:t>
            </a:r>
            <a:r>
              <a:rPr lang="en-US" dirty="0" smtClean="0"/>
              <a:t>).</a:t>
            </a:r>
          </a:p>
          <a:p>
            <a:r>
              <a:rPr lang="en-US" dirty="0" smtClean="0"/>
              <a:t>The number of slots in a frame depends on the statistical analysis of the number of input lines.</a:t>
            </a:r>
          </a:p>
          <a:p>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TDM </a:t>
            </a:r>
            <a:endParaRPr lang="en-US" dirty="0"/>
          </a:p>
        </p:txBody>
      </p:sp>
      <p:pic>
        <p:nvPicPr>
          <p:cNvPr id="4" name="Content Placeholder 3" descr="multiplexing-techniques-asynchronous-tdm2.png"/>
          <p:cNvPicPr>
            <a:picLocks noGrp="1" noChangeAspect="1"/>
          </p:cNvPicPr>
          <p:nvPr>
            <p:ph idx="1"/>
          </p:nvPr>
        </p:nvPicPr>
        <p:blipFill>
          <a:blip r:embed="rId2"/>
          <a:stretch>
            <a:fillRect/>
          </a:stretch>
        </p:blipFill>
        <p:spPr>
          <a:xfrm>
            <a:off x="1456890" y="2686679"/>
            <a:ext cx="6230220" cy="2353004"/>
          </a:xfrm>
        </p:spPr>
      </p:pic>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158" y="357166"/>
            <a:ext cx="8229600" cy="5572164"/>
          </a:xfrm>
        </p:spPr>
        <p:txBody>
          <a:bodyPr/>
          <a:lstStyle/>
          <a:p>
            <a:r>
              <a:rPr lang="en-US" b="1" dirty="0" smtClean="0">
                <a:solidFill>
                  <a:srgbClr val="FF0000"/>
                </a:solidFill>
                <a:latin typeface="Algerian" pitchFamily="82" charset="0"/>
              </a:rPr>
              <a:t>THANK YOU FOR WATCHING</a:t>
            </a:r>
            <a:endParaRPr lang="en-US" b="1" dirty="0">
              <a:solidFill>
                <a:srgbClr val="FF0000"/>
              </a:solidFill>
              <a:latin typeface="Algerian" pitchFamily="82" charset="0"/>
            </a:endParaRPr>
          </a:p>
        </p:txBody>
      </p: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WHAT IS MULTIPLEXING ??</a:t>
            </a:r>
            <a:endParaRPr lang="en-US" u="sng" dirty="0"/>
          </a:p>
        </p:txBody>
      </p:sp>
      <p:sp>
        <p:nvSpPr>
          <p:cNvPr id="3" name="Content Placeholder 2"/>
          <p:cNvSpPr>
            <a:spLocks noGrp="1"/>
          </p:cNvSpPr>
          <p:nvPr>
            <p:ph idx="1"/>
          </p:nvPr>
        </p:nvSpPr>
        <p:spPr>
          <a:xfrm>
            <a:off x="500034" y="2000240"/>
            <a:ext cx="4000528" cy="4168773"/>
          </a:xfrm>
        </p:spPr>
        <p:txBody>
          <a:bodyPr>
            <a:normAutofit/>
          </a:bodyPr>
          <a:lstStyle/>
          <a:p>
            <a:r>
              <a:rPr lang="en-US" sz="2400" dirty="0" smtClean="0"/>
              <a:t>Multiplexing is a technique used to combine and send the multiple data streams over a single medium. The process of combining the data streams is known as multiplexing and hardware used for multiplexing is known as a multiplexer</a:t>
            </a:r>
            <a:r>
              <a:rPr lang="en-US" dirty="0" smtClean="0"/>
              <a:t>.</a:t>
            </a:r>
          </a:p>
        </p:txBody>
      </p:sp>
      <p:pic>
        <p:nvPicPr>
          <p:cNvPr id="4" name="Picture 3" descr="data-communication-and-networking-multiplexing-6-638.jpg"/>
          <p:cNvPicPr>
            <a:picLocks noChangeAspect="1"/>
          </p:cNvPicPr>
          <p:nvPr/>
        </p:nvPicPr>
        <p:blipFill>
          <a:blip r:embed="rId2"/>
          <a:stretch>
            <a:fillRect/>
          </a:stretch>
        </p:blipFill>
        <p:spPr>
          <a:xfrm>
            <a:off x="5214942" y="2143116"/>
            <a:ext cx="3705232" cy="3190875"/>
          </a:xfrm>
          <a:prstGeom prst="rect">
            <a:avLst/>
          </a:prstGeom>
        </p:spPr>
      </p:pic>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Horizontal)">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85794"/>
            <a:ext cx="8358246" cy="5072098"/>
          </a:xfrm>
        </p:spPr>
        <p:txBody>
          <a:bodyPr>
            <a:noAutofit/>
          </a:bodyPr>
          <a:lstStyle/>
          <a:p>
            <a:pPr algn="l"/>
            <a:r>
              <a:rPr lang="en-US" sz="4000" b="1" dirty="0" smtClean="0"/>
              <a:t>Why Multiplexing?? </a:t>
            </a:r>
            <a:br>
              <a:rPr lang="en-US" sz="4000" b="1" dirty="0" smtClean="0"/>
            </a:br>
            <a:r>
              <a:rPr lang="en-US" sz="2000" b="1" dirty="0" smtClean="0"/>
              <a:t/>
            </a:r>
            <a:br>
              <a:rPr lang="en-US" sz="2000" b="1" dirty="0" smtClean="0"/>
            </a:br>
            <a:r>
              <a:rPr lang="en-US" sz="2000" b="1" dirty="0" smtClean="0"/>
              <a:t>The transmission medium is used to send the signal from sender to receiver. The medium can only have one signal at a time.</a:t>
            </a:r>
            <a:br>
              <a:rPr lang="en-US" sz="2000" b="1" dirty="0" smtClean="0"/>
            </a:br>
            <a:r>
              <a:rPr lang="en-US" sz="2000" b="1" dirty="0" smtClean="0"/>
              <a:t/>
            </a:r>
            <a:br>
              <a:rPr lang="en-US" sz="2000" b="1" dirty="0" smtClean="0"/>
            </a:br>
            <a:r>
              <a:rPr lang="en-US" sz="2000" b="1" dirty="0" smtClean="0"/>
              <a:t>If there are multiple signals to share one medium, then the medium must be divided in such a way that each signal is given </a:t>
            </a:r>
            <a:br>
              <a:rPr lang="en-US" sz="2000" b="1" dirty="0" smtClean="0"/>
            </a:br>
            <a:r>
              <a:rPr lang="en-US" sz="2000" b="1" dirty="0" smtClean="0"/>
              <a:t>some portion of the available bandwidth. For example: If there are 10 signals and bandwidth of medium is100 units, then the 10 unit is shared by each signal.</a:t>
            </a:r>
            <a:br>
              <a:rPr lang="en-US" sz="2000" b="1" dirty="0" smtClean="0"/>
            </a:br>
            <a:r>
              <a:rPr lang="en-US" sz="2000" b="1" dirty="0" smtClean="0"/>
              <a:t/>
            </a:r>
            <a:br>
              <a:rPr lang="en-US" sz="2000" b="1" dirty="0" smtClean="0"/>
            </a:br>
            <a:r>
              <a:rPr lang="en-US" sz="2000" b="1" dirty="0" smtClean="0"/>
              <a:t>When multiple signals share the common medium, there is a possibility of collision. Multiplexing concept is used to avoid such collision. </a:t>
            </a:r>
            <a:r>
              <a:rPr lang="en-US" sz="1600" b="1" dirty="0" smtClean="0"/>
              <a:t/>
            </a:r>
            <a:br>
              <a:rPr lang="en-US" sz="1600" b="1" dirty="0" smtClean="0"/>
            </a:br>
            <a:r>
              <a:rPr lang="en-US" sz="1600" b="1" dirty="0" smtClean="0"/>
              <a:t/>
            </a:r>
            <a:br>
              <a:rPr lang="en-US" sz="1600" b="1" dirty="0" smtClean="0"/>
            </a:br>
            <a:r>
              <a:rPr lang="en-US" sz="1600" dirty="0" smtClean="0"/>
              <a:t/>
            </a:r>
            <a:br>
              <a:rPr lang="en-US" sz="1600" dirty="0" smtClean="0"/>
            </a:br>
            <a:endParaRPr lang="en-US" sz="1600" dirty="0"/>
          </a:p>
        </p:txBody>
      </p:sp>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dirty="0" smtClean="0"/>
              <a:t>Concept of Multiplexing ?</a:t>
            </a:r>
            <a:endParaRPr lang="en-US" dirty="0"/>
          </a:p>
        </p:txBody>
      </p:sp>
      <p:sp>
        <p:nvSpPr>
          <p:cNvPr id="4" name="Content Placeholder 3"/>
          <p:cNvSpPr>
            <a:spLocks noGrp="1"/>
          </p:cNvSpPr>
          <p:nvPr>
            <p:ph idx="1"/>
          </p:nvPr>
        </p:nvSpPr>
        <p:spPr>
          <a:xfrm>
            <a:off x="428596" y="1928802"/>
            <a:ext cx="6115064" cy="3340105"/>
          </a:xfrm>
        </p:spPr>
        <p:txBody>
          <a:bodyPr/>
          <a:lstStyle/>
          <a:p>
            <a:pPr>
              <a:buNone/>
            </a:pPr>
            <a:r>
              <a:rPr lang="en-US" sz="1800" dirty="0" smtClean="0"/>
              <a:t> The 'n' input lines are transmitted through a multiplexer and multiplexer combines the signals to form a composite </a:t>
            </a:r>
            <a:r>
              <a:rPr lang="en-US" sz="1800" dirty="0" err="1" smtClean="0"/>
              <a:t>signal.The</a:t>
            </a:r>
            <a:r>
              <a:rPr lang="en-US" sz="1800" dirty="0" smtClean="0"/>
              <a:t> composite signal is passed through a </a:t>
            </a:r>
            <a:r>
              <a:rPr lang="en-US" sz="1800" dirty="0" err="1" smtClean="0"/>
              <a:t>Demultiplexer</a:t>
            </a:r>
            <a:r>
              <a:rPr lang="en-US" sz="1800" dirty="0" smtClean="0"/>
              <a:t> and </a:t>
            </a:r>
            <a:r>
              <a:rPr lang="en-US" sz="1800" dirty="0" err="1" smtClean="0"/>
              <a:t>demultiplexer</a:t>
            </a:r>
            <a:r>
              <a:rPr lang="en-US" sz="1800" dirty="0" smtClean="0"/>
              <a:t> separates a signal to component signals and transfers them to their respective destinations</a:t>
            </a:r>
            <a:r>
              <a:rPr lang="en-US" sz="2400" dirty="0" smtClean="0"/>
              <a:t>.</a:t>
            </a:r>
          </a:p>
          <a:p>
            <a:endParaRPr lang="en-US" dirty="0"/>
          </a:p>
        </p:txBody>
      </p:sp>
      <p:pic>
        <p:nvPicPr>
          <p:cNvPr id="5" name="Picture 4" descr="concept-of-multiplexing.png"/>
          <p:cNvPicPr>
            <a:picLocks noChangeAspect="1"/>
          </p:cNvPicPr>
          <p:nvPr/>
        </p:nvPicPr>
        <p:blipFill>
          <a:blip r:embed="rId2"/>
          <a:stretch>
            <a:fillRect/>
          </a:stretch>
        </p:blipFill>
        <p:spPr>
          <a:xfrm>
            <a:off x="2214546" y="4000504"/>
            <a:ext cx="4329537" cy="1495634"/>
          </a:xfrm>
          <a:prstGeom prst="rect">
            <a:avLst/>
          </a:prstGeom>
          <a:ln>
            <a:noFill/>
          </a:ln>
          <a:effectLst>
            <a:outerShdw blurRad="190500" algn="tl" rotWithShape="0">
              <a:srgbClr val="000000">
                <a:alpha val="70000"/>
              </a:srgbClr>
            </a:outerShdw>
          </a:effectLst>
        </p:spPr>
      </p:pic>
    </p:spTree>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normAutofit/>
          </a:bodyPr>
          <a:lstStyle/>
          <a:p>
            <a:r>
              <a:rPr lang="en-US" dirty="0" smtClean="0"/>
              <a:t>Advantages of Multiplexing:</a:t>
            </a:r>
          </a:p>
        </p:txBody>
      </p:sp>
      <p:sp>
        <p:nvSpPr>
          <p:cNvPr id="3" name="Content Placeholder 2"/>
          <p:cNvSpPr>
            <a:spLocks noGrp="1"/>
          </p:cNvSpPr>
          <p:nvPr>
            <p:ph idx="1"/>
          </p:nvPr>
        </p:nvSpPr>
        <p:spPr>
          <a:xfrm>
            <a:off x="714348" y="2071678"/>
            <a:ext cx="7901014" cy="4214842"/>
          </a:xfrm>
        </p:spPr>
        <p:txBody>
          <a:bodyPr>
            <a:normAutofit/>
          </a:bodyPr>
          <a:lstStyle/>
          <a:p>
            <a:r>
              <a:rPr lang="en-US" sz="2800" dirty="0" smtClean="0"/>
              <a:t>More than one signal can be sent over a single medium.</a:t>
            </a:r>
          </a:p>
          <a:p>
            <a:endParaRPr lang="en-US" sz="2800" dirty="0" smtClean="0"/>
          </a:p>
          <a:p>
            <a:r>
              <a:rPr lang="en-US" sz="2800" dirty="0" smtClean="0"/>
              <a:t>The bandwidth of a medium can be utilized effectively. </a:t>
            </a:r>
            <a:br>
              <a:rPr lang="en-US" sz="2800" dirty="0" smtClean="0"/>
            </a:br>
            <a:r>
              <a:rPr lang="en-US" sz="2800" dirty="0" smtClean="0"/>
              <a:t> </a:t>
            </a:r>
            <a:br>
              <a:rPr lang="en-US" sz="2800" dirty="0" smtClean="0"/>
            </a:br>
            <a:endParaRPr lang="en-US" sz="2800" dirty="0"/>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1143000"/>
          </a:xfrm>
        </p:spPr>
        <p:txBody>
          <a:bodyPr/>
          <a:lstStyle/>
          <a:p>
            <a:r>
              <a:rPr lang="en-US" dirty="0" smtClean="0"/>
              <a:t>Multiplexing Techniques :</a:t>
            </a:r>
            <a:endParaRPr lang="en-US" dirty="0"/>
          </a:p>
        </p:txBody>
      </p:sp>
      <p:pic>
        <p:nvPicPr>
          <p:cNvPr id="4" name="Content Placeholder 3" descr="multiplexing-techniques.png"/>
          <p:cNvPicPr>
            <a:picLocks noGrp="1" noChangeAspect="1"/>
          </p:cNvPicPr>
          <p:nvPr>
            <p:ph idx="1"/>
          </p:nvPr>
        </p:nvPicPr>
        <p:blipFill>
          <a:blip r:embed="rId2"/>
          <a:stretch>
            <a:fillRect/>
          </a:stretch>
        </p:blipFill>
        <p:spPr>
          <a:xfrm>
            <a:off x="1428728" y="2428868"/>
            <a:ext cx="5944430" cy="2248214"/>
          </a:xfrm>
        </p:spPr>
      </p:pic>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Frequency Division Multiplexing</a:t>
            </a:r>
            <a:endParaRPr lang="en-US" u="sng" dirty="0"/>
          </a:p>
        </p:txBody>
      </p:sp>
      <p:sp>
        <p:nvSpPr>
          <p:cNvPr id="3" name="Content Placeholder 2"/>
          <p:cNvSpPr>
            <a:spLocks noGrp="1"/>
          </p:cNvSpPr>
          <p:nvPr>
            <p:ph idx="1"/>
          </p:nvPr>
        </p:nvSpPr>
        <p:spPr>
          <a:xfrm>
            <a:off x="457200" y="1600200"/>
            <a:ext cx="7615262" cy="2257428"/>
          </a:xfrm>
        </p:spPr>
        <p:txBody>
          <a:bodyPr>
            <a:normAutofit fontScale="85000" lnSpcReduction="20000"/>
          </a:bodyPr>
          <a:lstStyle/>
          <a:p>
            <a:r>
              <a:rPr lang="en-US" dirty="0" smtClean="0"/>
              <a:t>When the carrier is frequency, FDM is used. FDM is an analog technology. </a:t>
            </a:r>
          </a:p>
          <a:p>
            <a:r>
              <a:rPr lang="en-US" dirty="0" smtClean="0"/>
              <a:t>FDM divides the spectrum or carrier bandwidth in logical channels and allocates one user to each channel. Each user can use the channel frequency independently and has exclusive access of it. </a:t>
            </a:r>
          </a:p>
          <a:p>
            <a:endParaRPr lang="en-US" dirty="0"/>
          </a:p>
        </p:txBody>
      </p:sp>
      <p:pic>
        <p:nvPicPr>
          <p:cNvPr id="4" name="Picture 3" descr="frequency_division_multiplexing.jpg"/>
          <p:cNvPicPr>
            <a:picLocks noChangeAspect="1"/>
          </p:cNvPicPr>
          <p:nvPr/>
        </p:nvPicPr>
        <p:blipFill>
          <a:blip r:embed="rId2"/>
          <a:stretch>
            <a:fillRect/>
          </a:stretch>
        </p:blipFill>
        <p:spPr>
          <a:xfrm>
            <a:off x="1714480" y="3857628"/>
            <a:ext cx="5656704" cy="2309821"/>
          </a:xfrm>
          <a:prstGeom prst="rect">
            <a:avLst/>
          </a:prstGeom>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1000"/>
                                        <p:tgtEl>
                                          <p:spTgt spid="3">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ox(in)">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slide(fromBottom)">
                                      <p:cBhvr>
                                        <p:cTn id="2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u="sng" dirty="0" smtClean="0"/>
              <a:t>Wavelength Division Multiplexing</a:t>
            </a:r>
            <a:r>
              <a:rPr lang="en-US" dirty="0" smtClean="0"/>
              <a:t/>
            </a:r>
            <a:br>
              <a:rPr lang="en-US" dirty="0" smtClean="0"/>
            </a:br>
            <a:endParaRPr lang="en-US" dirty="0"/>
          </a:p>
        </p:txBody>
      </p:sp>
      <p:sp>
        <p:nvSpPr>
          <p:cNvPr id="3" name="Content Placeholder 2"/>
          <p:cNvSpPr>
            <a:spLocks noGrp="1"/>
          </p:cNvSpPr>
          <p:nvPr>
            <p:ph idx="1"/>
          </p:nvPr>
        </p:nvSpPr>
        <p:spPr>
          <a:xfrm>
            <a:off x="457200" y="1600201"/>
            <a:ext cx="8229600" cy="2614618"/>
          </a:xfrm>
        </p:spPr>
        <p:txBody>
          <a:bodyPr>
            <a:normAutofit/>
          </a:bodyPr>
          <a:lstStyle/>
          <a:p>
            <a:r>
              <a:rPr lang="en-US" sz="2100" dirty="0" smtClean="0"/>
              <a:t>Wavelength division multiplexing (WDM) is a technique of multiplexing multiple optical carrier signals through a single optical fiber channel by varying the wavelengths of laser lights. WDM allows communication in both the directions in the fiber cable.</a:t>
            </a:r>
          </a:p>
          <a:p>
            <a:r>
              <a:rPr lang="en-US" sz="2100" dirty="0" smtClean="0"/>
              <a:t>In WDM, the optical signals from different sources or (transponders) are combined by a multiplexer, which is essentially an optical combiner. They are combined so that their wavelengths are different.</a:t>
            </a:r>
          </a:p>
          <a:p>
            <a:endParaRPr lang="en-US" dirty="0"/>
          </a:p>
        </p:txBody>
      </p:sp>
      <p:pic>
        <p:nvPicPr>
          <p:cNvPr id="4" name="Picture 3" descr="download.png"/>
          <p:cNvPicPr>
            <a:picLocks noChangeAspect="1"/>
          </p:cNvPicPr>
          <p:nvPr/>
        </p:nvPicPr>
        <p:blipFill>
          <a:blip r:embed="rId2"/>
          <a:stretch>
            <a:fillRect/>
          </a:stretch>
        </p:blipFill>
        <p:spPr>
          <a:xfrm>
            <a:off x="1214414" y="4214818"/>
            <a:ext cx="6589082" cy="207170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Time Division Multiplexing</a:t>
            </a:r>
            <a:endParaRPr lang="en-US" u="sng" dirty="0"/>
          </a:p>
        </p:txBody>
      </p:sp>
      <p:sp>
        <p:nvSpPr>
          <p:cNvPr id="3" name="Content Placeholder 2"/>
          <p:cNvSpPr>
            <a:spLocks noGrp="1"/>
          </p:cNvSpPr>
          <p:nvPr>
            <p:ph idx="1"/>
          </p:nvPr>
        </p:nvSpPr>
        <p:spPr/>
        <p:txBody>
          <a:bodyPr>
            <a:normAutofit/>
          </a:bodyPr>
          <a:lstStyle/>
          <a:p>
            <a:r>
              <a:rPr lang="en-US" sz="2400" dirty="0" smtClean="0"/>
              <a:t>TDM is applied primarily on digital signals but can be applied on analog signals as well. In TDM the shared channel is divided among its user by means of time slot. Each user can transmit data within the provided time slot only. Digital signals are divided in frames, equivalent to time slot i.e. frame of an optimal size which can be transmitted in given time slot.</a:t>
            </a:r>
          </a:p>
          <a:p>
            <a:r>
              <a:rPr lang="en-US" sz="2400" b="1" dirty="0" smtClean="0"/>
              <a:t>There are two types of TDM:</a:t>
            </a:r>
            <a:endParaRPr lang="en-US" sz="2400" dirty="0" smtClean="0"/>
          </a:p>
          <a:p>
            <a:r>
              <a:rPr lang="en-US" sz="2400" dirty="0" smtClean="0"/>
              <a:t>Synchronous TDM</a:t>
            </a:r>
          </a:p>
          <a:p>
            <a:r>
              <a:rPr lang="en-US" sz="2400" dirty="0" smtClean="0"/>
              <a:t>Asynchronous TDM</a:t>
            </a:r>
          </a:p>
          <a:p>
            <a:endParaRPr lang="en-US" sz="2000" dirty="0" smtClean="0"/>
          </a:p>
          <a:p>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623</Words>
  <Application>Microsoft Office PowerPoint</Application>
  <PresentationFormat>On-screen Show (4:3)</PresentationFormat>
  <Paragraphs>46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COMPUTER NETWORKING </vt:lpstr>
      <vt:lpstr>WHAT IS MULTIPLEXING ??</vt:lpstr>
      <vt:lpstr>Why Multiplexing??   The transmission medium is used to send the signal from sender to receiver. The medium can only have one signal at a time.  If there are multiple signals to share one medium, then the medium must be divided in such a way that each signal is given  some portion of the available bandwidth. For example: If there are 10 signals and bandwidth of medium is100 units, then the 10 unit is shared by each signal.  When multiple signals share the common medium, there is a possibility of collision. Multiplexing concept is used to avoid such collision.    </vt:lpstr>
      <vt:lpstr>Concept of Multiplexing ?</vt:lpstr>
      <vt:lpstr>Advantages of Multiplexing:</vt:lpstr>
      <vt:lpstr>Multiplexing Techniques :</vt:lpstr>
      <vt:lpstr>Frequency Division Multiplexing</vt:lpstr>
      <vt:lpstr> Wavelength Division Multiplexing </vt:lpstr>
      <vt:lpstr>Time Division Multiplexing</vt:lpstr>
      <vt:lpstr>Synchronous TDM </vt:lpstr>
      <vt:lpstr>Synchronous TDM</vt:lpstr>
      <vt:lpstr>Asynchronous TDM </vt:lpstr>
      <vt:lpstr>Asynchronous TDM </vt:lpstr>
      <vt:lpstr>THANK YOU FOR WATCHING</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dc:title>
  <dc:creator>Shreya Mukherjee</dc:creator>
  <cp:lastModifiedBy>Shreya Mukherjee</cp:lastModifiedBy>
  <cp:revision>31</cp:revision>
  <dcterms:created xsi:type="dcterms:W3CDTF">2020-04-19T15:05:49Z</dcterms:created>
  <dcterms:modified xsi:type="dcterms:W3CDTF">2020-05-03T08:19:20Z</dcterms:modified>
</cp:coreProperties>
</file>