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B9E9"/>
    <a:srgbClr val="33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16453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21666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453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4126150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789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101568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2368262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6523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408957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01E7B5-A0FC-4DE7-840F-D674EE3D2E3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164456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01E7B5-A0FC-4DE7-840F-D674EE3D2E3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25001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01E7B5-A0FC-4DE7-840F-D674EE3D2E3D}"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138567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01E7B5-A0FC-4DE7-840F-D674EE3D2E3D}"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348492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1E7B5-A0FC-4DE7-840F-D674EE3D2E3D}"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175600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01E7B5-A0FC-4DE7-840F-D674EE3D2E3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113921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01E7B5-A0FC-4DE7-840F-D674EE3D2E3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0E8D7-5E09-465E-A7A6-592ACD3B69C4}" type="slidenum">
              <a:rPr lang="en-US" smtClean="0"/>
              <a:t>‹#›</a:t>
            </a:fld>
            <a:endParaRPr lang="en-US"/>
          </a:p>
        </p:txBody>
      </p:sp>
    </p:spTree>
    <p:extLst>
      <p:ext uri="{BB962C8B-B14F-4D97-AF65-F5344CB8AC3E}">
        <p14:creationId xmlns:p14="http://schemas.microsoft.com/office/powerpoint/2010/main" val="392957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01E7B5-A0FC-4DE7-840F-D674EE3D2E3D}" type="datetimeFigureOut">
              <a:rPr lang="en-US" smtClean="0"/>
              <a:t>5/17/2020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30E8D7-5E09-465E-A7A6-592ACD3B69C4}" type="slidenum">
              <a:rPr lang="en-US" smtClean="0"/>
              <a:t>‹#›</a:t>
            </a:fld>
            <a:endParaRPr lang="en-US"/>
          </a:p>
        </p:txBody>
      </p:sp>
    </p:spTree>
    <p:extLst>
      <p:ext uri="{BB962C8B-B14F-4D97-AF65-F5344CB8AC3E}">
        <p14:creationId xmlns:p14="http://schemas.microsoft.com/office/powerpoint/2010/main" val="41784771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91887" y="4532811"/>
            <a:ext cx="10805996" cy="2185214"/>
          </a:xfrm>
          <a:prstGeom prst="rect">
            <a:avLst/>
          </a:prstGeom>
          <a:noFill/>
        </p:spPr>
        <p:txBody>
          <a:bodyPr wrap="square" rtlCol="0">
            <a:spAutoFit/>
          </a:bodyPr>
          <a:lstStyle/>
          <a:p>
            <a:r>
              <a:rPr lang="en-US" sz="3600" b="1" dirty="0" smtClean="0">
                <a:ln>
                  <a:solidFill>
                    <a:schemeClr val="bg2">
                      <a:lumMod val="25000"/>
                    </a:schemeClr>
                  </a:solidFill>
                </a:ln>
                <a:solidFill>
                  <a:schemeClr val="bg1"/>
                </a:solidFill>
                <a:effectLst>
                  <a:reflection blurRad="6350" stA="55000" endA="300" endPos="45500" dir="5400000" sy="-100000" algn="bl" rotWithShape="0"/>
                </a:effectLst>
              </a:rPr>
              <a:t>SUB: STOP-AND-WAIT ARQ.</a:t>
            </a:r>
          </a:p>
          <a:p>
            <a:endParaRPr lang="en-US" sz="1200" b="1" dirty="0" smtClean="0">
              <a:ln>
                <a:solidFill>
                  <a:schemeClr val="bg2">
                    <a:lumMod val="25000"/>
                  </a:schemeClr>
                </a:solidFill>
              </a:ln>
              <a:solidFill>
                <a:schemeClr val="bg1"/>
              </a:solidFill>
              <a:effectLst>
                <a:reflection blurRad="6350" stA="55000" endA="300" endPos="45500" dir="5400000" sy="-100000" algn="bl" rotWithShape="0"/>
              </a:effectLst>
            </a:endParaRPr>
          </a:p>
          <a:p>
            <a:r>
              <a:rPr lang="en-US" b="1" dirty="0" smtClean="0">
                <a:ln>
                  <a:solidFill>
                    <a:schemeClr val="bg2">
                      <a:lumMod val="25000"/>
                    </a:schemeClr>
                  </a:solidFill>
                </a:ln>
                <a:solidFill>
                  <a:schemeClr val="bg1"/>
                </a:solidFill>
                <a:effectLst/>
              </a:rPr>
              <a:t>NAME      : MUKULI MONDAL</a:t>
            </a:r>
          </a:p>
          <a:p>
            <a:r>
              <a:rPr lang="en-US" b="1" dirty="0" smtClean="0">
                <a:ln>
                  <a:solidFill>
                    <a:schemeClr val="bg2">
                      <a:lumMod val="25000"/>
                    </a:schemeClr>
                  </a:solidFill>
                </a:ln>
                <a:solidFill>
                  <a:schemeClr val="bg1"/>
                </a:solidFill>
                <a:effectLst/>
              </a:rPr>
              <a:t>ROLL NO : 16800118002</a:t>
            </a:r>
          </a:p>
          <a:p>
            <a:r>
              <a:rPr lang="en-US" b="1" dirty="0" smtClean="0">
                <a:ln>
                  <a:solidFill>
                    <a:schemeClr val="bg2">
                      <a:lumMod val="25000"/>
                    </a:schemeClr>
                  </a:solidFill>
                </a:ln>
                <a:solidFill>
                  <a:schemeClr val="bg1"/>
                </a:solidFill>
                <a:effectLst/>
              </a:rPr>
              <a:t>DEPT      : CSE</a:t>
            </a:r>
          </a:p>
          <a:p>
            <a:r>
              <a:rPr lang="en-US" b="1" dirty="0" smtClean="0">
                <a:ln>
                  <a:solidFill>
                    <a:schemeClr val="bg2">
                      <a:lumMod val="25000"/>
                    </a:schemeClr>
                  </a:solidFill>
                </a:ln>
                <a:solidFill>
                  <a:schemeClr val="bg1"/>
                </a:solidFill>
                <a:effectLst/>
              </a:rPr>
              <a:t>YEAR      : 3RD</a:t>
            </a:r>
          </a:p>
          <a:p>
            <a:endParaRPr lang="en-US" sz="1600" b="1" dirty="0">
              <a:ln>
                <a:solidFill>
                  <a:schemeClr val="bg2">
                    <a:lumMod val="25000"/>
                  </a:schemeClr>
                </a:solidFill>
              </a:ln>
              <a:solidFill>
                <a:schemeClr val="bg1"/>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79020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534572" y="815926"/>
            <a:ext cx="8890782" cy="4955203"/>
          </a:xfrm>
          <a:prstGeom prst="rect">
            <a:avLst/>
          </a:prstGeom>
          <a:noFill/>
        </p:spPr>
        <p:txBody>
          <a:bodyPr wrap="square" rtlCol="0">
            <a:spAutoFit/>
          </a:bodyPr>
          <a:lstStyle/>
          <a:p>
            <a:r>
              <a:rPr lang="en-US" sz="2800" b="1" dirty="0" smtClean="0">
                <a:solidFill>
                  <a:schemeClr val="accent2">
                    <a:lumMod val="50000"/>
                  </a:schemeClr>
                </a:solidFill>
                <a:effectLst>
                  <a:reflection blurRad="6350" stA="60000" endA="900" endPos="58000" dir="5400000" sy="-100000" algn="bl" rotWithShape="0"/>
                </a:effectLst>
              </a:rPr>
              <a:t>CASE 3</a:t>
            </a:r>
            <a:endParaRPr lang="en-US" b="1" dirty="0" smtClean="0">
              <a:solidFill>
                <a:schemeClr val="accent2">
                  <a:lumMod val="50000"/>
                </a:schemeClr>
              </a:solidFill>
              <a:effectLst>
                <a:reflection blurRad="6350" stA="60000" endA="900" endPos="58000" dir="5400000" sy="-100000" algn="bl" rotWithShape="0"/>
              </a:effectLst>
            </a:endParaRPr>
          </a:p>
          <a:p>
            <a:endParaRPr lang="en-US" b="1" dirty="0" smtClean="0">
              <a:effectLst>
                <a:reflection blurRad="6350" stA="60000" endA="900" endPos="58000" dir="5400000" sy="-100000" algn="bl" rotWithShape="0"/>
              </a:effectLst>
            </a:endParaRPr>
          </a:p>
          <a:p>
            <a:pPr marL="285750" indent="-285750">
              <a:buFont typeface="Courier New" panose="02070309020205020404" pitchFamily="49" charset="0"/>
              <a:buChar char="o"/>
            </a:pPr>
            <a:r>
              <a:rPr lang="en-US" dirty="0" smtClean="0">
                <a:effectLst/>
              </a:rPr>
              <a:t>Sender Send Frame 0 To Destination And Simultaneously Time Is Started.</a:t>
            </a:r>
          </a:p>
          <a:p>
            <a:endParaRPr lang="en-US" dirty="0" smtClean="0">
              <a:effectLst/>
            </a:endParaRPr>
          </a:p>
          <a:p>
            <a:pPr marL="285750" indent="-285750">
              <a:buFont typeface="Courier New" panose="02070309020205020404" pitchFamily="49" charset="0"/>
              <a:buChar char="o"/>
            </a:pPr>
            <a:r>
              <a:rPr lang="en-US" dirty="0" smtClean="0">
                <a:effectLst/>
              </a:rPr>
              <a:t>The Destination Accepts The Frame Since It Was Expecting Frame 0.</a:t>
            </a:r>
          </a:p>
          <a:p>
            <a:endParaRPr lang="en-US" dirty="0" smtClean="0">
              <a:effectLst/>
            </a:endParaRPr>
          </a:p>
          <a:p>
            <a:pPr marL="285750" indent="-285750">
              <a:buFont typeface="Courier New" panose="02070309020205020404" pitchFamily="49" charset="0"/>
              <a:buChar char="o"/>
            </a:pPr>
            <a:r>
              <a:rPr lang="en-US" dirty="0" smtClean="0">
                <a:effectLst/>
              </a:rPr>
              <a:t>Now The Receiver Window Slides One Position Ahead.</a:t>
            </a:r>
          </a:p>
          <a:p>
            <a:endParaRPr lang="en-US" dirty="0" smtClean="0">
              <a:effectLst/>
            </a:endParaRPr>
          </a:p>
          <a:p>
            <a:pPr marL="285750" indent="-285750">
              <a:buFont typeface="Courier New" panose="02070309020205020404" pitchFamily="49" charset="0"/>
              <a:buChar char="o"/>
            </a:pPr>
            <a:r>
              <a:rPr lang="en-US" dirty="0" smtClean="0">
                <a:effectLst/>
              </a:rPr>
              <a:t>Receiver Sends On Acknowledgement ACK 1 Informing The Sender That It Has Successfully Received Frame 0 And Is Expecting For Frame 1.</a:t>
            </a:r>
          </a:p>
          <a:p>
            <a:endParaRPr lang="en-US" dirty="0" smtClean="0">
              <a:effectLst/>
            </a:endParaRPr>
          </a:p>
          <a:p>
            <a:pPr marL="285750" indent="-285750">
              <a:buFont typeface="Courier New" panose="02070309020205020404" pitchFamily="49" charset="0"/>
              <a:buChar char="o"/>
            </a:pPr>
            <a:r>
              <a:rPr lang="en-US" dirty="0" smtClean="0">
                <a:effectLst/>
              </a:rPr>
              <a:t>The Acknowledgement Gets Lost And It Doesn’t Reach The Sender.</a:t>
            </a:r>
          </a:p>
          <a:p>
            <a:endParaRPr lang="en-US" dirty="0" smtClean="0">
              <a:effectLst/>
            </a:endParaRPr>
          </a:p>
          <a:p>
            <a:pPr marL="285750" indent="-285750">
              <a:buFont typeface="Courier New" panose="02070309020205020404" pitchFamily="49" charset="0"/>
              <a:buChar char="o"/>
            </a:pPr>
            <a:r>
              <a:rPr lang="en-US" dirty="0" smtClean="0">
                <a:effectLst/>
              </a:rPr>
              <a:t>Eventually Timer For Frame 0 Expires And Sender Resend Frame 0.</a:t>
            </a:r>
          </a:p>
          <a:p>
            <a:endParaRPr lang="en-US" dirty="0" smtClean="0">
              <a:effectLst/>
            </a:endParaRPr>
          </a:p>
          <a:p>
            <a:pPr marL="285750" indent="-285750">
              <a:buFont typeface="Courier New" panose="02070309020205020404" pitchFamily="49" charset="0"/>
              <a:buChar char="o"/>
            </a:pPr>
            <a:r>
              <a:rPr lang="en-US" dirty="0" smtClean="0">
                <a:effectLst/>
              </a:rPr>
              <a:t>Now Since The Receiver Is Expecting For Frame 1,it Will Safely Discard The Frame 0 And Once Again Sends Acknowledgement ACK 1.</a:t>
            </a:r>
            <a:endParaRPr lang="en-US" dirty="0">
              <a:effectLst/>
            </a:endParaRPr>
          </a:p>
        </p:txBody>
      </p:sp>
    </p:spTree>
    <p:extLst>
      <p:ext uri="{BB962C8B-B14F-4D97-AF65-F5344CB8AC3E}">
        <p14:creationId xmlns:p14="http://schemas.microsoft.com/office/powerpoint/2010/main" val="1950056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106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689317" y="872197"/>
            <a:ext cx="8271803" cy="2616101"/>
          </a:xfrm>
          <a:prstGeom prst="rect">
            <a:avLst/>
          </a:prstGeom>
          <a:noFill/>
        </p:spPr>
        <p:txBody>
          <a:bodyPr wrap="square" rtlCol="0">
            <a:spAutoFit/>
          </a:bodyPr>
          <a:lstStyle/>
          <a:p>
            <a:r>
              <a:rPr lang="en-US" sz="2800" b="1" dirty="0" smtClean="0">
                <a:solidFill>
                  <a:schemeClr val="accent2">
                    <a:lumMod val="50000"/>
                  </a:schemeClr>
                </a:solidFill>
                <a:effectLst>
                  <a:reflection blurRad="6350" stA="60000" endA="900" endPos="58000" dir="5400000" sy="-100000" algn="bl" rotWithShape="0"/>
                </a:effectLst>
              </a:rPr>
              <a:t>ADVANTAGES OF STOP AND WAIT ARQ</a:t>
            </a:r>
          </a:p>
          <a:p>
            <a:endParaRPr lang="en-US" sz="2800" b="1" dirty="0" smtClean="0">
              <a:effectLst>
                <a:reflection blurRad="6350" stA="60000" endA="900" endPos="58000" dir="5400000" sy="-100000" algn="bl" rotWithShape="0"/>
              </a:effectLst>
            </a:endParaRPr>
          </a:p>
          <a:p>
            <a:pPr marL="285750" indent="-285750">
              <a:buFont typeface="Courier New" panose="02070309020205020404" pitchFamily="49" charset="0"/>
              <a:buChar char="o"/>
            </a:pPr>
            <a:r>
              <a:rPr lang="en-US" dirty="0" smtClean="0">
                <a:effectLst/>
              </a:rPr>
              <a:t>It Can Be Used For Noisy Channels.</a:t>
            </a:r>
          </a:p>
          <a:p>
            <a:endParaRPr lang="en-US" dirty="0" smtClean="0">
              <a:effectLst/>
            </a:endParaRPr>
          </a:p>
          <a:p>
            <a:pPr marL="285750" indent="-285750">
              <a:buFont typeface="Courier New" panose="02070309020205020404" pitchFamily="49" charset="0"/>
              <a:buChar char="o"/>
            </a:pPr>
            <a:r>
              <a:rPr lang="en-US" dirty="0" smtClean="0">
                <a:effectLst/>
              </a:rPr>
              <a:t>It Has Both Flow And Error Control Mechanism.</a:t>
            </a:r>
          </a:p>
          <a:p>
            <a:endParaRPr lang="en-US" dirty="0" smtClean="0">
              <a:effectLst/>
            </a:endParaRPr>
          </a:p>
          <a:p>
            <a:pPr marL="285750" indent="-285750">
              <a:buFont typeface="Courier New" panose="02070309020205020404" pitchFamily="49" charset="0"/>
              <a:buChar char="o"/>
            </a:pPr>
            <a:r>
              <a:rPr lang="en-US" dirty="0" smtClean="0">
                <a:effectLst/>
              </a:rPr>
              <a:t>It Has Timer Implementation</a:t>
            </a:r>
          </a:p>
          <a:p>
            <a:pPr marL="285750" indent="-285750">
              <a:buFont typeface="Courier New" panose="02070309020205020404" pitchFamily="49" charset="0"/>
              <a:buChar char="o"/>
            </a:pPr>
            <a:endParaRPr lang="en-US" b="1" dirty="0">
              <a:effectLst/>
            </a:endParaRPr>
          </a:p>
        </p:txBody>
      </p:sp>
    </p:spTree>
    <p:extLst>
      <p:ext uri="{BB962C8B-B14F-4D97-AF65-F5344CB8AC3E}">
        <p14:creationId xmlns:p14="http://schemas.microsoft.com/office/powerpoint/2010/main" val="581754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562708" y="858129"/>
            <a:ext cx="8539089" cy="3847207"/>
          </a:xfrm>
          <a:prstGeom prst="rect">
            <a:avLst/>
          </a:prstGeom>
          <a:noFill/>
        </p:spPr>
        <p:txBody>
          <a:bodyPr wrap="square" rtlCol="0">
            <a:spAutoFit/>
          </a:bodyPr>
          <a:lstStyle/>
          <a:p>
            <a:r>
              <a:rPr lang="en-US" sz="2800" b="1" dirty="0" smtClean="0">
                <a:solidFill>
                  <a:schemeClr val="accent2">
                    <a:lumMod val="50000"/>
                  </a:schemeClr>
                </a:solidFill>
                <a:effectLst>
                  <a:reflection blurRad="6350" stA="55000" endA="300" endPos="45500" dir="5400000" sy="-100000" algn="bl" rotWithShape="0"/>
                </a:effectLst>
              </a:rPr>
              <a:t>DISADVANTAGES OF STOP AND WAIT ARQ.</a:t>
            </a:r>
          </a:p>
          <a:p>
            <a:endParaRPr lang="en-US" b="1" dirty="0">
              <a:effectLst>
                <a:reflection blurRad="6350" stA="55000" endA="300" endPos="45500" dir="5400000" sy="-100000" algn="bl" rotWithShape="0"/>
              </a:effectLst>
            </a:endParaRPr>
          </a:p>
          <a:p>
            <a:pPr marL="285750" indent="-285750">
              <a:buFont typeface="Courier New" panose="02070309020205020404" pitchFamily="49" charset="0"/>
              <a:buChar char="o"/>
            </a:pPr>
            <a:r>
              <a:rPr lang="en-US" dirty="0" smtClean="0">
                <a:effectLst/>
              </a:rPr>
              <a:t>Efficiency Is Very Less.</a:t>
            </a:r>
          </a:p>
          <a:p>
            <a:endParaRPr lang="en-US" dirty="0" smtClean="0">
              <a:effectLst/>
            </a:endParaRPr>
          </a:p>
          <a:p>
            <a:pPr marL="285750" indent="-285750">
              <a:buFont typeface="Courier New" panose="02070309020205020404" pitchFamily="49" charset="0"/>
              <a:buChar char="o"/>
            </a:pPr>
            <a:r>
              <a:rPr lang="en-US" dirty="0" smtClean="0">
                <a:effectLst/>
              </a:rPr>
              <a:t>Only One Frame Is Sent At A Time.</a:t>
            </a:r>
          </a:p>
          <a:p>
            <a:endParaRPr lang="en-US" dirty="0" smtClean="0">
              <a:effectLst/>
            </a:endParaRPr>
          </a:p>
          <a:p>
            <a:pPr marL="285750" indent="-285750">
              <a:buFont typeface="Courier New" panose="02070309020205020404" pitchFamily="49" charset="0"/>
              <a:buChar char="o"/>
            </a:pPr>
            <a:r>
              <a:rPr lang="en-US" dirty="0" smtClean="0">
                <a:effectLst/>
              </a:rPr>
              <a:t>Timer Should Be Set For Each Individual Frame.</a:t>
            </a:r>
          </a:p>
          <a:p>
            <a:endParaRPr lang="en-US" dirty="0" smtClean="0">
              <a:effectLst/>
            </a:endParaRPr>
          </a:p>
          <a:p>
            <a:pPr marL="285750" indent="-285750">
              <a:buFont typeface="Courier New" panose="02070309020205020404" pitchFamily="49" charset="0"/>
              <a:buChar char="o"/>
            </a:pPr>
            <a:r>
              <a:rPr lang="en-US" dirty="0" smtClean="0">
                <a:effectLst/>
              </a:rPr>
              <a:t>No Pipeline.</a:t>
            </a:r>
          </a:p>
          <a:p>
            <a:endParaRPr lang="en-US" dirty="0" smtClean="0">
              <a:effectLst/>
            </a:endParaRPr>
          </a:p>
          <a:p>
            <a:pPr marL="285750" indent="-285750">
              <a:buFont typeface="Courier New" panose="02070309020205020404" pitchFamily="49" charset="0"/>
              <a:buChar char="o"/>
            </a:pPr>
            <a:r>
              <a:rPr lang="en-US" dirty="0" smtClean="0">
                <a:effectLst/>
              </a:rPr>
              <a:t>Sender Window Size Is One (Disadvantage Over Go Back And ARQ).</a:t>
            </a:r>
          </a:p>
          <a:p>
            <a:endParaRPr lang="en-US" dirty="0" smtClean="0">
              <a:effectLst/>
            </a:endParaRPr>
          </a:p>
          <a:p>
            <a:pPr marL="285750" indent="-285750">
              <a:buFont typeface="Courier New" panose="02070309020205020404" pitchFamily="49" charset="0"/>
              <a:buChar char="o"/>
            </a:pPr>
            <a:r>
              <a:rPr lang="en-US" dirty="0" smtClean="0">
                <a:effectLst/>
              </a:rPr>
              <a:t>Receiver Window Size Is One (Disadvantage Over Selective Repeat ARQ)</a:t>
            </a:r>
            <a:endParaRPr lang="en-US" dirty="0">
              <a:effectLst/>
            </a:endParaRPr>
          </a:p>
        </p:txBody>
      </p:sp>
    </p:spTree>
    <p:extLst>
      <p:ext uri="{BB962C8B-B14F-4D97-AF65-F5344CB8AC3E}">
        <p14:creationId xmlns:p14="http://schemas.microsoft.com/office/powerpoint/2010/main" val="398785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29994" y="633046"/>
                <a:ext cx="8736037" cy="3785652"/>
              </a:xfrm>
              <a:prstGeom prst="rect">
                <a:avLst/>
              </a:prstGeom>
              <a:pattFill prst="pct5">
                <a:fgClr>
                  <a:schemeClr val="accent1"/>
                </a:fgClr>
                <a:bgClr>
                  <a:schemeClr val="bg1"/>
                </a:bgClr>
              </a:pattFill>
            </p:spPr>
            <p:txBody>
              <a:bodyPr wrap="square" rtlCol="0">
                <a:spAutoFit/>
              </a:bodyPr>
              <a:lstStyle/>
              <a:p>
                <a:endParaRPr lang="en-US" sz="2400" b="1" dirty="0" smtClean="0"/>
              </a:p>
              <a:p>
                <a:endParaRPr lang="en-US" sz="2400" b="1" dirty="0"/>
              </a:p>
              <a:p>
                <a:pPr/>
                <a14:m>
                  <m:oMathPara xmlns:m="http://schemas.openxmlformats.org/officeDocument/2006/math">
                    <m:oMathParaPr>
                      <m:jc m:val="left"/>
                    </m:oMathParaPr>
                    <m:oMath xmlns:m="http://schemas.openxmlformats.org/officeDocument/2006/math">
                      <m:r>
                        <a:rPr lang="en-US" sz="2800" b="1" i="1" dirty="0" smtClean="0">
                          <a:solidFill>
                            <a:schemeClr val="accent2">
                              <a:lumMod val="50000"/>
                            </a:schemeClr>
                          </a:solidFill>
                          <a:effectLst>
                            <a:reflection blurRad="6350" stA="55000" endA="300" endPos="45500" dir="5400000" sy="-100000" algn="bl" rotWithShape="0"/>
                          </a:effectLst>
                          <a:latin typeface="Cambria Math" panose="02040503050406030204" pitchFamily="18" charset="0"/>
                        </a:rPr>
                        <m:t>𝑰𝑵𝑻𝑹𝑶𝑫𝑼𝑪𝑻𝑰𝑶𝑵</m:t>
                      </m:r>
                    </m:oMath>
                  </m:oMathPara>
                </a14:m>
                <a:endParaRPr lang="en-US" sz="2800" b="1" dirty="0" smtClean="0">
                  <a:solidFill>
                    <a:schemeClr val="accent2">
                      <a:lumMod val="50000"/>
                    </a:schemeClr>
                  </a:solidFill>
                  <a:effectLst>
                    <a:reflection blurRad="6350" stA="55000" endA="300" endPos="45500" dir="5400000" sy="-100000" algn="bl" rotWithShape="0"/>
                  </a:effectLst>
                </a:endParaRPr>
              </a:p>
              <a:p>
                <a:endParaRPr lang="en-US" sz="2400" b="1" dirty="0" smtClean="0"/>
              </a:p>
              <a:p>
                <a:pPr marL="285750" indent="-285750">
                  <a:buFont typeface="Courier New" panose="02070309020205020404" pitchFamily="49" charset="0"/>
                  <a:buChar char="o"/>
                </a:pPr>
                <a:r>
                  <a:rPr lang="en-US" sz="2000" dirty="0" smtClean="0"/>
                  <a:t>Stop-And-wait ARQ Is a Method Used In Telecommunication To Send </a:t>
                </a:r>
              </a:p>
              <a:p>
                <a:r>
                  <a:rPr lang="en-US" sz="2000" dirty="0"/>
                  <a:t> </a:t>
                </a:r>
                <a:r>
                  <a:rPr lang="en-US" sz="2000" dirty="0" smtClean="0"/>
                  <a:t>   Information Between Two Connection Devices.</a:t>
                </a:r>
              </a:p>
              <a:p>
                <a:endParaRPr lang="en-US" sz="2000" dirty="0" smtClean="0"/>
              </a:p>
              <a:p>
                <a:pPr marL="285750" indent="-285750">
                  <a:buFont typeface="Courier New" panose="02070309020205020404" pitchFamily="49" charset="0"/>
                  <a:buChar char="o"/>
                </a:pPr>
                <a:r>
                  <a:rPr lang="en-US" sz="2000" dirty="0" smtClean="0"/>
                  <a:t>It Ensures That Information Is Not Lose Due to Dropped Packets and That Packets are received in the correct order.</a:t>
                </a:r>
              </a:p>
              <a:p>
                <a:endParaRPr lang="en-US" sz="2000" dirty="0" smtClean="0"/>
              </a:p>
              <a:p>
                <a:pPr marL="285750" indent="-285750">
                  <a:buFont typeface="Courier New" panose="02070309020205020404" pitchFamily="49" charset="0"/>
                  <a:buChar char="o"/>
                </a:pPr>
                <a:r>
                  <a:rPr lang="en-US" sz="2000" dirty="0" smtClean="0"/>
                  <a:t>It is the simplest kind of automatic repeat-request (ARQ) method.</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829994" y="633046"/>
                <a:ext cx="8736037" cy="3785652"/>
              </a:xfrm>
              <a:prstGeom prst="rect">
                <a:avLst/>
              </a:prstGeom>
              <a:blipFill>
                <a:blip r:embed="rId2"/>
                <a:stretch>
                  <a:fillRect l="-628" b="-2254"/>
                </a:stretch>
              </a:blipFill>
            </p:spPr>
            <p:txBody>
              <a:bodyPr/>
              <a:lstStyle/>
              <a:p>
                <a:r>
                  <a:rPr lang="en-US">
                    <a:noFill/>
                  </a:rPr>
                  <a:t> </a:t>
                </a:r>
              </a:p>
            </p:txBody>
          </p:sp>
        </mc:Fallback>
      </mc:AlternateContent>
    </p:spTree>
    <p:extLst>
      <p:ext uri="{BB962C8B-B14F-4D97-AF65-F5344CB8AC3E}">
        <p14:creationId xmlns:p14="http://schemas.microsoft.com/office/powerpoint/2010/main" val="429158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00332" y="900332"/>
            <a:ext cx="8721970" cy="4524315"/>
          </a:xfrm>
          <a:prstGeom prst="rect">
            <a:avLst/>
          </a:prstGeom>
          <a:pattFill prst="pct5">
            <a:fgClr>
              <a:schemeClr val="accent1"/>
            </a:fgClr>
            <a:bgClr>
              <a:schemeClr val="bg1"/>
            </a:bgClr>
          </a:pattFill>
        </p:spPr>
        <p:txBody>
          <a:bodyPr wrap="square" rtlCol="0">
            <a:spAutoFit/>
          </a:bodyPr>
          <a:lstStyle/>
          <a:p>
            <a:r>
              <a:rPr lang="en-US" sz="2800" b="1" dirty="0" smtClean="0">
                <a:solidFill>
                  <a:schemeClr val="accent2">
                    <a:lumMod val="50000"/>
                  </a:schemeClr>
                </a:solidFill>
                <a:effectLst>
                  <a:reflection blurRad="6350" stA="55000" endA="300" endPos="45500" dir="5400000" sy="-100000" algn="bl" rotWithShape="0"/>
                </a:effectLst>
              </a:rPr>
              <a:t>DESCRIPTION</a:t>
            </a:r>
          </a:p>
          <a:p>
            <a:endParaRPr lang="en-US" sz="2000" dirty="0" smtClean="0"/>
          </a:p>
          <a:p>
            <a:pPr marL="342900" indent="-342900">
              <a:buFont typeface="Courier New" panose="02070309020205020404" pitchFamily="49" charset="0"/>
              <a:buChar char="o"/>
            </a:pPr>
            <a:r>
              <a:rPr lang="en-US" sz="2000" dirty="0" smtClean="0"/>
              <a:t>A Stop-and-wait ARQ Sender Sends One Frame At A Time </a:t>
            </a:r>
          </a:p>
          <a:p>
            <a:endParaRPr lang="en-US" sz="2000" dirty="0" smtClean="0"/>
          </a:p>
          <a:p>
            <a:pPr marL="342900" indent="-342900">
              <a:buFont typeface="Courier New" panose="02070309020205020404" pitchFamily="49" charset="0"/>
              <a:buChar char="o"/>
            </a:pPr>
            <a:r>
              <a:rPr lang="en-US" sz="2000" dirty="0" smtClean="0"/>
              <a:t>It Is A Special Case Of The General Sliding Window Protocol With </a:t>
            </a:r>
          </a:p>
          <a:p>
            <a:r>
              <a:rPr lang="en-US" sz="2000" dirty="0" smtClean="0"/>
              <a:t>     Both Transmit And Receive Window Size Equal To 1</a:t>
            </a:r>
          </a:p>
          <a:p>
            <a:endParaRPr lang="en-US" sz="2000" dirty="0" smtClean="0"/>
          </a:p>
          <a:p>
            <a:pPr marL="342900" indent="-342900">
              <a:buFont typeface="Courier New" panose="02070309020205020404" pitchFamily="49" charset="0"/>
              <a:buChar char="o"/>
            </a:pPr>
            <a:r>
              <a:rPr lang="en-US" sz="2000" dirty="0" smtClean="0"/>
              <a:t>After Sending Each Frame. The Sender Doesn’t Send Any Further Frames Until It Receives An Acknowledgement(ACK) Signal</a:t>
            </a:r>
          </a:p>
          <a:p>
            <a:endParaRPr lang="en-US" sz="2000" dirty="0" smtClean="0"/>
          </a:p>
          <a:p>
            <a:pPr marL="342900" indent="-342900">
              <a:buFont typeface="Courier New" panose="02070309020205020404" pitchFamily="49" charset="0"/>
              <a:buChar char="o"/>
            </a:pPr>
            <a:r>
              <a:rPr lang="en-US" sz="2000" dirty="0" smtClean="0"/>
              <a:t>After Receiving A Good Frame. The Receiver Sends And ACK</a:t>
            </a:r>
          </a:p>
          <a:p>
            <a:endParaRPr lang="en-US" sz="2000" dirty="0" smtClean="0"/>
          </a:p>
          <a:p>
            <a:pPr marL="342900" indent="-342900">
              <a:buFont typeface="Courier New" panose="02070309020205020404" pitchFamily="49" charset="0"/>
              <a:buChar char="o"/>
            </a:pPr>
            <a:r>
              <a:rPr lang="en-US" sz="2000" dirty="0" smtClean="0"/>
              <a:t>If The ACK Does Not Reach The Sender Before A Certain Time. Known As The Timeout, The Sender Sends The Same Frame Again.</a:t>
            </a:r>
            <a:endParaRPr lang="en-US" sz="2000" dirty="0"/>
          </a:p>
        </p:txBody>
      </p:sp>
    </p:spTree>
    <p:extLst>
      <p:ext uri="{BB962C8B-B14F-4D97-AF65-F5344CB8AC3E}">
        <p14:creationId xmlns:p14="http://schemas.microsoft.com/office/powerpoint/2010/main" val="1812450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56602" y="942535"/>
            <a:ext cx="8088923" cy="3416320"/>
          </a:xfrm>
          <a:prstGeom prst="rect">
            <a:avLst/>
          </a:prstGeom>
          <a:noFill/>
        </p:spPr>
        <p:txBody>
          <a:bodyPr wrap="square" rtlCol="0">
            <a:spAutoFit/>
          </a:bodyPr>
          <a:lstStyle/>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r>
              <a:rPr lang="en-US" dirty="0" smtClean="0"/>
              <a:t>Typically The Transmitter Adds A Redundancy Check Number To The End Each Frame.</a:t>
            </a:r>
          </a:p>
          <a:p>
            <a:endParaRPr lang="en-US" dirty="0" smtClean="0"/>
          </a:p>
          <a:p>
            <a:pPr marL="285750" indent="-285750">
              <a:buFont typeface="Courier New" panose="02070309020205020404" pitchFamily="49" charset="0"/>
              <a:buChar char="o"/>
            </a:pPr>
            <a:r>
              <a:rPr lang="en-US" dirty="0" smtClean="0"/>
              <a:t>The Receiver Uses The Redundancy Check Number To Check For Possible Damage. If The Receiver Sees That The Frame Is Good, It Sends An ARQ.</a:t>
            </a:r>
          </a:p>
          <a:p>
            <a:endParaRPr lang="en-US" dirty="0" smtClean="0"/>
          </a:p>
          <a:p>
            <a:pPr marL="285750" indent="-285750">
              <a:buFont typeface="Courier New" panose="02070309020205020404" pitchFamily="49" charset="0"/>
              <a:buChar char="o"/>
            </a:pPr>
            <a:r>
              <a:rPr lang="en-US" dirty="0" smtClean="0"/>
              <a:t>If The Receiver Sees That The Frame Is Damage, The Receiver Discards It And Does Not Send An ACK-pretending That The Frame Was Completely Lost, Not Merely Damaged.</a:t>
            </a:r>
          </a:p>
        </p:txBody>
      </p:sp>
    </p:spTree>
    <p:extLst>
      <p:ext uri="{BB962C8B-B14F-4D97-AF65-F5344CB8AC3E}">
        <p14:creationId xmlns:p14="http://schemas.microsoft.com/office/powerpoint/2010/main" val="3762708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875212" y="914400"/>
            <a:ext cx="7850777" cy="4401205"/>
          </a:xfrm>
          <a:prstGeom prst="rect">
            <a:avLst/>
          </a:prstGeom>
          <a:noFill/>
        </p:spPr>
        <p:txBody>
          <a:bodyPr wrap="square" rtlCol="0">
            <a:spAutoFit/>
          </a:bodyPr>
          <a:lstStyle/>
          <a:p>
            <a:endParaRPr lang="en-US" b="1" dirty="0" smtClean="0">
              <a:effectLst>
                <a:reflection blurRad="6350" stA="60000" endA="900" endPos="58000" dir="5400000" sy="-100000" algn="bl" rotWithShape="0"/>
              </a:effectLst>
            </a:endParaRPr>
          </a:p>
          <a:p>
            <a:r>
              <a:rPr lang="en-US" sz="2800" b="1" dirty="0" smtClean="0">
                <a:solidFill>
                  <a:schemeClr val="accent2">
                    <a:lumMod val="50000"/>
                  </a:schemeClr>
                </a:solidFill>
                <a:effectLst>
                  <a:reflection blurRad="6350" stA="60000" endA="900" endPos="58000" dir="5400000" sy="-100000" algn="bl" rotWithShape="0"/>
                </a:effectLst>
              </a:rPr>
              <a:t>NEED FOR SEQUENCE NUMBER</a:t>
            </a:r>
          </a:p>
          <a:p>
            <a:endParaRPr lang="en-US" b="1" dirty="0">
              <a:solidFill>
                <a:schemeClr val="accent2">
                  <a:lumMod val="50000"/>
                </a:schemeClr>
              </a:solidFill>
              <a:effectLst>
                <a:reflection blurRad="6350" stA="60000" endA="900" endPos="58000" dir="5400000" sy="-100000" algn="bl" rotWithShape="0"/>
              </a:effectLst>
            </a:endParaRPr>
          </a:p>
          <a:p>
            <a:pPr marL="285750" indent="-285750">
              <a:buFont typeface="Courier New" panose="02070309020205020404" pitchFamily="49" charset="0"/>
              <a:buChar char="o"/>
            </a:pPr>
            <a:r>
              <a:rPr lang="en-US" dirty="0" smtClean="0">
                <a:effectLst/>
              </a:rPr>
              <a:t>1 Bit Sequence Number In The Header Of The Frame. Alternating (From 0 To 1) In Subsequent Frames.</a:t>
            </a:r>
          </a:p>
          <a:p>
            <a:endParaRPr lang="en-US" dirty="0" smtClean="0">
              <a:effectLst/>
            </a:endParaRPr>
          </a:p>
          <a:p>
            <a:pPr marL="285750" indent="-285750">
              <a:buFont typeface="Courier New" panose="02070309020205020404" pitchFamily="49" charset="0"/>
              <a:buChar char="o"/>
            </a:pPr>
            <a:r>
              <a:rPr lang="en-US" dirty="0" smtClean="0">
                <a:effectLst/>
              </a:rPr>
              <a:t>When The Receiver Sends An ACK.It Included The Sequence Number Of The Next Packet It Expects. His Way, The Receiver Can Defect Duplicated Frames By Checking If The Frame Sequence Numbers Alternate.</a:t>
            </a:r>
          </a:p>
          <a:p>
            <a:endParaRPr lang="en-US" dirty="0" smtClean="0">
              <a:effectLst/>
            </a:endParaRPr>
          </a:p>
          <a:p>
            <a:pPr marL="285750" indent="-285750">
              <a:buFont typeface="Courier New" panose="02070309020205020404" pitchFamily="49" charset="0"/>
              <a:buChar char="o"/>
            </a:pPr>
            <a:r>
              <a:rPr lang="en-US" dirty="0" smtClean="0">
                <a:effectLst/>
              </a:rPr>
              <a:t>If Two Subsequent Frames Have The Same Sequence Number, They Are Duplicated, And The Second Frame Is Discarded. Similarly, If Two Subsequent ACKs Reference The Same Sequence Number, They Are Acknowledging The Same Frame.    </a:t>
            </a:r>
            <a:endParaRPr lang="en-US" dirty="0">
              <a:effectLst/>
            </a:endParaRPr>
          </a:p>
        </p:txBody>
      </p:sp>
    </p:spTree>
    <p:extLst>
      <p:ext uri="{BB962C8B-B14F-4D97-AF65-F5344CB8AC3E}">
        <p14:creationId xmlns:p14="http://schemas.microsoft.com/office/powerpoint/2010/main" val="3189161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562707" y="436098"/>
            <a:ext cx="8623495" cy="4832092"/>
          </a:xfrm>
          <a:prstGeom prst="rect">
            <a:avLst/>
          </a:prstGeom>
          <a:noFill/>
        </p:spPr>
        <p:txBody>
          <a:bodyPr wrap="square" rtlCol="0">
            <a:spAutoFit/>
          </a:bodyPr>
          <a:lstStyle/>
          <a:p>
            <a:r>
              <a:rPr lang="en-US" sz="2800" b="1" dirty="0" smtClean="0">
                <a:solidFill>
                  <a:schemeClr val="accent2">
                    <a:lumMod val="50000"/>
                  </a:schemeClr>
                </a:solidFill>
                <a:effectLst>
                  <a:reflection blurRad="6350" stA="60000" endA="900" endPos="58000" dir="5400000" sy="-100000" algn="bl" rotWithShape="0"/>
                </a:effectLst>
              </a:rPr>
              <a:t>CASE 1</a:t>
            </a:r>
          </a:p>
          <a:p>
            <a:endParaRPr lang="en-US" sz="2800" b="1" dirty="0" smtClean="0">
              <a:effectLst>
                <a:reflection blurRad="6350" stA="60000" endA="900" endPos="58000" dir="5400000" sy="-100000" algn="bl" rotWithShape="0"/>
              </a:effectLst>
            </a:endParaRPr>
          </a:p>
          <a:p>
            <a:pPr marL="285750" indent="-285750">
              <a:buFont typeface="Courier New" panose="02070309020205020404" pitchFamily="49" charset="0"/>
              <a:buChar char="o"/>
            </a:pPr>
            <a:r>
              <a:rPr lang="en-US" dirty="0" smtClean="0">
                <a:effectLst/>
              </a:rPr>
              <a:t>Sender Sends The Frame 0 To The Destination And Simultaneously A Timer Is Started.</a:t>
            </a:r>
          </a:p>
          <a:p>
            <a:endParaRPr lang="en-US" dirty="0" smtClean="0">
              <a:effectLst/>
            </a:endParaRPr>
          </a:p>
          <a:p>
            <a:pPr marL="285750" indent="-285750">
              <a:buFont typeface="Courier New" panose="02070309020205020404" pitchFamily="49" charset="0"/>
              <a:buChar char="o"/>
            </a:pPr>
            <a:r>
              <a:rPr lang="en-US" dirty="0" smtClean="0">
                <a:effectLst/>
              </a:rPr>
              <a:t>The Destination Accepts The Frame Since It Was Expecting Frame 0.</a:t>
            </a:r>
          </a:p>
          <a:p>
            <a:endParaRPr lang="en-US" dirty="0" smtClean="0">
              <a:effectLst/>
            </a:endParaRPr>
          </a:p>
          <a:p>
            <a:pPr marL="285750" indent="-285750">
              <a:buFont typeface="Courier New" panose="02070309020205020404" pitchFamily="49" charset="0"/>
              <a:buChar char="o"/>
            </a:pPr>
            <a:r>
              <a:rPr lang="en-US" dirty="0" smtClean="0">
                <a:effectLst/>
              </a:rPr>
              <a:t>Now The Receiver Window Slides One Position Ahead.</a:t>
            </a:r>
          </a:p>
          <a:p>
            <a:endParaRPr lang="en-US" dirty="0" smtClean="0">
              <a:effectLst/>
            </a:endParaRPr>
          </a:p>
          <a:p>
            <a:pPr marL="285750" indent="-285750">
              <a:buFont typeface="Courier New" panose="02070309020205020404" pitchFamily="49" charset="0"/>
              <a:buChar char="o"/>
            </a:pPr>
            <a:r>
              <a:rPr lang="en-US" dirty="0" smtClean="0">
                <a:effectLst/>
              </a:rPr>
              <a:t>Receiver Sends An Acknowledgement ACK 1 Informing The Sender That It Has Successfully Receiver Frame 0 And Is Expecting For Frame 1.</a:t>
            </a:r>
          </a:p>
          <a:p>
            <a:endParaRPr lang="en-US" dirty="0" smtClean="0">
              <a:effectLst/>
            </a:endParaRPr>
          </a:p>
          <a:p>
            <a:pPr marL="285750" indent="-285750">
              <a:buFont typeface="Courier New" panose="02070309020205020404" pitchFamily="49" charset="0"/>
              <a:buChar char="o"/>
            </a:pPr>
            <a:r>
              <a:rPr lang="en-US" dirty="0" smtClean="0">
                <a:effectLst/>
              </a:rPr>
              <a:t>This Acknowledgement Reaches Sender Before The Timer Of Frame 0 Expires And Sending Window Slides To The Next Frame And Sends Frame1.</a:t>
            </a:r>
          </a:p>
          <a:p>
            <a:endParaRPr lang="en-US" dirty="0" smtClean="0">
              <a:effectLst/>
            </a:endParaRPr>
          </a:p>
          <a:p>
            <a:pPr marL="285750" indent="-285750">
              <a:buFont typeface="Courier New" panose="02070309020205020404" pitchFamily="49" charset="0"/>
              <a:buChar char="o"/>
            </a:pPr>
            <a:r>
              <a:rPr lang="en-US" dirty="0" smtClean="0">
                <a:effectLst/>
              </a:rPr>
              <a:t>See The Animation For Better Understanding.</a:t>
            </a:r>
          </a:p>
        </p:txBody>
      </p:sp>
    </p:spTree>
    <p:extLst>
      <p:ext uri="{BB962C8B-B14F-4D97-AF65-F5344CB8AC3E}">
        <p14:creationId xmlns:p14="http://schemas.microsoft.com/office/powerpoint/2010/main" val="3127158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516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703385" y="815926"/>
            <a:ext cx="8553157" cy="3908762"/>
          </a:xfrm>
          <a:prstGeom prst="rect">
            <a:avLst/>
          </a:prstGeom>
          <a:noFill/>
        </p:spPr>
        <p:txBody>
          <a:bodyPr wrap="square" rtlCol="0">
            <a:spAutoFit/>
          </a:bodyPr>
          <a:lstStyle/>
          <a:p>
            <a:r>
              <a:rPr lang="en-US" sz="2800" b="1" dirty="0" smtClean="0">
                <a:solidFill>
                  <a:schemeClr val="accent2">
                    <a:lumMod val="50000"/>
                  </a:schemeClr>
                </a:solidFill>
                <a:effectLst>
                  <a:reflection blurRad="6350" stA="60000" endA="900" endPos="58000" dir="5400000" sy="-100000" algn="bl" rotWithShape="0"/>
                </a:effectLst>
              </a:rPr>
              <a:t>CASE</a:t>
            </a:r>
            <a:r>
              <a:rPr lang="en-US" sz="3200" b="1" dirty="0" smtClean="0">
                <a:solidFill>
                  <a:schemeClr val="accent2">
                    <a:lumMod val="50000"/>
                  </a:schemeClr>
                </a:solidFill>
                <a:effectLst>
                  <a:reflection blurRad="6350" stA="60000" endA="900" endPos="58000" dir="5400000" sy="-100000" algn="bl" rotWithShape="0"/>
                </a:effectLst>
              </a:rPr>
              <a:t> </a:t>
            </a:r>
            <a:r>
              <a:rPr lang="en-US" sz="2800" b="1" dirty="0" smtClean="0">
                <a:solidFill>
                  <a:schemeClr val="accent2">
                    <a:lumMod val="50000"/>
                  </a:schemeClr>
                </a:solidFill>
                <a:effectLst>
                  <a:reflection blurRad="6350" stA="60000" endA="900" endPos="58000" dir="5400000" sy="-100000" algn="bl" rotWithShape="0"/>
                </a:effectLst>
              </a:rPr>
              <a:t>2</a:t>
            </a:r>
          </a:p>
          <a:p>
            <a:endParaRPr lang="en-US" b="1" dirty="0" smtClean="0">
              <a:effectLst>
                <a:reflection blurRad="6350" stA="60000" endA="900" endPos="58000" dir="5400000" sy="-100000" algn="bl" rotWithShape="0"/>
              </a:effectLst>
            </a:endParaRPr>
          </a:p>
          <a:p>
            <a:pPr marL="285750" indent="-285750">
              <a:buFont typeface="Courier New" panose="02070309020205020404" pitchFamily="49" charset="0"/>
              <a:buChar char="o"/>
            </a:pPr>
            <a:r>
              <a:rPr lang="en-US" dirty="0" smtClean="0">
                <a:effectLst/>
              </a:rPr>
              <a:t>Sender Send Frame 0 To The Destination And Simultaneously Timer Is Started.</a:t>
            </a:r>
          </a:p>
          <a:p>
            <a:endParaRPr lang="en-US" dirty="0" smtClean="0">
              <a:effectLst/>
            </a:endParaRPr>
          </a:p>
          <a:p>
            <a:pPr marL="285750" indent="-285750">
              <a:buFont typeface="Courier New" panose="02070309020205020404" pitchFamily="49" charset="0"/>
              <a:buChar char="o"/>
            </a:pPr>
            <a:r>
              <a:rPr lang="en-US" dirty="0" smtClean="0">
                <a:effectLst/>
              </a:rPr>
              <a:t>Frame 0 Is Lost Before Reaching The Destination.</a:t>
            </a:r>
          </a:p>
          <a:p>
            <a:endParaRPr lang="en-US" dirty="0" smtClean="0">
              <a:effectLst/>
            </a:endParaRPr>
          </a:p>
          <a:p>
            <a:pPr marL="285750" indent="-285750">
              <a:buFont typeface="Courier New" panose="02070309020205020404" pitchFamily="49" charset="0"/>
              <a:buChar char="o"/>
            </a:pPr>
            <a:r>
              <a:rPr lang="en-US" dirty="0" smtClean="0">
                <a:effectLst/>
              </a:rPr>
              <a:t>Since Destination Didn’t Receive Frame 0 No Acknowledgement Is Sent.</a:t>
            </a:r>
          </a:p>
          <a:p>
            <a:endParaRPr lang="en-US" dirty="0" smtClean="0">
              <a:effectLst/>
            </a:endParaRPr>
          </a:p>
          <a:p>
            <a:pPr marL="285750" indent="-285750">
              <a:buFont typeface="Courier New" panose="02070309020205020404" pitchFamily="49" charset="0"/>
              <a:buChar char="o"/>
            </a:pPr>
            <a:r>
              <a:rPr lang="en-US" dirty="0" smtClean="0">
                <a:effectLst/>
              </a:rPr>
              <a:t>Eventually Timer For Frame 0 Expires And Sender Resend Frame 0.</a:t>
            </a:r>
          </a:p>
          <a:p>
            <a:endParaRPr lang="en-US" dirty="0" smtClean="0">
              <a:effectLst/>
            </a:endParaRPr>
          </a:p>
          <a:p>
            <a:pPr marL="285750" indent="-285750">
              <a:buFont typeface="Courier New" panose="02070309020205020404" pitchFamily="49" charset="0"/>
              <a:buChar char="o"/>
            </a:pPr>
            <a:r>
              <a:rPr lang="en-US" dirty="0" smtClean="0">
                <a:effectLst/>
              </a:rPr>
              <a:t>This Process Continues Until It Reaches Acknowledgement For Frame 1.</a:t>
            </a:r>
          </a:p>
          <a:p>
            <a:pPr marL="285750" indent="-285750">
              <a:buFont typeface="Courier New" panose="02070309020205020404" pitchFamily="49" charset="0"/>
              <a:buChar char="o"/>
            </a:pPr>
            <a:endParaRPr lang="en-US" dirty="0" smtClean="0">
              <a:effectLst/>
            </a:endParaRPr>
          </a:p>
          <a:p>
            <a:pPr marL="285750" indent="-285750">
              <a:buFont typeface="Courier New" panose="02070309020205020404" pitchFamily="49" charset="0"/>
              <a:buChar char="o"/>
            </a:pPr>
            <a:r>
              <a:rPr lang="en-US" dirty="0" smtClean="0">
                <a:effectLst/>
              </a:rPr>
              <a:t>See The Animation In The Next Slide For Better Understanding</a:t>
            </a:r>
            <a:r>
              <a:rPr lang="en-US" b="1" dirty="0" smtClean="0">
                <a:effectLst/>
              </a:rPr>
              <a:t>.  </a:t>
            </a:r>
            <a:endParaRPr lang="en-US" b="1" dirty="0">
              <a:effectLst/>
            </a:endParaRPr>
          </a:p>
        </p:txBody>
      </p:sp>
    </p:spTree>
    <p:extLst>
      <p:ext uri="{BB962C8B-B14F-4D97-AF65-F5344CB8AC3E}">
        <p14:creationId xmlns:p14="http://schemas.microsoft.com/office/powerpoint/2010/main" val="2523251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7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856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TotalTime>
  <Words>683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Courier New</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sujit</cp:lastModifiedBy>
  <cp:revision>46</cp:revision>
  <dcterms:created xsi:type="dcterms:W3CDTF">2020-05-05T04:11:59Z</dcterms:created>
  <dcterms:modified xsi:type="dcterms:W3CDTF">2020-05-17T10:54:52Z</dcterms:modified>
  <cp:contentStatus/>
</cp:coreProperties>
</file>