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C47860D-7933-45CB-B55D-4627BE31538F}" type="datetimeFigureOut">
              <a:rPr lang="en-US" smtClean="0"/>
              <a:t>5/6/2020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81CE5FD6-D9FC-4276-B268-8F77CBAAF657}"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47860D-7933-45CB-B55D-4627BE31538F}" type="datetimeFigureOut">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CE5FD6-D9FC-4276-B268-8F77CBAAF65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47860D-7933-45CB-B55D-4627BE31538F}" type="datetimeFigureOut">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CE5FD6-D9FC-4276-B268-8F77CBAAF65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47860D-7933-45CB-B55D-4627BE31538F}" type="datetimeFigureOut">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CE5FD6-D9FC-4276-B268-8F77CBAAF65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47860D-7933-45CB-B55D-4627BE31538F}" type="datetimeFigureOut">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CE5FD6-D9FC-4276-B268-8F77CBAAF657}"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47860D-7933-45CB-B55D-4627BE31538F}" type="datetimeFigureOut">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CE5FD6-D9FC-4276-B268-8F77CBAAF65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47860D-7933-45CB-B55D-4627BE31538F}" type="datetimeFigureOut">
              <a:rPr lang="en-US" smtClean="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CE5FD6-D9FC-4276-B268-8F77CBAAF65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47860D-7933-45CB-B55D-4627BE31538F}" type="datetimeFigureOut">
              <a:rPr lang="en-US" smtClean="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CE5FD6-D9FC-4276-B268-8F77CBAAF65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7860D-7933-45CB-B55D-4627BE31538F}" type="datetimeFigureOut">
              <a:rPr lang="en-US" smtClean="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CE5FD6-D9FC-4276-B268-8F77CBAAF65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47860D-7933-45CB-B55D-4627BE31538F}" type="datetimeFigureOut">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CE5FD6-D9FC-4276-B268-8F77CBAAF657}"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47860D-7933-45CB-B55D-4627BE31538F}" type="datetimeFigureOut">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81CE5FD6-D9FC-4276-B268-8F77CBAAF657}"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47860D-7933-45CB-B55D-4627BE31538F}" type="datetimeFigureOut">
              <a:rPr lang="en-US" smtClean="0"/>
              <a:t>5/6/2020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CE5FD6-D9FC-4276-B268-8F77CBAAF657}"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NETWORKS</a:t>
            </a:r>
            <a:endParaRPr lang="en-US" dirty="0"/>
          </a:p>
        </p:txBody>
      </p:sp>
      <p:sp>
        <p:nvSpPr>
          <p:cNvPr id="3" name="Subtitle 2"/>
          <p:cNvSpPr>
            <a:spLocks noGrp="1"/>
          </p:cNvSpPr>
          <p:nvPr>
            <p:ph type="subTitle" idx="1"/>
          </p:nvPr>
        </p:nvSpPr>
        <p:spPr>
          <a:xfrm>
            <a:off x="533400" y="3228536"/>
            <a:ext cx="7854696" cy="2791264"/>
          </a:xfrm>
        </p:spPr>
        <p:txBody>
          <a:bodyPr>
            <a:normAutofit/>
          </a:bodyPr>
          <a:lstStyle/>
          <a:p>
            <a:r>
              <a:rPr lang="en-US" dirty="0" smtClean="0">
                <a:solidFill>
                  <a:schemeClr val="bg2">
                    <a:lumMod val="50000"/>
                  </a:schemeClr>
                </a:solidFill>
              </a:rPr>
              <a:t>Topic: Frequency modulation  </a:t>
            </a:r>
          </a:p>
          <a:p>
            <a:endParaRPr lang="en-US" dirty="0" smtClean="0">
              <a:solidFill>
                <a:schemeClr val="bg2">
                  <a:lumMod val="50000"/>
                </a:schemeClr>
              </a:solidFill>
            </a:endParaRPr>
          </a:p>
          <a:p>
            <a:r>
              <a:rPr lang="en-US" dirty="0" smtClean="0">
                <a:solidFill>
                  <a:schemeClr val="bg2">
                    <a:lumMod val="50000"/>
                  </a:schemeClr>
                </a:solidFill>
              </a:rPr>
              <a:t>Suman Pradhan</a:t>
            </a:r>
          </a:p>
          <a:p>
            <a:r>
              <a:rPr lang="en-US" dirty="0" smtClean="0">
                <a:solidFill>
                  <a:schemeClr val="bg2">
                    <a:lumMod val="50000"/>
                  </a:schemeClr>
                </a:solidFill>
              </a:rPr>
              <a:t>Roll no. 11</a:t>
            </a:r>
          </a:p>
          <a:p>
            <a:r>
              <a:rPr lang="en-US" dirty="0" smtClean="0">
                <a:solidFill>
                  <a:schemeClr val="bg2">
                    <a:lumMod val="50000"/>
                  </a:schemeClr>
                </a:solidFill>
              </a:rPr>
              <a:t>Computer Science &amp; Engineering</a:t>
            </a:r>
            <a:endParaRPr lang="en-US" dirty="0">
              <a:solidFill>
                <a:schemeClr val="bg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t>
            </a:r>
            <a:r>
              <a:rPr lang="en-US" b="1" dirty="0" smtClean="0">
                <a:solidFill>
                  <a:schemeClr val="accent1">
                    <a:lumMod val="75000"/>
                  </a:schemeClr>
                </a:solidFill>
              </a:rPr>
              <a:t>Modulation</a:t>
            </a:r>
            <a:endParaRPr lang="en-US" b="1" dirty="0">
              <a:solidFill>
                <a:schemeClr val="accent1">
                  <a:lumMod val="75000"/>
                </a:schemeClr>
              </a:solidFill>
            </a:endParaRPr>
          </a:p>
        </p:txBody>
      </p:sp>
      <p:sp>
        <p:nvSpPr>
          <p:cNvPr id="3" name="Content Placeholder 2"/>
          <p:cNvSpPr>
            <a:spLocks noGrp="1"/>
          </p:cNvSpPr>
          <p:nvPr>
            <p:ph idx="1"/>
          </p:nvPr>
        </p:nvSpPr>
        <p:spPr>
          <a:xfrm>
            <a:off x="457200" y="2209800"/>
            <a:ext cx="8229600" cy="4114800"/>
          </a:xfrm>
        </p:spPr>
        <p:txBody>
          <a:bodyPr/>
          <a:lstStyle/>
          <a:p>
            <a:r>
              <a:rPr lang="en-US" dirty="0" smtClean="0"/>
              <a:t>Mo</a:t>
            </a:r>
            <a:r>
              <a:rPr lang="en-US" sz="1800" dirty="0" smtClean="0"/>
              <a:t>dulation is the process by which information is encoded into electrical signals for transmission over a medium. Binary information, as represented by a series of 1s and 0s, must be converted to analog or digital electrical signals for transmission</a:t>
            </a:r>
            <a:r>
              <a:rPr lang="en-US" sz="1800" dirty="0" smtClean="0"/>
              <a:t>.</a:t>
            </a:r>
          </a:p>
          <a:p>
            <a:r>
              <a:rPr lang="en-US" sz="1800" dirty="0" smtClean="0"/>
              <a:t>Modulation forms the basis of the digital-to-analog converter (DAC) component of an analog modem. Modulation in modems allows digital binary information to be received from a serial interface on a computer and modulated for transmission over the voice-grade PSTN telephone network.</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Modulation of Analog Signals</a:t>
            </a:r>
            <a:endParaRPr lang="en-US" sz="4800" b="1" dirty="0"/>
          </a:p>
        </p:txBody>
      </p:sp>
      <p:sp>
        <p:nvSpPr>
          <p:cNvPr id="3" name="Content Placeholder 2"/>
          <p:cNvSpPr>
            <a:spLocks noGrp="1"/>
          </p:cNvSpPr>
          <p:nvPr>
            <p:ph idx="1"/>
          </p:nvPr>
        </p:nvSpPr>
        <p:spPr/>
        <p:txBody>
          <a:bodyPr/>
          <a:lstStyle/>
          <a:p>
            <a:r>
              <a:rPr lang="en-US" sz="2000" dirty="0" smtClean="0"/>
              <a:t>Representation of analog information by an analog signal</a:t>
            </a:r>
          </a:p>
          <a:p>
            <a:pPr>
              <a:buNone/>
            </a:pPr>
            <a:endParaRPr lang="en-US" sz="2000" dirty="0" smtClean="0"/>
          </a:p>
          <a:p>
            <a:pPr>
              <a:buNone/>
            </a:pPr>
            <a:r>
              <a:rPr lang="en-US" sz="2800" b="1" dirty="0" smtClean="0">
                <a:solidFill>
                  <a:schemeClr val="accent1">
                    <a:lumMod val="75000"/>
                  </a:schemeClr>
                </a:solidFill>
              </a:rPr>
              <a:t>Methods</a:t>
            </a:r>
            <a:r>
              <a:rPr lang="en-US" sz="2800" b="1" dirty="0" smtClean="0">
                <a:solidFill>
                  <a:schemeClr val="accent1">
                    <a:lumMod val="75000"/>
                  </a:schemeClr>
                </a:solidFill>
              </a:rPr>
              <a:t>:</a:t>
            </a:r>
            <a:endParaRPr lang="en-US" b="1" dirty="0" smtClean="0">
              <a:solidFill>
                <a:schemeClr val="accent1">
                  <a:lumMod val="75000"/>
                </a:schemeClr>
              </a:solidFill>
            </a:endParaRPr>
          </a:p>
          <a:p>
            <a:r>
              <a:rPr lang="en-US" sz="2000" dirty="0" smtClean="0"/>
              <a:t>Amplitude Modulation (AM)</a:t>
            </a:r>
          </a:p>
          <a:p>
            <a:r>
              <a:rPr lang="en-US" sz="2000" dirty="0" smtClean="0"/>
              <a:t>Frequency Modulation (FM)</a:t>
            </a:r>
          </a:p>
          <a:p>
            <a:r>
              <a:rPr lang="en-US" sz="2000" dirty="0" smtClean="0"/>
              <a:t>Phase Modulation (PM)</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Frequency </a:t>
            </a:r>
            <a:r>
              <a:rPr lang="en-US" b="1" dirty="0" smtClean="0"/>
              <a:t>modulation</a:t>
            </a:r>
            <a:r>
              <a:rPr lang="en-US" dirty="0" smtClean="0"/>
              <a:t> (</a:t>
            </a:r>
            <a:r>
              <a:rPr lang="en-US" b="1" dirty="0" smtClean="0"/>
              <a:t>FM</a:t>
            </a:r>
            <a:r>
              <a:rPr lang="en-US" dirty="0" smtClean="0"/>
              <a:t>) </a:t>
            </a:r>
            <a:endParaRPr lang="en-US" dirty="0"/>
          </a:p>
        </p:txBody>
      </p:sp>
      <p:sp>
        <p:nvSpPr>
          <p:cNvPr id="3" name="Content Placeholder 2"/>
          <p:cNvSpPr>
            <a:spLocks noGrp="1"/>
          </p:cNvSpPr>
          <p:nvPr>
            <p:ph idx="1"/>
          </p:nvPr>
        </p:nvSpPr>
        <p:spPr>
          <a:xfrm>
            <a:off x="457200" y="2209800"/>
            <a:ext cx="8229600" cy="4114800"/>
          </a:xfrm>
        </p:spPr>
        <p:txBody>
          <a:bodyPr/>
          <a:lstStyle/>
          <a:p>
            <a:r>
              <a:rPr lang="en-US" sz="2000" b="1" dirty="0" smtClean="0"/>
              <a:t>Frequency </a:t>
            </a:r>
            <a:r>
              <a:rPr lang="en-US" sz="2000" b="1" dirty="0" smtClean="0"/>
              <a:t>modulation</a:t>
            </a:r>
            <a:r>
              <a:rPr lang="en-US" sz="2000" dirty="0" smtClean="0"/>
              <a:t> </a:t>
            </a:r>
            <a:r>
              <a:rPr lang="en-US" sz="2000" dirty="0" smtClean="0"/>
              <a:t>is the encoding of information in a carrier wave by varying the instantaneous frequency </a:t>
            </a:r>
            <a:r>
              <a:rPr lang="en-US" sz="2000" dirty="0" smtClean="0"/>
              <a:t>of </a:t>
            </a:r>
            <a:r>
              <a:rPr lang="en-US" sz="2000" dirty="0" smtClean="0"/>
              <a:t>the wave.</a:t>
            </a:r>
            <a:r>
              <a:rPr lang="en-US" dirty="0" smtClean="0"/>
              <a:t> </a:t>
            </a:r>
            <a:endParaRPr lang="en-US" dirty="0" smtClean="0"/>
          </a:p>
          <a:p>
            <a:r>
              <a:rPr lang="en-US" sz="2000" dirty="0" smtClean="0"/>
              <a:t>In analog frequency modulation, such as FM radio broadcasting of an audio signal representing voice or music, the instantaneous frequency deviation, the difference between the frequency of the carrier and its center frequency, is proportional to the modulating signal.</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modulation</a:t>
            </a:r>
            <a:endParaRPr lang="en-US" dirty="0"/>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sz="2400" dirty="0" smtClean="0"/>
              <a:t>The carrier signal is modulated so</a:t>
            </a:r>
          </a:p>
          <a:p>
            <a:pPr>
              <a:buNone/>
            </a:pPr>
            <a:r>
              <a:rPr lang="en-US" sz="2400" dirty="0" smtClean="0"/>
              <a:t> </a:t>
            </a:r>
            <a:r>
              <a:rPr lang="en-US" sz="2400" dirty="0" smtClean="0"/>
              <a:t>	that its frequency varies with the</a:t>
            </a:r>
          </a:p>
          <a:p>
            <a:pPr>
              <a:buNone/>
            </a:pPr>
            <a:r>
              <a:rPr lang="en-US" sz="2400" dirty="0" smtClean="0"/>
              <a:t>	</a:t>
            </a:r>
            <a:r>
              <a:rPr lang="en-US" sz="2400" dirty="0" smtClean="0"/>
              <a:t>changing amplitude of modulating</a:t>
            </a:r>
          </a:p>
          <a:p>
            <a:pPr>
              <a:buNone/>
            </a:pPr>
            <a:r>
              <a:rPr lang="en-US" sz="2400" dirty="0" smtClean="0"/>
              <a:t>	</a:t>
            </a:r>
            <a:r>
              <a:rPr lang="en-US" sz="2400" dirty="0" smtClean="0"/>
              <a:t>signal</a:t>
            </a:r>
          </a:p>
          <a:p>
            <a:pPr>
              <a:buFont typeface="Arial" pitchFamily="34" charset="0"/>
              <a:buChar char="•"/>
            </a:pPr>
            <a:r>
              <a:rPr lang="en-US" sz="2400" dirty="0" smtClean="0"/>
              <a:t>Phase and peak amplitude remains</a:t>
            </a:r>
          </a:p>
          <a:p>
            <a:pPr>
              <a:buNone/>
            </a:pPr>
            <a:r>
              <a:rPr lang="en-US" sz="2400" dirty="0" smtClean="0"/>
              <a:t>	the same</a:t>
            </a:r>
          </a:p>
          <a:p>
            <a:pPr>
              <a:buFont typeface="Arial" pitchFamily="34" charset="0"/>
              <a:buChar char="•"/>
            </a:pPr>
            <a:r>
              <a:rPr lang="en-US" sz="2400" dirty="0" smtClean="0"/>
              <a:t>The bandwidth of an AM signal is </a:t>
            </a:r>
          </a:p>
          <a:p>
            <a:pPr>
              <a:buNone/>
            </a:pPr>
            <a:r>
              <a:rPr lang="en-US" sz="2400" dirty="0" smtClean="0"/>
              <a:t>	ten times the bandwidth of the </a:t>
            </a:r>
          </a:p>
          <a:p>
            <a:pPr>
              <a:buNone/>
            </a:pPr>
            <a:r>
              <a:rPr lang="en-US" sz="2400" dirty="0" smtClean="0"/>
              <a:t>	modulating signal</a:t>
            </a:r>
          </a:p>
          <a:p>
            <a:pPr>
              <a:buFont typeface="Arial" pitchFamily="34" charset="0"/>
              <a:buChar char="•"/>
            </a:pPr>
            <a:r>
              <a:rPr lang="en-US" sz="2400" dirty="0" smtClean="0"/>
              <a:t>BWt = 10 x BWm</a:t>
            </a:r>
          </a:p>
          <a:p>
            <a:pPr>
              <a:buFont typeface="Arial" pitchFamily="34" charset="0"/>
              <a:buChar char="•"/>
            </a:pPr>
            <a:r>
              <a:rPr lang="en-US" sz="2400" dirty="0" smtClean="0">
                <a:solidFill>
                  <a:schemeClr val="accent2"/>
                </a:solidFill>
              </a:rPr>
              <a:t>	</a:t>
            </a:r>
            <a:r>
              <a:rPr lang="en-US" sz="1900" dirty="0" smtClean="0">
                <a:solidFill>
                  <a:schemeClr val="accent2"/>
                </a:solidFill>
              </a:rPr>
              <a:t>BWt is total bandwidth</a:t>
            </a:r>
          </a:p>
          <a:p>
            <a:pPr>
              <a:buFont typeface="Arial" pitchFamily="34" charset="0"/>
              <a:buChar char="•"/>
            </a:pPr>
            <a:r>
              <a:rPr lang="en-US" sz="1900" dirty="0" smtClean="0">
                <a:solidFill>
                  <a:schemeClr val="accent2"/>
                </a:solidFill>
              </a:rPr>
              <a:t>	BWm is bandwidth of modulating </a:t>
            </a:r>
          </a:p>
          <a:p>
            <a:pPr>
              <a:buFont typeface="Arial" pitchFamily="34" charset="0"/>
              <a:buChar char="•"/>
            </a:pPr>
            <a:r>
              <a:rPr lang="en-US" sz="1900" dirty="0" smtClean="0">
                <a:solidFill>
                  <a:schemeClr val="accent2"/>
                </a:solidFill>
              </a:rPr>
              <a:t>	</a:t>
            </a:r>
            <a:r>
              <a:rPr lang="en-US" sz="1900" dirty="0" smtClean="0">
                <a:solidFill>
                  <a:schemeClr val="accent2"/>
                </a:solidFill>
              </a:rPr>
              <a:t>signal</a:t>
            </a:r>
          </a:p>
          <a:p>
            <a:pPr>
              <a:buNone/>
            </a:pPr>
            <a:endParaRPr lang="en-US" dirty="0"/>
          </a:p>
        </p:txBody>
      </p:sp>
      <p:pic>
        <p:nvPicPr>
          <p:cNvPr id="6" name="Picture 5" descr="Amfm3-en-de (1).gif"/>
          <p:cNvPicPr>
            <a:picLocks noChangeAspect="1"/>
          </p:cNvPicPr>
          <p:nvPr/>
        </p:nvPicPr>
        <p:blipFill>
          <a:blip r:embed="rId2"/>
          <a:stretch>
            <a:fillRect/>
          </a:stretch>
        </p:blipFill>
        <p:spPr>
          <a:xfrm>
            <a:off x="5410200" y="2362200"/>
            <a:ext cx="3124200" cy="3505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Frequency </a:t>
            </a:r>
            <a:r>
              <a:rPr lang="en-US" dirty="0" smtClean="0"/>
              <a:t>modulation</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accent5">
                    <a:lumMod val="75000"/>
                  </a:schemeClr>
                </a:solidFill>
              </a:rPr>
              <a:t>Applications of FM:</a:t>
            </a:r>
          </a:p>
          <a:p>
            <a:r>
              <a:rPr lang="en-US" sz="1800" dirty="0" smtClean="0"/>
              <a:t>Frequency </a:t>
            </a:r>
            <a:r>
              <a:rPr lang="en-US" sz="1800" dirty="0" smtClean="0"/>
              <a:t>modulation is widely used for FM radio broadcasting. It is also used in telemetry, radar, seismic prospecting, and monitoring newborns for seizures via </a:t>
            </a:r>
            <a:r>
              <a:rPr lang="en-US" sz="1800" dirty="0" smtClean="0"/>
              <a:t>EEG, two-way </a:t>
            </a:r>
            <a:r>
              <a:rPr lang="en-US" sz="1800" dirty="0" smtClean="0"/>
              <a:t>radio systems, sound synthesis, magnetic tape-recording systems and some video-transmission systems. In radio transmission, an advantage of frequency modulation is that it has a larger signal-to-noise ratio and therefore rejects radio frequency interference better than an equal power amplitude modulation (AM) signal. For this reason, most music is broadcast over FM radio.</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667000"/>
            <a:ext cx="4800600" cy="1600200"/>
          </a:xfrm>
        </p:spPr>
        <p:txBody>
          <a:bodyPr>
            <a:normAutofit/>
          </a:bodyPr>
          <a:lstStyle/>
          <a:p>
            <a:r>
              <a:rPr lang="en-US" dirty="0" smtClean="0"/>
              <a:t>THANK YOU</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TotalTime>
  <Words>165</Words>
  <Application>Microsoft Office PowerPoint</Application>
  <PresentationFormat>On-screen Show (4:3)</PresentationFormat>
  <Paragraphs>44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COMPUTER NETWORKS</vt:lpstr>
      <vt:lpstr>    Modulation</vt:lpstr>
      <vt:lpstr>Modulation of Analog Signals</vt:lpstr>
      <vt:lpstr> Frequency modulation (FM) </vt:lpstr>
      <vt:lpstr>Frequency modulation</vt:lpstr>
      <vt:lpstr>Frequency modulation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User</dc:creator>
  <cp:lastModifiedBy>User</cp:lastModifiedBy>
  <cp:revision>14</cp:revision>
  <dcterms:created xsi:type="dcterms:W3CDTF">2020-05-06T16:46:26Z</dcterms:created>
  <dcterms:modified xsi:type="dcterms:W3CDTF">2020-05-06T17:53:03Z</dcterms:modified>
</cp:coreProperties>
</file>