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0" r:id="rId5"/>
    <p:sldId id="261" r:id="rId6"/>
    <p:sldId id="262"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E73CBDF7-918E-41E9-9281-276E46A8E73E}" type="datetimeFigureOut">
              <a:rPr lang="en-US" smtClean="0"/>
              <a:pPr/>
              <a:t>4/28/2020</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5D85C5FA-F65F-48A2-9460-9FD212DC374F}"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73CBDF7-918E-41E9-9281-276E46A8E73E}" type="datetimeFigureOut">
              <a:rPr lang="en-US" smtClean="0"/>
              <a:pPr/>
              <a:t>4/28/2020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D85C5FA-F65F-48A2-9460-9FD212DC374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73CBDF7-918E-41E9-9281-276E46A8E73E}" type="datetimeFigureOut">
              <a:rPr lang="en-US" smtClean="0"/>
              <a:pPr/>
              <a:t>4/28/2020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D85C5FA-F65F-48A2-9460-9FD212DC374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73CBDF7-918E-41E9-9281-276E46A8E73E}" type="datetimeFigureOut">
              <a:rPr lang="en-US" smtClean="0"/>
              <a:pPr/>
              <a:t>4/28/2020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D85C5FA-F65F-48A2-9460-9FD212DC374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E73CBDF7-918E-41E9-9281-276E46A8E73E}" type="datetimeFigureOut">
              <a:rPr lang="en-US" smtClean="0"/>
              <a:pPr/>
              <a:t>4/28/2020</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5D85C5FA-F65F-48A2-9460-9FD212DC374F}"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73CBDF7-918E-41E9-9281-276E46A8E73E}" type="datetimeFigureOut">
              <a:rPr lang="en-US" smtClean="0"/>
              <a:pPr/>
              <a:t>4/28/2020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5D85C5FA-F65F-48A2-9460-9FD212DC374F}"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73CBDF7-918E-41E9-9281-276E46A8E73E}" type="datetimeFigureOut">
              <a:rPr lang="en-US" smtClean="0"/>
              <a:pPr/>
              <a:t>4/28/2020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5D85C5FA-F65F-48A2-9460-9FD212DC374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73CBDF7-918E-41E9-9281-276E46A8E73E}" type="datetimeFigureOut">
              <a:rPr lang="en-US" smtClean="0"/>
              <a:pPr/>
              <a:t>4/28/2020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D85C5FA-F65F-48A2-9460-9FD212DC374F}"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73CBDF7-918E-41E9-9281-276E46A8E73E}" type="datetimeFigureOut">
              <a:rPr lang="en-US" smtClean="0"/>
              <a:pPr/>
              <a:t>4/28/2020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D85C5FA-F65F-48A2-9460-9FD212DC374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E73CBDF7-918E-41E9-9281-276E46A8E73E}" type="datetimeFigureOut">
              <a:rPr lang="en-US" smtClean="0"/>
              <a:pPr/>
              <a:t>4/28/2020</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5D85C5FA-F65F-48A2-9460-9FD212DC374F}"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E73CBDF7-918E-41E9-9281-276E46A8E73E}" type="datetimeFigureOut">
              <a:rPr lang="en-US" smtClean="0"/>
              <a:pPr/>
              <a:t>4/28/2020</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5D85C5FA-F65F-48A2-9460-9FD212DC374F}"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E73CBDF7-918E-41E9-9281-276E46A8E73E}" type="datetimeFigureOut">
              <a:rPr lang="en-US" smtClean="0"/>
              <a:pPr/>
              <a:t>4/28/2020</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5D85C5FA-F65F-48A2-9460-9FD212DC374F}"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protocols-application-laye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cp-ip.jpg"/>
          <p:cNvPicPr>
            <a:picLocks noChangeAspect="1"/>
          </p:cNvPicPr>
          <p:nvPr/>
        </p:nvPicPr>
        <p:blipFill>
          <a:blip r:embed="rId2"/>
          <a:srcRect/>
          <a:stretch>
            <a:fillRect/>
          </a:stretch>
        </p:blipFill>
        <p:spPr>
          <a:xfrm>
            <a:off x="457200" y="381000"/>
            <a:ext cx="8229600" cy="2057400"/>
          </a:xfrm>
          <a:prstGeom prst="roundRect">
            <a:avLst>
              <a:gd name="adj" fmla="val 22735"/>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143000" y="4114800"/>
            <a:ext cx="5715000" cy="1754326"/>
          </a:xfrm>
          <a:prstGeom prst="rect">
            <a:avLst/>
          </a:prstGeom>
          <a:noFill/>
        </p:spPr>
        <p:txBody>
          <a:bodyPr wrap="square" rtlCol="0">
            <a:spAutoFit/>
          </a:bodyPr>
          <a:lstStyle/>
          <a:p>
            <a:r>
              <a:rPr lang="en-US" dirty="0" smtClean="0"/>
              <a:t>Name – </a:t>
            </a:r>
            <a:r>
              <a:rPr lang="en-US" dirty="0"/>
              <a:t>Taniya Chakraborty</a:t>
            </a:r>
            <a:r>
              <a:rPr lang="en-US" dirty="0" smtClean="0"/>
              <a:t> </a:t>
            </a:r>
            <a:br>
              <a:rPr lang="en-US" dirty="0" smtClean="0"/>
            </a:br>
            <a:r>
              <a:rPr lang="en-US" dirty="0" smtClean="0"/>
              <a:t>Stream – CSE  </a:t>
            </a:r>
            <a:br>
              <a:rPr lang="en-US" dirty="0" smtClean="0"/>
            </a:br>
            <a:r>
              <a:rPr lang="en-US" dirty="0" smtClean="0"/>
              <a:t>Year – 3</a:t>
            </a:r>
            <a:r>
              <a:rPr lang="en-US" baseline="30000" dirty="0" smtClean="0"/>
              <a:t>rd </a:t>
            </a:r>
            <a:r>
              <a:rPr lang="en-US" dirty="0" smtClean="0"/>
              <a:t/>
            </a:r>
            <a:br>
              <a:rPr lang="en-US" dirty="0" smtClean="0"/>
            </a:br>
            <a:r>
              <a:rPr lang="en-US" dirty="0" smtClean="0"/>
              <a:t>Semester – 6th</a:t>
            </a:r>
          </a:p>
          <a:p>
            <a:r>
              <a:rPr lang="en-US" dirty="0" smtClean="0"/>
              <a:t>Roll No. – 16800117006</a:t>
            </a:r>
            <a:br>
              <a:rPr lang="en-US" dirty="0" smtClean="0"/>
            </a:br>
            <a:r>
              <a:rPr lang="en-US" dirty="0" smtClean="0"/>
              <a:t>Subject – Computer Network Assignment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2209800"/>
            <a:ext cx="8305800" cy="2862322"/>
          </a:xfrm>
          <a:prstGeom prst="rect">
            <a:avLst/>
          </a:prstGeom>
          <a:noFill/>
        </p:spPr>
        <p:txBody>
          <a:bodyPr wrap="square" rtlCol="0">
            <a:spAutoFit/>
          </a:bodyPr>
          <a:lstStyle/>
          <a:p>
            <a:pPr algn="just"/>
            <a:r>
              <a:rPr lang="en-US" dirty="0"/>
              <a:t>TCP/IP, or the Transmission Control Protocol/Internet Protocol, is a suite of communication protocols used to interconnect network devices on the internet. TCP/IP can also be used as a communications protocol in a private computer network (an intranet or an extranet</a:t>
            </a:r>
            <a:r>
              <a:rPr lang="en-US" dirty="0" smtClean="0"/>
              <a:t>).</a:t>
            </a:r>
          </a:p>
          <a:p>
            <a:pPr algn="just"/>
            <a:endParaRPr lang="en-US" dirty="0"/>
          </a:p>
          <a:p>
            <a:pPr algn="just"/>
            <a:r>
              <a:rPr lang="en-US" dirty="0"/>
              <a:t>The TCP/IP model consists of </a:t>
            </a:r>
            <a:r>
              <a:rPr lang="en-US" dirty="0" smtClean="0"/>
              <a:t>four layers</a:t>
            </a:r>
            <a:r>
              <a:rPr lang="en-US" dirty="0"/>
              <a:t>: the application layer, transport layer, network </a:t>
            </a:r>
            <a:r>
              <a:rPr lang="en-US" dirty="0" smtClean="0"/>
              <a:t>layer and  </a:t>
            </a:r>
            <a:r>
              <a:rPr lang="en-US" dirty="0"/>
              <a:t>data link layer and physical layer</a:t>
            </a:r>
            <a:r>
              <a:rPr lang="en-US" dirty="0" smtClean="0"/>
              <a:t>.</a:t>
            </a:r>
          </a:p>
          <a:p>
            <a:pPr algn="just"/>
            <a:endParaRPr lang="en-US" dirty="0"/>
          </a:p>
          <a:p>
            <a:pPr algn="just"/>
            <a:r>
              <a:rPr lang="en-US" dirty="0"/>
              <a:t>TCP/IP is a hierarchical protocol made up of interactive modules, and each of them provides specific functionality.</a:t>
            </a:r>
          </a:p>
        </p:txBody>
      </p:sp>
      <p:sp>
        <p:nvSpPr>
          <p:cNvPr id="5" name="Rectangle 4"/>
          <p:cNvSpPr/>
          <p:nvPr/>
        </p:nvSpPr>
        <p:spPr>
          <a:xfrm>
            <a:off x="304800" y="1210270"/>
            <a:ext cx="3714479" cy="923330"/>
          </a:xfrm>
          <a:prstGeom prst="rect">
            <a:avLst/>
          </a:prstGeom>
          <a:noFill/>
        </p:spPr>
        <p:txBody>
          <a:bodyPr wrap="none" lIns="91440" tIns="45720" rIns="91440" bIns="45720">
            <a:spAutoFit/>
          </a:bodyPr>
          <a:lstStyle/>
          <a:p>
            <a:pPr algn="ctr"/>
            <a:r>
              <a:rPr lang="en-US" sz="54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TCP/IP ??</a:t>
            </a:r>
            <a:endParaRPr lang="en-US" sz="5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990600" y="838200"/>
          <a:ext cx="6781800" cy="1828800"/>
        </p:xfrm>
        <a:graphic>
          <a:graphicData uri="http://schemas.openxmlformats.org/drawingml/2006/table">
            <a:tbl>
              <a:tblPr firstRow="1" bandRow="1">
                <a:tableStyleId>{5C22544A-7EE6-4342-B048-85BDC9FD1C3A}</a:tableStyleId>
              </a:tblPr>
              <a:tblGrid>
                <a:gridCol w="6781800"/>
              </a:tblGrid>
              <a:tr h="365760">
                <a:tc>
                  <a:txBody>
                    <a:bodyPr/>
                    <a:lstStyle/>
                    <a:p>
                      <a:pPr algn="ctr"/>
                      <a:r>
                        <a:rPr lang="en-US" dirty="0" smtClean="0"/>
                        <a:t>TCP/IP Model</a:t>
                      </a:r>
                      <a:endParaRPr lang="en-US" dirty="0"/>
                    </a:p>
                  </a:txBody>
                  <a:tcPr/>
                </a:tc>
              </a:tr>
              <a:tr h="289560">
                <a:tc>
                  <a:txBody>
                    <a:bodyPr/>
                    <a:lstStyle/>
                    <a:p>
                      <a:pPr algn="ctr"/>
                      <a:r>
                        <a:rPr lang="en-US" dirty="0" smtClean="0"/>
                        <a:t>Application Layer </a:t>
                      </a:r>
                      <a:endParaRPr lang="en-US" dirty="0"/>
                    </a:p>
                  </a:txBody>
                  <a:tcPr/>
                </a:tc>
              </a:tr>
              <a:tr h="289560">
                <a:tc>
                  <a:txBody>
                    <a:bodyPr/>
                    <a:lstStyle/>
                    <a:p>
                      <a:pPr algn="ctr"/>
                      <a:r>
                        <a:rPr lang="en-US" dirty="0" smtClean="0"/>
                        <a:t>Transport Layer</a:t>
                      </a:r>
                      <a:r>
                        <a:rPr lang="en-US" baseline="0" dirty="0" smtClean="0"/>
                        <a:t> </a:t>
                      </a:r>
                      <a:endParaRPr lang="en-US" dirty="0"/>
                    </a:p>
                  </a:txBody>
                  <a:tcPr/>
                </a:tc>
              </a:tr>
              <a:tr h="289560">
                <a:tc>
                  <a:txBody>
                    <a:bodyPr/>
                    <a:lstStyle/>
                    <a:p>
                      <a:pPr algn="ctr"/>
                      <a:r>
                        <a:rPr lang="en-US" dirty="0" smtClean="0"/>
                        <a:t>Internet Layer</a:t>
                      </a:r>
                      <a:endParaRPr lang="en-US" dirty="0"/>
                    </a:p>
                  </a:txBody>
                  <a:tcPr/>
                </a:tc>
              </a:tr>
              <a:tr h="289560">
                <a:tc>
                  <a:txBody>
                    <a:bodyPr/>
                    <a:lstStyle/>
                    <a:p>
                      <a:pPr algn="ctr"/>
                      <a:r>
                        <a:rPr lang="en-US" dirty="0" smtClean="0"/>
                        <a:t>Data Link Layer And</a:t>
                      </a:r>
                      <a:r>
                        <a:rPr lang="en-US" baseline="0" dirty="0" smtClean="0"/>
                        <a:t> Physical </a:t>
                      </a:r>
                      <a:r>
                        <a:rPr lang="en-US" baseline="0" dirty="0" smtClean="0"/>
                        <a:t>Layer (Network Access Layer)</a:t>
                      </a:r>
                      <a:endParaRPr lang="en-US" dirty="0"/>
                    </a:p>
                  </a:txBody>
                  <a:tcPr/>
                </a:tc>
              </a:tr>
            </a:tbl>
          </a:graphicData>
        </a:graphic>
      </p:graphicFrame>
      <p:sp>
        <p:nvSpPr>
          <p:cNvPr id="5" name="TextBox 4"/>
          <p:cNvSpPr txBox="1"/>
          <p:nvPr/>
        </p:nvSpPr>
        <p:spPr>
          <a:xfrm>
            <a:off x="990600" y="381000"/>
            <a:ext cx="6934200" cy="369332"/>
          </a:xfrm>
          <a:prstGeom prst="rect">
            <a:avLst/>
          </a:prstGeom>
          <a:noFill/>
        </p:spPr>
        <p:txBody>
          <a:bodyPr wrap="square" rtlCol="0">
            <a:spAutoFit/>
          </a:bodyPr>
          <a:lstStyle/>
          <a:p>
            <a:r>
              <a:rPr lang="en-US" dirty="0" smtClean="0"/>
              <a:t>TCP/IP Layers: Basically it has 4 layers which are shown below.</a:t>
            </a:r>
            <a:endParaRPr lang="en-US" dirty="0"/>
          </a:p>
        </p:txBody>
      </p:sp>
      <p:pic>
        <p:nvPicPr>
          <p:cNvPr id="7" name="Picture 6" descr="tcp-ip-model.png"/>
          <p:cNvPicPr>
            <a:picLocks noChangeAspect="1"/>
          </p:cNvPicPr>
          <p:nvPr/>
        </p:nvPicPr>
        <p:blipFill>
          <a:blip r:embed="rId2"/>
          <a:stretch>
            <a:fillRect/>
          </a:stretch>
        </p:blipFill>
        <p:spPr>
          <a:xfrm>
            <a:off x="533400" y="2819401"/>
            <a:ext cx="7924800" cy="3657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371600"/>
            <a:ext cx="4724400" cy="584775"/>
          </a:xfrm>
          <a:prstGeom prst="rect">
            <a:avLst/>
          </a:prstGeom>
          <a:noFill/>
        </p:spPr>
        <p:txBody>
          <a:bodyPr wrap="square" lIns="91440" tIns="45720" rIns="91440" bIns="45720">
            <a:spAutoFit/>
          </a:bodyPr>
          <a:lstStyle/>
          <a:p>
            <a:pPr algn="ctr"/>
            <a:r>
              <a:rPr lang="en-US" sz="3200" u="sng"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Network Access Layer</a:t>
            </a:r>
            <a:endParaRPr lang="en-US" sz="3200" u="sng"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TextBox 2"/>
          <p:cNvSpPr txBox="1"/>
          <p:nvPr/>
        </p:nvSpPr>
        <p:spPr>
          <a:xfrm>
            <a:off x="533400" y="2438400"/>
            <a:ext cx="7772400" cy="2308324"/>
          </a:xfrm>
          <a:prstGeom prst="rect">
            <a:avLst/>
          </a:prstGeom>
          <a:noFill/>
        </p:spPr>
        <p:txBody>
          <a:bodyPr wrap="square" rtlCol="0">
            <a:spAutoFit/>
          </a:bodyPr>
          <a:lstStyle/>
          <a:p>
            <a:pPr algn="just"/>
            <a:r>
              <a:rPr lang="en-US" dirty="0" smtClean="0"/>
              <a:t>This layer corresponds to the combination of Data Link Layer and Physical Layer of the OSI model. It looks out for hardware addressing and the protocols present in this layer allows for the physical transmission of data.</a:t>
            </a:r>
            <a:br>
              <a:rPr lang="en-US" dirty="0" smtClean="0"/>
            </a:br>
            <a:r>
              <a:rPr lang="en-US" dirty="0" smtClean="0"/>
              <a:t>We just talked about ARP being a protocol of Internet layer, but there is a conflict about declaring it as a protocol of Internet Layer or Network access layer. It is described as residing in layer 3, being encapsulated by layer 2 protocols.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3886200" cy="584775"/>
          </a:xfrm>
          <a:prstGeom prst="rect">
            <a:avLst/>
          </a:prstGeom>
          <a:noFill/>
        </p:spPr>
        <p:txBody>
          <a:bodyPr wrap="square" lIns="91440" tIns="45720" rIns="91440" bIns="45720">
            <a:spAutoFit/>
          </a:bodyPr>
          <a:lstStyle/>
          <a:p>
            <a:pPr algn="ctr"/>
            <a:r>
              <a:rPr lang="en-US" sz="3200" b="1" u="sng" dirty="0" smtClean="0"/>
              <a:t> Internet Layer </a:t>
            </a:r>
          </a:p>
        </p:txBody>
      </p:sp>
      <p:sp>
        <p:nvSpPr>
          <p:cNvPr id="4" name="TextBox 3"/>
          <p:cNvSpPr txBox="1"/>
          <p:nvPr/>
        </p:nvSpPr>
        <p:spPr>
          <a:xfrm>
            <a:off x="609600" y="1143000"/>
            <a:ext cx="7772400" cy="5355312"/>
          </a:xfrm>
          <a:prstGeom prst="rect">
            <a:avLst/>
          </a:prstGeom>
          <a:noFill/>
        </p:spPr>
        <p:txBody>
          <a:bodyPr wrap="square" rtlCol="0">
            <a:spAutoFit/>
          </a:bodyPr>
          <a:lstStyle/>
          <a:p>
            <a:pPr algn="just" fontAlgn="base"/>
            <a:r>
              <a:rPr lang="en-US" dirty="0" smtClean="0"/>
              <a:t>This layer parallels the functions of OSI’s Network layer. It defines the protocols which are responsible for logical transmission of data over the entire network. The main protocols residing at this layer are </a:t>
            </a:r>
            <a:r>
              <a:rPr lang="en-US" dirty="0" smtClean="0"/>
              <a:t>:</a:t>
            </a:r>
          </a:p>
          <a:p>
            <a:pPr algn="just" fontAlgn="base"/>
            <a:endParaRPr lang="en-US" dirty="0" smtClean="0"/>
          </a:p>
          <a:p>
            <a:pPr marL="342900" indent="-342900" algn="just" fontAlgn="base">
              <a:buAutoNum type="arabicPeriod"/>
            </a:pPr>
            <a:r>
              <a:rPr lang="en-US" b="1" dirty="0" smtClean="0"/>
              <a:t>IP </a:t>
            </a:r>
            <a:r>
              <a:rPr lang="en-US" b="1" dirty="0" smtClean="0"/>
              <a:t>–</a:t>
            </a:r>
            <a:r>
              <a:rPr lang="en-US" dirty="0" smtClean="0"/>
              <a:t> stands for Internet Protocol and it is responsible for delivering packets from the source host to the destination host by looking at the IP addresses in the packet headers. IP has 2 versions:</a:t>
            </a:r>
            <a:br>
              <a:rPr lang="en-US" dirty="0" smtClean="0"/>
            </a:br>
            <a:r>
              <a:rPr lang="en-US" dirty="0" smtClean="0"/>
              <a:t>IPv4 and IPv6. IPv4 is the one that most of the websites are using currently. But IPv6 is growing as the number of IPv4 addresses are limited in number when compared to the number of users</a:t>
            </a:r>
            <a:r>
              <a:rPr lang="en-US" dirty="0" smtClean="0"/>
              <a:t>.</a:t>
            </a:r>
          </a:p>
          <a:p>
            <a:pPr marL="342900" indent="-342900" algn="just" fontAlgn="base"/>
            <a:endParaRPr lang="en-US" dirty="0" smtClean="0"/>
          </a:p>
          <a:p>
            <a:pPr algn="just" fontAlgn="base"/>
            <a:r>
              <a:rPr lang="en-US" b="1" dirty="0" smtClean="0"/>
              <a:t>2. ICMP </a:t>
            </a:r>
            <a:r>
              <a:rPr lang="en-US" b="1" dirty="0" smtClean="0"/>
              <a:t>–</a:t>
            </a:r>
            <a:r>
              <a:rPr lang="en-US" dirty="0" smtClean="0"/>
              <a:t> stands for Internet Control Message Protocol. It is encapsulated within IP </a:t>
            </a:r>
            <a:r>
              <a:rPr lang="en-US" dirty="0" smtClean="0"/>
              <a:t>datagram's </a:t>
            </a:r>
            <a:r>
              <a:rPr lang="en-US" dirty="0" smtClean="0"/>
              <a:t>and is responsible for providing hosts with information about network problems</a:t>
            </a:r>
            <a:r>
              <a:rPr lang="en-US" dirty="0" smtClean="0"/>
              <a:t>.</a:t>
            </a:r>
          </a:p>
          <a:p>
            <a:pPr algn="just" fontAlgn="base"/>
            <a:endParaRPr lang="en-US" dirty="0" smtClean="0"/>
          </a:p>
          <a:p>
            <a:pPr algn="just" fontAlgn="base"/>
            <a:r>
              <a:rPr lang="en-US" b="1" dirty="0" smtClean="0"/>
              <a:t>3. ARP </a:t>
            </a:r>
            <a:r>
              <a:rPr lang="en-US" b="1" dirty="0" smtClean="0"/>
              <a:t>–</a:t>
            </a:r>
            <a:r>
              <a:rPr lang="en-US" dirty="0" smtClean="0"/>
              <a:t> stands for Address Resolution Protocol. Its job is to find the hardware address of a host from a known IP address. ARP has several types: Reverse ARP, Proxy ARP, Gratuitous ARP and Inverse ARP.</a:t>
            </a:r>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3886200" cy="584775"/>
          </a:xfrm>
          <a:prstGeom prst="rect">
            <a:avLst/>
          </a:prstGeom>
          <a:noFill/>
        </p:spPr>
        <p:txBody>
          <a:bodyPr wrap="square" lIns="91440" tIns="45720" rIns="91440" bIns="45720">
            <a:spAutoFit/>
          </a:bodyPr>
          <a:lstStyle/>
          <a:p>
            <a:pPr algn="ctr"/>
            <a:r>
              <a:rPr lang="en-US" sz="3200" b="1" u="sng" dirty="0" smtClean="0"/>
              <a:t> </a:t>
            </a:r>
            <a:r>
              <a:rPr lang="en-US" sz="3200" b="1" u="sng" dirty="0" smtClean="0"/>
              <a:t>Transport Layer </a:t>
            </a:r>
            <a:endParaRPr lang="en-US" sz="3200" b="1" u="sng" dirty="0" smtClean="0"/>
          </a:p>
        </p:txBody>
      </p:sp>
      <p:sp>
        <p:nvSpPr>
          <p:cNvPr id="4" name="TextBox 3"/>
          <p:cNvSpPr txBox="1"/>
          <p:nvPr/>
        </p:nvSpPr>
        <p:spPr>
          <a:xfrm>
            <a:off x="609600" y="1143000"/>
            <a:ext cx="7772400" cy="4801314"/>
          </a:xfrm>
          <a:prstGeom prst="rect">
            <a:avLst/>
          </a:prstGeom>
          <a:noFill/>
        </p:spPr>
        <p:txBody>
          <a:bodyPr wrap="square" rtlCol="0">
            <a:spAutoFit/>
          </a:bodyPr>
          <a:lstStyle/>
          <a:p>
            <a:pPr fontAlgn="base"/>
            <a:r>
              <a:rPr lang="en-US" dirty="0" smtClean="0"/>
              <a:t>This layer is analogous to the transport layer of the OSI model. It is responsible for end-to-end communication and error-free delivery of data. It shields the upper-layer applications from the complexities of data. The two main protocols present in this layer are </a:t>
            </a:r>
            <a:r>
              <a:rPr lang="en-US" dirty="0" smtClean="0"/>
              <a:t>:</a:t>
            </a:r>
          </a:p>
          <a:p>
            <a:pPr fontAlgn="base"/>
            <a:endParaRPr lang="en-US" dirty="0" smtClean="0"/>
          </a:p>
          <a:p>
            <a:pPr marL="342900" indent="-342900" fontAlgn="base">
              <a:buAutoNum type="arabicPeriod"/>
            </a:pPr>
            <a:r>
              <a:rPr lang="en-US" b="1" dirty="0" smtClean="0"/>
              <a:t>Transmission </a:t>
            </a:r>
            <a:r>
              <a:rPr lang="en-US" b="1" dirty="0" smtClean="0"/>
              <a:t>Control Protocol (TCP) –</a:t>
            </a:r>
            <a:r>
              <a:rPr lang="en-US" dirty="0" smtClean="0"/>
              <a:t> It is known to provide reliable and error-free communication between end systems. It performs sequencing and segmentation of data. It also has acknowledgment feature and controls the flow of the data through flow control mechanism. It is a very effective protocol but has a lot of overhead due to such features. Increased overhead leads to increased cost</a:t>
            </a:r>
            <a:r>
              <a:rPr lang="en-US" dirty="0" smtClean="0"/>
              <a:t>.</a:t>
            </a:r>
          </a:p>
          <a:p>
            <a:pPr marL="342900" indent="-342900" fontAlgn="base"/>
            <a:endParaRPr lang="en-US" dirty="0" smtClean="0"/>
          </a:p>
          <a:p>
            <a:pPr fontAlgn="base"/>
            <a:r>
              <a:rPr lang="en-US" b="1" dirty="0" smtClean="0"/>
              <a:t>2. User </a:t>
            </a:r>
            <a:r>
              <a:rPr lang="en-US" b="1" dirty="0" smtClean="0"/>
              <a:t>Datagram Protocol (UDP) –</a:t>
            </a:r>
            <a:r>
              <a:rPr lang="en-US" dirty="0" smtClean="0"/>
              <a:t> On the other hand does not provide any such features. It is the go-to protocol if your application does not require reliable transport as it is very cost-effective. Unlike TCP, which is connection-oriented protocol, UDP is connectionless.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3886200" cy="584775"/>
          </a:xfrm>
          <a:prstGeom prst="rect">
            <a:avLst/>
          </a:prstGeom>
          <a:noFill/>
        </p:spPr>
        <p:txBody>
          <a:bodyPr wrap="square" lIns="91440" tIns="45720" rIns="91440" bIns="45720">
            <a:spAutoFit/>
          </a:bodyPr>
          <a:lstStyle/>
          <a:p>
            <a:pPr fontAlgn="base"/>
            <a:r>
              <a:rPr lang="en-US" sz="3200" b="1" dirty="0" smtClean="0"/>
              <a:t>Application Layer</a:t>
            </a:r>
            <a:endParaRPr lang="en-US" sz="3200" b="1" dirty="0"/>
          </a:p>
        </p:txBody>
      </p:sp>
      <p:sp>
        <p:nvSpPr>
          <p:cNvPr id="3" name="TextBox 2"/>
          <p:cNvSpPr txBox="1"/>
          <p:nvPr/>
        </p:nvSpPr>
        <p:spPr>
          <a:xfrm>
            <a:off x="152400" y="685800"/>
            <a:ext cx="8839200" cy="5909310"/>
          </a:xfrm>
          <a:prstGeom prst="rect">
            <a:avLst/>
          </a:prstGeom>
          <a:noFill/>
        </p:spPr>
        <p:txBody>
          <a:bodyPr wrap="square" rtlCol="0">
            <a:spAutoFit/>
          </a:bodyPr>
          <a:lstStyle/>
          <a:p>
            <a:pPr algn="just" fontAlgn="base"/>
            <a:r>
              <a:rPr lang="en-US" dirty="0" smtClean="0"/>
              <a:t>This layer performs the functions of top three layers of the OSI model: Application, Presentation and Session Layer. It is responsible for node-to-node communication and controls user-interface specifications. Some of the protocols present in this layer are: HTTP, HTTPS, FTP, TFTP, Telnet, SSH, SMTP, SNMP, NTP, DNS, DHCP, NFS, X Window, LPD. Have a look at </a:t>
            </a:r>
            <a:r>
              <a:rPr lang="en-US" dirty="0" smtClean="0">
                <a:hlinkClick r:id="rId2"/>
              </a:rPr>
              <a:t>Protocols in Application Layer</a:t>
            </a:r>
            <a:r>
              <a:rPr lang="en-US" dirty="0" smtClean="0"/>
              <a:t> for some information about these protocols. Protocols other than those present in the linked article </a:t>
            </a:r>
            <a:r>
              <a:rPr lang="en-US" dirty="0" smtClean="0"/>
              <a:t>are:</a:t>
            </a:r>
          </a:p>
          <a:p>
            <a:pPr algn="just" fontAlgn="base"/>
            <a:endParaRPr lang="en-US" dirty="0" smtClean="0"/>
          </a:p>
          <a:p>
            <a:pPr marL="342900" indent="-342900" algn="just" fontAlgn="base">
              <a:buAutoNum type="arabicPeriod"/>
            </a:pPr>
            <a:r>
              <a:rPr lang="en-US" b="1" dirty="0" smtClean="0"/>
              <a:t>HTTP </a:t>
            </a:r>
            <a:r>
              <a:rPr lang="en-US" b="1" dirty="0" smtClean="0"/>
              <a:t>and HTTPS –</a:t>
            </a:r>
            <a:r>
              <a:rPr lang="en-US" dirty="0" smtClean="0"/>
              <a:t> HTTP stands for Hypertext transfer protocol. It is used by the World Wide Web to manage communications between web browsers and servers. HTTPS stands for HTTP-Secure. It is a combination of HTTP with SSL(Secure Socket Layer). It is efficient in cases where the browser need to fill out forms, sign in, authenticate and carry out bank </a:t>
            </a:r>
            <a:r>
              <a:rPr lang="en-US" dirty="0" smtClean="0"/>
              <a:t>transactions.</a:t>
            </a:r>
          </a:p>
          <a:p>
            <a:pPr marL="342900" indent="-342900" algn="just" fontAlgn="base">
              <a:buAutoNum type="arabicPeriod"/>
            </a:pPr>
            <a:r>
              <a:rPr lang="en-US" b="1" dirty="0" smtClean="0"/>
              <a:t>SSH </a:t>
            </a:r>
            <a:r>
              <a:rPr lang="en-US" b="1" dirty="0" smtClean="0"/>
              <a:t>–</a:t>
            </a:r>
            <a:r>
              <a:rPr lang="en-US" dirty="0" smtClean="0"/>
              <a:t> SSH stands for Secure Shell. It is a terminal emulations software similar to Telnet. The reason SSH is more preferred is because of its ability to maintain the encrypted connection. It sets up a secure session over a TCP/IP </a:t>
            </a:r>
            <a:r>
              <a:rPr lang="en-US" dirty="0" smtClean="0"/>
              <a:t>connection.</a:t>
            </a:r>
          </a:p>
          <a:p>
            <a:pPr marL="342900" indent="-342900" algn="just" fontAlgn="base">
              <a:buAutoNum type="arabicPeriod"/>
            </a:pPr>
            <a:r>
              <a:rPr lang="en-US" b="1" dirty="0" smtClean="0"/>
              <a:t>NTP </a:t>
            </a:r>
            <a:r>
              <a:rPr lang="en-US" b="1" dirty="0" smtClean="0"/>
              <a:t>–</a:t>
            </a:r>
            <a:r>
              <a:rPr lang="en-US" dirty="0" smtClean="0"/>
              <a:t> NTP stands for Network Time Protocol. It is used to synchronize the clocks on our computer to one standard time source. It is very useful in situations like bank transactions. Assume the following situation without the presence of NTP. Suppose you carry out a transaction, where your computer reads the time at 2:30 PM while the server records it at 2:28 PM. The server can crash very badly if it’s out of sync.</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81000"/>
            <a:ext cx="8458200" cy="707886"/>
          </a:xfrm>
          <a:prstGeom prst="rect">
            <a:avLst/>
          </a:prstGeom>
          <a:noFill/>
        </p:spPr>
        <p:txBody>
          <a:bodyPr wrap="square" lIns="91440" tIns="45720" rIns="91440" bIns="45720">
            <a:spAutoFit/>
          </a:body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Advantages of TCP/IP Protocol</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aphicFrame>
        <p:nvGraphicFramePr>
          <p:cNvPr id="4" name="Table 3"/>
          <p:cNvGraphicFramePr>
            <a:graphicFrameLocks noGrp="1"/>
          </p:cNvGraphicFramePr>
          <p:nvPr/>
        </p:nvGraphicFramePr>
        <p:xfrm>
          <a:off x="609600" y="1600200"/>
          <a:ext cx="7772400" cy="3855877"/>
        </p:xfrm>
        <a:graphic>
          <a:graphicData uri="http://schemas.openxmlformats.org/drawingml/2006/table">
            <a:tbl>
              <a:tblPr firstRow="1" bandRow="1">
                <a:tableStyleId>{7DF18680-E054-41AD-8BC1-D1AEF772440D}</a:tableStyleId>
              </a:tblPr>
              <a:tblGrid>
                <a:gridCol w="1143000"/>
                <a:gridCol w="1569720"/>
                <a:gridCol w="1478280"/>
                <a:gridCol w="1676400"/>
                <a:gridCol w="1905000"/>
              </a:tblGrid>
              <a:tr h="762000">
                <a:tc>
                  <a:txBody>
                    <a:bodyPr/>
                    <a:lstStyle/>
                    <a:p>
                      <a:pPr algn="ctr"/>
                      <a:r>
                        <a:rPr lang="en-US" dirty="0" smtClean="0"/>
                        <a:t>Layer #</a:t>
                      </a:r>
                      <a:endParaRPr lang="en-US" dirty="0"/>
                    </a:p>
                  </a:txBody>
                  <a:tcPr/>
                </a:tc>
                <a:tc>
                  <a:txBody>
                    <a:bodyPr/>
                    <a:lstStyle/>
                    <a:p>
                      <a:pPr algn="ctr"/>
                      <a:r>
                        <a:rPr lang="en-US" dirty="0" smtClean="0"/>
                        <a:t>Layer</a:t>
                      </a:r>
                      <a:r>
                        <a:rPr lang="en-US" baseline="0" dirty="0" smtClean="0"/>
                        <a:t> Name</a:t>
                      </a:r>
                      <a:endParaRPr lang="en-US" dirty="0"/>
                    </a:p>
                  </a:txBody>
                  <a:tcPr/>
                </a:tc>
                <a:tc>
                  <a:txBody>
                    <a:bodyPr/>
                    <a:lstStyle/>
                    <a:p>
                      <a:pPr algn="ctr"/>
                      <a:r>
                        <a:rPr lang="en-US" dirty="0" smtClean="0"/>
                        <a:t>Protocol</a:t>
                      </a:r>
                      <a:endParaRPr lang="en-US" dirty="0"/>
                    </a:p>
                  </a:txBody>
                  <a:tcPr/>
                </a:tc>
                <a:tc>
                  <a:txBody>
                    <a:bodyPr/>
                    <a:lstStyle/>
                    <a:p>
                      <a:pPr algn="ctr"/>
                      <a:r>
                        <a:rPr lang="en-US" dirty="0" smtClean="0"/>
                        <a:t>Protocol Data Unit</a:t>
                      </a:r>
                      <a:endParaRPr lang="en-US" dirty="0"/>
                    </a:p>
                  </a:txBody>
                  <a:tcPr/>
                </a:tc>
                <a:tc>
                  <a:txBody>
                    <a:bodyPr/>
                    <a:lstStyle/>
                    <a:p>
                      <a:pPr algn="ctr"/>
                      <a:r>
                        <a:rPr lang="en-US" dirty="0" smtClean="0"/>
                        <a:t>Addressing</a:t>
                      </a:r>
                      <a:endParaRPr lang="en-US" dirty="0"/>
                    </a:p>
                  </a:txBody>
                  <a:tcPr/>
                </a:tc>
              </a:tr>
              <a:tr h="669745">
                <a:tc>
                  <a:txBody>
                    <a:bodyPr/>
                    <a:lstStyle/>
                    <a:p>
                      <a:pPr algn="ctr"/>
                      <a:r>
                        <a:rPr lang="en-US" dirty="0" smtClean="0"/>
                        <a:t>5</a:t>
                      </a:r>
                      <a:endParaRPr lang="en-US" dirty="0"/>
                    </a:p>
                  </a:txBody>
                  <a:tcPr/>
                </a:tc>
                <a:tc>
                  <a:txBody>
                    <a:bodyPr/>
                    <a:lstStyle/>
                    <a:p>
                      <a:pPr algn="ctr"/>
                      <a:r>
                        <a:rPr lang="en-US" dirty="0" smtClean="0"/>
                        <a:t>Application</a:t>
                      </a:r>
                      <a:endParaRPr lang="en-US" dirty="0"/>
                    </a:p>
                  </a:txBody>
                  <a:tcPr/>
                </a:tc>
                <a:tc>
                  <a:txBody>
                    <a:bodyPr/>
                    <a:lstStyle/>
                    <a:p>
                      <a:pPr algn="ctr"/>
                      <a:r>
                        <a:rPr lang="en-US" dirty="0" smtClean="0"/>
                        <a:t>Http, SMTP,</a:t>
                      </a:r>
                      <a:endParaRPr lang="en-US" dirty="0"/>
                    </a:p>
                  </a:txBody>
                  <a:tcPr/>
                </a:tc>
                <a:tc>
                  <a:txBody>
                    <a:bodyPr/>
                    <a:lstStyle/>
                    <a:p>
                      <a:pPr algn="ctr"/>
                      <a:r>
                        <a:rPr lang="en-US" dirty="0" smtClean="0"/>
                        <a:t>Messages</a:t>
                      </a:r>
                      <a:endParaRPr lang="en-US" dirty="0"/>
                    </a:p>
                  </a:txBody>
                  <a:tcPr/>
                </a:tc>
                <a:tc>
                  <a:txBody>
                    <a:bodyPr/>
                    <a:lstStyle/>
                    <a:p>
                      <a:pPr algn="ctr"/>
                      <a:r>
                        <a:rPr lang="en-US" dirty="0" smtClean="0"/>
                        <a:t>n/a</a:t>
                      </a:r>
                      <a:endParaRPr lang="en-US" dirty="0"/>
                    </a:p>
                  </a:txBody>
                  <a:tcPr/>
                </a:tc>
              </a:tr>
              <a:tr h="669745">
                <a:tc>
                  <a:txBody>
                    <a:bodyPr/>
                    <a:lstStyle/>
                    <a:p>
                      <a:pPr algn="ctr"/>
                      <a:r>
                        <a:rPr lang="en-US" dirty="0" smtClean="0"/>
                        <a:t>4</a:t>
                      </a:r>
                      <a:endParaRPr lang="en-US" dirty="0"/>
                    </a:p>
                  </a:txBody>
                  <a:tcPr/>
                </a:tc>
                <a:tc>
                  <a:txBody>
                    <a:bodyPr/>
                    <a:lstStyle/>
                    <a:p>
                      <a:pPr algn="ctr"/>
                      <a:r>
                        <a:rPr lang="en-US" dirty="0" smtClean="0"/>
                        <a:t>Transport</a:t>
                      </a:r>
                      <a:endParaRPr lang="en-US" dirty="0"/>
                    </a:p>
                  </a:txBody>
                  <a:tcPr/>
                </a:tc>
                <a:tc>
                  <a:txBody>
                    <a:bodyPr/>
                    <a:lstStyle/>
                    <a:p>
                      <a:pPr algn="ctr"/>
                      <a:r>
                        <a:rPr lang="en-US" dirty="0" smtClean="0"/>
                        <a:t>TCP/UDP</a:t>
                      </a:r>
                      <a:endParaRPr lang="en-US" dirty="0"/>
                    </a:p>
                  </a:txBody>
                  <a:tcPr/>
                </a:tc>
                <a:tc>
                  <a:txBody>
                    <a:bodyPr/>
                    <a:lstStyle/>
                    <a:p>
                      <a:pPr algn="ctr"/>
                      <a:r>
                        <a:rPr lang="en-US" dirty="0" smtClean="0"/>
                        <a:t>Segments/ Datagram</a:t>
                      </a:r>
                      <a:endParaRPr lang="en-US" dirty="0"/>
                    </a:p>
                  </a:txBody>
                  <a:tcPr/>
                </a:tc>
                <a:tc>
                  <a:txBody>
                    <a:bodyPr/>
                    <a:lstStyle/>
                    <a:p>
                      <a:pPr algn="ctr"/>
                      <a:r>
                        <a:rPr lang="en-US" dirty="0" smtClean="0"/>
                        <a:t>Port As</a:t>
                      </a:r>
                      <a:endParaRPr lang="en-US" dirty="0"/>
                    </a:p>
                  </a:txBody>
                  <a:tcPr/>
                </a:tc>
              </a:tr>
              <a:tr h="414897">
                <a:tc>
                  <a:txBody>
                    <a:bodyPr/>
                    <a:lstStyle/>
                    <a:p>
                      <a:pPr algn="ctr"/>
                      <a:r>
                        <a:rPr lang="en-US" dirty="0" smtClean="0"/>
                        <a:t>3</a:t>
                      </a:r>
                      <a:endParaRPr lang="en-US" dirty="0"/>
                    </a:p>
                  </a:txBody>
                  <a:tcPr/>
                </a:tc>
                <a:tc>
                  <a:txBody>
                    <a:bodyPr/>
                    <a:lstStyle/>
                    <a:p>
                      <a:pPr algn="ctr"/>
                      <a:r>
                        <a:rPr lang="en-US" dirty="0" smtClean="0"/>
                        <a:t>Internet</a:t>
                      </a:r>
                      <a:endParaRPr lang="en-US" dirty="0"/>
                    </a:p>
                  </a:txBody>
                  <a:tcPr/>
                </a:tc>
                <a:tc>
                  <a:txBody>
                    <a:bodyPr/>
                    <a:lstStyle/>
                    <a:p>
                      <a:pPr algn="ctr"/>
                      <a:r>
                        <a:rPr lang="en-US" dirty="0" smtClean="0"/>
                        <a:t>IP</a:t>
                      </a:r>
                      <a:endParaRPr lang="en-US" dirty="0"/>
                    </a:p>
                  </a:txBody>
                  <a:tcPr/>
                </a:tc>
                <a:tc>
                  <a:txBody>
                    <a:bodyPr/>
                    <a:lstStyle/>
                    <a:p>
                      <a:pPr algn="ctr"/>
                      <a:r>
                        <a:rPr lang="en-US" dirty="0" smtClean="0"/>
                        <a:t>Packets</a:t>
                      </a:r>
                      <a:endParaRPr lang="en-US" dirty="0"/>
                    </a:p>
                  </a:txBody>
                  <a:tcPr/>
                </a:tc>
                <a:tc>
                  <a:txBody>
                    <a:bodyPr/>
                    <a:lstStyle/>
                    <a:p>
                      <a:pPr algn="ctr"/>
                      <a:r>
                        <a:rPr lang="en-US" dirty="0" smtClean="0"/>
                        <a:t>IP address</a:t>
                      </a:r>
                      <a:endParaRPr lang="en-US" dirty="0"/>
                    </a:p>
                  </a:txBody>
                  <a:tcPr/>
                </a:tc>
              </a:tr>
              <a:tr h="669745">
                <a:tc>
                  <a:txBody>
                    <a:bodyPr/>
                    <a:lstStyle/>
                    <a:p>
                      <a:pPr algn="ctr"/>
                      <a:r>
                        <a:rPr lang="en-US" dirty="0" smtClean="0"/>
                        <a:t>2</a:t>
                      </a:r>
                      <a:endParaRPr lang="en-US" dirty="0"/>
                    </a:p>
                  </a:txBody>
                  <a:tcPr/>
                </a:tc>
                <a:tc>
                  <a:txBody>
                    <a:bodyPr/>
                    <a:lstStyle/>
                    <a:p>
                      <a:pPr algn="ctr"/>
                      <a:r>
                        <a:rPr lang="en-US" dirty="0" smtClean="0"/>
                        <a:t>Data Link</a:t>
                      </a:r>
                      <a:endParaRPr lang="en-US" dirty="0"/>
                    </a:p>
                  </a:txBody>
                  <a:tcPr/>
                </a:tc>
                <a:tc>
                  <a:txBody>
                    <a:bodyPr/>
                    <a:lstStyle/>
                    <a:p>
                      <a:pPr algn="ctr"/>
                      <a:r>
                        <a:rPr lang="en-US" dirty="0" smtClean="0"/>
                        <a:t>Ethernet, Wi-Fi</a:t>
                      </a:r>
                      <a:endParaRPr lang="en-US" dirty="0"/>
                    </a:p>
                  </a:txBody>
                  <a:tcPr/>
                </a:tc>
                <a:tc>
                  <a:txBody>
                    <a:bodyPr/>
                    <a:lstStyle/>
                    <a:p>
                      <a:pPr algn="ctr"/>
                      <a:r>
                        <a:rPr lang="en-US" dirty="0" smtClean="0"/>
                        <a:t>Frames</a:t>
                      </a:r>
                      <a:endParaRPr lang="en-US" dirty="0"/>
                    </a:p>
                  </a:txBody>
                  <a:tcPr/>
                </a:tc>
                <a:tc>
                  <a:txBody>
                    <a:bodyPr/>
                    <a:lstStyle/>
                    <a:p>
                      <a:pPr algn="ctr"/>
                      <a:r>
                        <a:rPr lang="en-US" dirty="0" smtClean="0"/>
                        <a:t>MAC</a:t>
                      </a:r>
                      <a:r>
                        <a:rPr lang="en-US" baseline="0" dirty="0" smtClean="0"/>
                        <a:t> Address</a:t>
                      </a:r>
                      <a:endParaRPr lang="en-US" dirty="0"/>
                    </a:p>
                  </a:txBody>
                  <a:tcPr/>
                </a:tc>
              </a:tr>
              <a:tr h="669745">
                <a:tc>
                  <a:txBody>
                    <a:bodyPr/>
                    <a:lstStyle/>
                    <a:p>
                      <a:pPr algn="ctr"/>
                      <a:r>
                        <a:rPr lang="en-US" dirty="0" smtClean="0"/>
                        <a:t>1</a:t>
                      </a:r>
                      <a:endParaRPr lang="en-US" dirty="0"/>
                    </a:p>
                  </a:txBody>
                  <a:tcPr/>
                </a:tc>
                <a:tc>
                  <a:txBody>
                    <a:bodyPr/>
                    <a:lstStyle/>
                    <a:p>
                      <a:pPr algn="ctr"/>
                      <a:r>
                        <a:rPr lang="en-US" dirty="0" smtClean="0"/>
                        <a:t>Physical</a:t>
                      </a:r>
                      <a:endParaRPr lang="en-US" dirty="0"/>
                    </a:p>
                  </a:txBody>
                  <a:tcPr/>
                </a:tc>
                <a:tc>
                  <a:txBody>
                    <a:bodyPr/>
                    <a:lstStyle/>
                    <a:p>
                      <a:pPr algn="ctr"/>
                      <a:r>
                        <a:rPr lang="en-US" dirty="0" smtClean="0"/>
                        <a:t>10 Base</a:t>
                      </a:r>
                      <a:r>
                        <a:rPr lang="en-US" baseline="0" dirty="0" smtClean="0"/>
                        <a:t> T,802.11</a:t>
                      </a:r>
                      <a:endParaRPr lang="en-US" dirty="0"/>
                    </a:p>
                  </a:txBody>
                  <a:tcPr/>
                </a:tc>
                <a:tc>
                  <a:txBody>
                    <a:bodyPr/>
                    <a:lstStyle/>
                    <a:p>
                      <a:pPr algn="ctr"/>
                      <a:r>
                        <a:rPr lang="en-US" dirty="0" smtClean="0"/>
                        <a:t>Bits</a:t>
                      </a:r>
                      <a:endParaRPr lang="en-US" dirty="0"/>
                    </a:p>
                  </a:txBody>
                  <a:tcPr/>
                </a:tc>
                <a:tc>
                  <a:txBody>
                    <a:bodyPr/>
                    <a:lstStyle/>
                    <a:p>
                      <a:pPr algn="ctr"/>
                      <a:r>
                        <a:rPr lang="en-US" dirty="0" smtClean="0"/>
                        <a:t>n/a</a:t>
                      </a:r>
                      <a:endParaRPr lang="en-US"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600200"/>
            <a:ext cx="3857146" cy="923330"/>
          </a:xfrm>
          <a:prstGeom prst="rect">
            <a:avLst/>
          </a:prstGeom>
          <a:noFill/>
        </p:spPr>
        <p:txBody>
          <a:bodyPr wrap="none" lIns="91440" tIns="45720" rIns="91440" bIns="45720">
            <a:spAutoFit/>
          </a:bodyPr>
          <a:lstStyle/>
          <a:p>
            <a:pPr algn="ctr"/>
            <a:r>
              <a:rPr lang="en-US" sz="54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Thank  You</a:t>
            </a:r>
            <a:endParaRPr lang="en-US" sz="5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TextBox 2"/>
          <p:cNvSpPr txBox="1"/>
          <p:nvPr/>
        </p:nvSpPr>
        <p:spPr>
          <a:xfrm>
            <a:off x="990600" y="2971800"/>
            <a:ext cx="5715000" cy="1754326"/>
          </a:xfrm>
          <a:prstGeom prst="rect">
            <a:avLst/>
          </a:prstGeom>
          <a:noFill/>
        </p:spPr>
        <p:txBody>
          <a:bodyPr wrap="square" rtlCol="0">
            <a:spAutoFit/>
          </a:bodyPr>
          <a:lstStyle/>
          <a:p>
            <a:r>
              <a:rPr lang="en-US" dirty="0" smtClean="0"/>
              <a:t>Name – </a:t>
            </a:r>
            <a:r>
              <a:rPr lang="en-US" dirty="0"/>
              <a:t>Taniya Chakraborty</a:t>
            </a:r>
            <a:r>
              <a:rPr lang="en-US" dirty="0" smtClean="0"/>
              <a:t> </a:t>
            </a:r>
            <a:br>
              <a:rPr lang="en-US" dirty="0" smtClean="0"/>
            </a:br>
            <a:r>
              <a:rPr lang="en-US" dirty="0" smtClean="0"/>
              <a:t>Stream – CSE  </a:t>
            </a:r>
            <a:br>
              <a:rPr lang="en-US" dirty="0" smtClean="0"/>
            </a:br>
            <a:r>
              <a:rPr lang="en-US" dirty="0" smtClean="0"/>
              <a:t>Year – 3</a:t>
            </a:r>
            <a:r>
              <a:rPr lang="en-US" baseline="30000" dirty="0" smtClean="0"/>
              <a:t>rd </a:t>
            </a:r>
            <a:r>
              <a:rPr lang="en-US" dirty="0" smtClean="0"/>
              <a:t/>
            </a:r>
            <a:br>
              <a:rPr lang="en-US" dirty="0" smtClean="0"/>
            </a:br>
            <a:r>
              <a:rPr lang="en-US" dirty="0" smtClean="0"/>
              <a:t>Semester – 6th</a:t>
            </a:r>
          </a:p>
          <a:p>
            <a:r>
              <a:rPr lang="en-US" dirty="0" smtClean="0"/>
              <a:t>Roll No. – 16800117006</a:t>
            </a:r>
            <a:br>
              <a:rPr lang="en-US" dirty="0" smtClean="0"/>
            </a:br>
            <a:r>
              <a:rPr lang="en-US" dirty="0" smtClean="0"/>
              <a:t>Subject – Computer Network Assignment</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56</TotalTime>
  <Words>319</Words>
  <Application>Microsoft Office PowerPoint</Application>
  <PresentationFormat>On-screen Show (4:3)</PresentationFormat>
  <Paragraphs>70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Foundry</vt:lpstr>
      <vt:lpstr>Slide 1</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Chayan Mukherjee</dc:creator>
  <cp:lastModifiedBy>Chayan Mukherjee</cp:lastModifiedBy>
  <cp:revision>8</cp:revision>
  <dcterms:created xsi:type="dcterms:W3CDTF">2020-04-27T21:02:13Z</dcterms:created>
  <dcterms:modified xsi:type="dcterms:W3CDTF">2020-04-28T07:39:25Z</dcterms:modified>
</cp:coreProperties>
</file>