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sldIdLst>
    <p:sldId id="258" r:id="rId2"/>
    <p:sldId id="276" r:id="rId3"/>
    <p:sldId id="259" r:id="rId4"/>
    <p:sldId id="277" r:id="rId5"/>
    <p:sldId id="261" r:id="rId6"/>
    <p:sldId id="260"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7BAFB2-2B11-4AA2-A0D7-B1F2709014C3}">
          <p14:sldIdLst>
            <p14:sldId id="258"/>
          </p14:sldIdLst>
        </p14:section>
        <p14:section name="Untitled Section" id="{CB4B5094-1B81-46C6-B39D-61DDC401F5D9}">
          <p14:sldIdLst>
            <p14:sldId id="276"/>
          </p14:sldIdLst>
        </p14:section>
        <p14:section name="Untitled Section" id="{B4F5CAC5-3E37-4BE6-BE3A-43C6DF9526FB}">
          <p14:sldIdLst>
            <p14:sldId id="259"/>
            <p14:sldId id="277"/>
            <p14:sldId id="261"/>
            <p14:sldId id="260"/>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67760-A89D-47C7-A231-A3D759E6E55C}" type="doc">
      <dgm:prSet loTypeId="urn:microsoft.com/office/officeart/2005/8/layout/chevronAccent+Icon" loCatId="process" qsTypeId="urn:microsoft.com/office/officeart/2005/8/quickstyle/simple1" qsCatId="simple" csTypeId="urn:microsoft.com/office/officeart/2005/8/colors/accent5_5" csCatId="accent5" phldr="1"/>
      <dgm:spPr/>
      <dgm:t>
        <a:bodyPr/>
        <a:lstStyle/>
        <a:p>
          <a:endParaRPr lang="en-IN"/>
        </a:p>
      </dgm:t>
    </dgm:pt>
    <dgm:pt modelId="{118C8AFC-1A63-497F-80E1-2330A0B14516}">
      <dgm:prSet custT="1"/>
      <dgm:spPr>
        <a:blipFill rotWithShape="0">
          <a:blip xmlns:r="http://schemas.openxmlformats.org/officeDocument/2006/relationships" r:embed="rId1"/>
          <a:tile tx="0" ty="0" sx="100000" sy="100000" flip="none" algn="tl"/>
        </a:blipFill>
      </dgm:spPr>
      <dgm:t>
        <a:bodyPr/>
        <a:lstStyle/>
        <a:p>
          <a:r>
            <a:rPr lang="en-IN" sz="4400" b="1" i="1" baseline="0" dirty="0"/>
            <a:t>AMPLITUDE</a:t>
          </a:r>
          <a:r>
            <a:rPr lang="en-IN" sz="4400" b="0" i="1" baseline="0" dirty="0"/>
            <a:t> </a:t>
          </a:r>
          <a:r>
            <a:rPr lang="en-IN" sz="4400" b="1" i="1" baseline="0" dirty="0"/>
            <a:t>MODULATION</a:t>
          </a:r>
          <a:endParaRPr lang="en-IN" sz="4400" b="1" i="1" dirty="0"/>
        </a:p>
      </dgm:t>
    </dgm:pt>
    <dgm:pt modelId="{9B6D5FF8-70FB-433D-A716-465303AC5BB5}" type="parTrans" cxnId="{C3397F8F-EA0E-4534-82C3-2C666D2704ED}">
      <dgm:prSet/>
      <dgm:spPr/>
      <dgm:t>
        <a:bodyPr/>
        <a:lstStyle/>
        <a:p>
          <a:endParaRPr lang="en-IN"/>
        </a:p>
      </dgm:t>
    </dgm:pt>
    <dgm:pt modelId="{3D22C79C-2D0E-451D-A13A-08DDEB70BBE2}" type="sibTrans" cxnId="{C3397F8F-EA0E-4534-82C3-2C666D2704ED}">
      <dgm:prSet/>
      <dgm:spPr/>
      <dgm:t>
        <a:bodyPr/>
        <a:lstStyle/>
        <a:p>
          <a:endParaRPr lang="en-IN"/>
        </a:p>
      </dgm:t>
    </dgm:pt>
    <dgm:pt modelId="{A41AC056-6973-4FED-8E37-BE27A933269E}" type="pres">
      <dgm:prSet presAssocID="{E3867760-A89D-47C7-A231-A3D759E6E55C}" presName="Name0" presStyleCnt="0">
        <dgm:presLayoutVars>
          <dgm:dir/>
          <dgm:resizeHandles val="exact"/>
        </dgm:presLayoutVars>
      </dgm:prSet>
      <dgm:spPr/>
    </dgm:pt>
    <dgm:pt modelId="{5F53330A-A7E6-477E-A603-28A683D1E2B2}" type="pres">
      <dgm:prSet presAssocID="{118C8AFC-1A63-497F-80E1-2330A0B14516}" presName="composite" presStyleCnt="0"/>
      <dgm:spPr/>
    </dgm:pt>
    <dgm:pt modelId="{3BFD0FAD-681B-4D81-9AAF-582B1FA148B7}" type="pres">
      <dgm:prSet presAssocID="{118C8AFC-1A63-497F-80E1-2330A0B14516}" presName="bgChev" presStyleLbl="node1" presStyleIdx="0" presStyleCnt="1" custAng="0" custLinFactY="-27876" custLinFactNeighborX="-18516" custLinFactNeighborY="-100000"/>
      <dgm:spPr/>
    </dgm:pt>
    <dgm:pt modelId="{B9629858-58EA-415C-B23B-A2593B23B593}" type="pres">
      <dgm:prSet presAssocID="{118C8AFC-1A63-497F-80E1-2330A0B14516}" presName="txNode" presStyleLbl="fgAcc1" presStyleIdx="0" presStyleCnt="1" custScaleX="129292" custLinFactNeighborX="-6925" custLinFactNeighborY="6008">
        <dgm:presLayoutVars>
          <dgm:bulletEnabled val="1"/>
        </dgm:presLayoutVars>
      </dgm:prSet>
      <dgm:spPr/>
    </dgm:pt>
  </dgm:ptLst>
  <dgm:cxnLst>
    <dgm:cxn modelId="{C00BAC2B-540C-4100-A36D-800B049C836C}" type="presOf" srcId="{E3867760-A89D-47C7-A231-A3D759E6E55C}" destId="{A41AC056-6973-4FED-8E37-BE27A933269E}" srcOrd="0" destOrd="0" presId="urn:microsoft.com/office/officeart/2005/8/layout/chevronAccent+Icon"/>
    <dgm:cxn modelId="{C3397F8F-EA0E-4534-82C3-2C666D2704ED}" srcId="{E3867760-A89D-47C7-A231-A3D759E6E55C}" destId="{118C8AFC-1A63-497F-80E1-2330A0B14516}" srcOrd="0" destOrd="0" parTransId="{9B6D5FF8-70FB-433D-A716-465303AC5BB5}" sibTransId="{3D22C79C-2D0E-451D-A13A-08DDEB70BBE2}"/>
    <dgm:cxn modelId="{0B2C84E6-B83F-4247-920C-DCA288021921}" type="presOf" srcId="{118C8AFC-1A63-497F-80E1-2330A0B14516}" destId="{B9629858-58EA-415C-B23B-A2593B23B593}" srcOrd="0" destOrd="0" presId="urn:microsoft.com/office/officeart/2005/8/layout/chevronAccent+Icon"/>
    <dgm:cxn modelId="{3B154864-6EDE-4B04-B64C-7F9ABB12579C}" type="presParOf" srcId="{A41AC056-6973-4FED-8E37-BE27A933269E}" destId="{5F53330A-A7E6-477E-A603-28A683D1E2B2}" srcOrd="0" destOrd="0" presId="urn:microsoft.com/office/officeart/2005/8/layout/chevronAccent+Icon"/>
    <dgm:cxn modelId="{17010B29-522E-4AB4-9880-9C30F179FC07}" type="presParOf" srcId="{5F53330A-A7E6-477E-A603-28A683D1E2B2}" destId="{3BFD0FAD-681B-4D81-9AAF-582B1FA148B7}" srcOrd="0" destOrd="0" presId="urn:microsoft.com/office/officeart/2005/8/layout/chevronAccent+Icon"/>
    <dgm:cxn modelId="{107120A5-9026-4E63-8EA2-E924898C100E}" type="presParOf" srcId="{5F53330A-A7E6-477E-A603-28A683D1E2B2}" destId="{B9629858-58EA-415C-B23B-A2593B23B59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D0FAD-681B-4D81-9AAF-582B1FA148B7}">
      <dsp:nvSpPr>
        <dsp:cNvPr id="0" name=""/>
        <dsp:cNvSpPr/>
      </dsp:nvSpPr>
      <dsp:spPr>
        <a:xfrm>
          <a:off x="0" y="0"/>
          <a:ext cx="6970045" cy="1034422"/>
        </a:xfrm>
        <a:prstGeom prst="chevron">
          <a:avLst>
            <a:gd name="adj" fmla="val 40000"/>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629858-58EA-415C-B23B-A2593B23B593}">
      <dsp:nvSpPr>
        <dsp:cNvPr id="0" name=""/>
        <dsp:cNvSpPr/>
      </dsp:nvSpPr>
      <dsp:spPr>
        <a:xfrm>
          <a:off x="591083" y="258605"/>
          <a:ext cx="7609889" cy="1034422"/>
        </a:xfrm>
        <a:prstGeom prst="roundRect">
          <a:avLst>
            <a:gd name="adj" fmla="val 10000"/>
          </a:avLst>
        </a:prstGeom>
        <a:blipFill rotWithShape="0">
          <a:blip xmlns:r="http://schemas.openxmlformats.org/officeDocument/2006/relationships" r:embed="rId1"/>
          <a:tile tx="0" ty="0" sx="100000" sy="100000" flip="none" algn="tl"/>
        </a:blipFill>
        <a:ln w="127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n-IN" sz="4400" b="1" i="1" kern="1200" baseline="0" dirty="0"/>
            <a:t>AMPLITUDE</a:t>
          </a:r>
          <a:r>
            <a:rPr lang="en-IN" sz="4400" b="0" i="1" kern="1200" baseline="0" dirty="0"/>
            <a:t> </a:t>
          </a:r>
          <a:r>
            <a:rPr lang="en-IN" sz="4400" b="1" i="1" kern="1200" baseline="0" dirty="0"/>
            <a:t>MODULATION</a:t>
          </a:r>
          <a:endParaRPr lang="en-IN" sz="4400" b="1" i="1" kern="1200" dirty="0"/>
        </a:p>
      </dsp:txBody>
      <dsp:txXfrm>
        <a:off x="621380" y="288902"/>
        <a:ext cx="7549295" cy="9738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603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414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971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4236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130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5736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9390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812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301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49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400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430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9136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06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799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58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576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884390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ine_wave" TargetMode="External"/><Relationship Id="rId2" Type="http://schemas.openxmlformats.org/officeDocument/2006/relationships/hyperlink" Target="https://en.wikipedia.org/wiki/File:Illustration_of_Amplitude_Modulation.png"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41BD1F1-0DF3-4923-96C2-2CE40F4C8915}"/>
              </a:ext>
            </a:extLst>
          </p:cNvPr>
          <p:cNvGraphicFramePr/>
          <p:nvPr>
            <p:extLst>
              <p:ext uri="{D42A27DB-BD31-4B8C-83A1-F6EECF244321}">
                <p14:modId xmlns:p14="http://schemas.microsoft.com/office/powerpoint/2010/main" val="1277872009"/>
              </p:ext>
            </p:extLst>
          </p:nvPr>
        </p:nvGraphicFramePr>
        <p:xfrm>
          <a:off x="2140997" y="1217134"/>
          <a:ext cx="8610600" cy="1293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37CDBC61-7569-4B0F-AB33-D2069A87878A}"/>
              </a:ext>
            </a:extLst>
          </p:cNvPr>
          <p:cNvSpPr>
            <a:spLocks noGrp="1"/>
          </p:cNvSpPr>
          <p:nvPr>
            <p:ph type="body" sz="half" idx="4294967295"/>
          </p:nvPr>
        </p:nvSpPr>
        <p:spPr>
          <a:xfrm>
            <a:off x="2591594" y="3042914"/>
            <a:ext cx="7008812" cy="2609850"/>
          </a:xfrm>
        </p:spPr>
        <p:txBody>
          <a:bodyPr>
            <a:normAutofit/>
          </a:bodyPr>
          <a:lstStyle/>
          <a:p>
            <a:pPr marL="1828800" lvl="4" indent="0">
              <a:buNone/>
            </a:pPr>
            <a:r>
              <a:rPr lang="en-IN" sz="2200" dirty="0">
                <a:solidFill>
                  <a:schemeClr val="accent6">
                    <a:lumMod val="40000"/>
                    <a:lumOff val="60000"/>
                  </a:schemeClr>
                </a:solidFill>
              </a:rPr>
              <a:t> </a:t>
            </a:r>
            <a:r>
              <a:rPr lang="en-IN" sz="3200" b="1" i="1" dirty="0">
                <a:solidFill>
                  <a:srgbClr val="FF0066"/>
                </a:solidFill>
                <a:latin typeface="Algerian" panose="04020705040A02060702" pitchFamily="82" charset="0"/>
              </a:rPr>
              <a:t>SUPRIYA GHOSH</a:t>
            </a:r>
          </a:p>
          <a:p>
            <a:pPr marL="0" indent="0">
              <a:buNone/>
            </a:pPr>
            <a:r>
              <a:rPr lang="en-IN" b="1" i="1" dirty="0">
                <a:solidFill>
                  <a:srgbClr val="FF0066"/>
                </a:solidFill>
                <a:latin typeface="Algerian" panose="04020705040A02060702" pitchFamily="82" charset="0"/>
              </a:rPr>
              <a:t>                           </a:t>
            </a:r>
            <a:r>
              <a:rPr lang="en-IN" sz="2800" b="1" i="1" dirty="0">
                <a:solidFill>
                  <a:srgbClr val="FF0066"/>
                </a:solidFill>
                <a:latin typeface="Algerian" panose="04020705040A02060702" pitchFamily="82" charset="0"/>
              </a:rPr>
              <a:t>ROLL NO:16800117010</a:t>
            </a:r>
          </a:p>
          <a:p>
            <a:pPr marL="0" indent="0">
              <a:buNone/>
            </a:pPr>
            <a:r>
              <a:rPr lang="en-IN" sz="2800" b="1" i="1" dirty="0">
                <a:solidFill>
                  <a:srgbClr val="FF0066"/>
                </a:solidFill>
                <a:latin typeface="Algerian" panose="04020705040A02060702" pitchFamily="82" charset="0"/>
              </a:rPr>
              <a:t>                    DEPT:CSE</a:t>
            </a:r>
          </a:p>
          <a:p>
            <a:pPr marL="0" indent="0">
              <a:buNone/>
            </a:pPr>
            <a:r>
              <a:rPr lang="en-IN" sz="2800" b="1" i="1" dirty="0">
                <a:solidFill>
                  <a:srgbClr val="FF0066"/>
                </a:solidFill>
                <a:latin typeface="Algerian" panose="04020705040A02060702" pitchFamily="82" charset="0"/>
              </a:rPr>
              <a:t>                    YEAR:3rd</a:t>
            </a:r>
          </a:p>
          <a:p>
            <a:pPr marL="0" indent="0">
              <a:buNone/>
            </a:pPr>
            <a:r>
              <a:rPr lang="en-IN" sz="2800" b="1" i="1" dirty="0">
                <a:solidFill>
                  <a:srgbClr val="FF0066"/>
                </a:solidFill>
                <a:latin typeface="Algerian" panose="04020705040A02060702" pitchFamily="82" charset="0"/>
              </a:rPr>
              <a:t>                    sub-computer networking</a:t>
            </a:r>
          </a:p>
        </p:txBody>
      </p:sp>
    </p:spTree>
    <p:extLst>
      <p:ext uri="{BB962C8B-B14F-4D97-AF65-F5344CB8AC3E}">
        <p14:creationId xmlns:p14="http://schemas.microsoft.com/office/powerpoint/2010/main" val="213988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528120-1932-4570-AE75-B4EEDE9DDBA9}"/>
              </a:ext>
            </a:extLst>
          </p:cNvPr>
          <p:cNvPicPr>
            <a:picLocks noChangeAspect="1"/>
          </p:cNvPicPr>
          <p:nvPr/>
        </p:nvPicPr>
        <p:blipFill>
          <a:blip r:embed="rId2"/>
          <a:stretch>
            <a:fillRect/>
          </a:stretch>
        </p:blipFill>
        <p:spPr>
          <a:xfrm>
            <a:off x="0" y="1402672"/>
            <a:ext cx="12192000" cy="5455328"/>
          </a:xfrm>
          <a:prstGeom prst="rect">
            <a:avLst/>
          </a:prstGeom>
        </p:spPr>
      </p:pic>
    </p:spTree>
    <p:extLst>
      <p:ext uri="{BB962C8B-B14F-4D97-AF65-F5344CB8AC3E}">
        <p14:creationId xmlns:p14="http://schemas.microsoft.com/office/powerpoint/2010/main" val="303991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4D0F48-5BBB-4D35-9257-8A08557A58B1}"/>
              </a:ext>
            </a:extLst>
          </p:cNvPr>
          <p:cNvPicPr>
            <a:picLocks noChangeAspect="1"/>
          </p:cNvPicPr>
          <p:nvPr/>
        </p:nvPicPr>
        <p:blipFill>
          <a:blip r:embed="rId2"/>
          <a:stretch>
            <a:fillRect/>
          </a:stretch>
        </p:blipFill>
        <p:spPr>
          <a:xfrm>
            <a:off x="0" y="1411550"/>
            <a:ext cx="12192000" cy="5446450"/>
          </a:xfrm>
          <a:prstGeom prst="rect">
            <a:avLst/>
          </a:prstGeom>
        </p:spPr>
      </p:pic>
    </p:spTree>
    <p:extLst>
      <p:ext uri="{BB962C8B-B14F-4D97-AF65-F5344CB8AC3E}">
        <p14:creationId xmlns:p14="http://schemas.microsoft.com/office/powerpoint/2010/main" val="116260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DEE6F9-BE33-4E7F-BA47-FCA00A3B8B4E}"/>
              </a:ext>
            </a:extLst>
          </p:cNvPr>
          <p:cNvPicPr>
            <a:picLocks noChangeAspect="1"/>
          </p:cNvPicPr>
          <p:nvPr/>
        </p:nvPicPr>
        <p:blipFill>
          <a:blip r:embed="rId2"/>
          <a:stretch>
            <a:fillRect/>
          </a:stretch>
        </p:blipFill>
        <p:spPr>
          <a:xfrm>
            <a:off x="0" y="1429304"/>
            <a:ext cx="12192000" cy="5428695"/>
          </a:xfrm>
          <a:prstGeom prst="rect">
            <a:avLst/>
          </a:prstGeom>
        </p:spPr>
      </p:pic>
    </p:spTree>
    <p:extLst>
      <p:ext uri="{BB962C8B-B14F-4D97-AF65-F5344CB8AC3E}">
        <p14:creationId xmlns:p14="http://schemas.microsoft.com/office/powerpoint/2010/main" val="166779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EF8850-C9DF-402E-8EA9-144082C1DF29}"/>
              </a:ext>
            </a:extLst>
          </p:cNvPr>
          <p:cNvPicPr>
            <a:picLocks noChangeAspect="1"/>
          </p:cNvPicPr>
          <p:nvPr/>
        </p:nvPicPr>
        <p:blipFill>
          <a:blip r:embed="rId2"/>
          <a:stretch>
            <a:fillRect/>
          </a:stretch>
        </p:blipFill>
        <p:spPr>
          <a:xfrm>
            <a:off x="0" y="1420426"/>
            <a:ext cx="12192000" cy="5437573"/>
          </a:xfrm>
          <a:prstGeom prst="rect">
            <a:avLst/>
          </a:prstGeom>
        </p:spPr>
      </p:pic>
    </p:spTree>
    <p:extLst>
      <p:ext uri="{BB962C8B-B14F-4D97-AF65-F5344CB8AC3E}">
        <p14:creationId xmlns:p14="http://schemas.microsoft.com/office/powerpoint/2010/main" val="198798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0C533A-4C49-4C79-BE4F-2F0FC2E32BE8}"/>
              </a:ext>
            </a:extLst>
          </p:cNvPr>
          <p:cNvPicPr>
            <a:picLocks noChangeAspect="1"/>
          </p:cNvPicPr>
          <p:nvPr/>
        </p:nvPicPr>
        <p:blipFill>
          <a:blip r:embed="rId2"/>
          <a:stretch>
            <a:fillRect/>
          </a:stretch>
        </p:blipFill>
        <p:spPr>
          <a:xfrm>
            <a:off x="-1" y="1411550"/>
            <a:ext cx="12192001" cy="5446450"/>
          </a:xfrm>
          <a:prstGeom prst="rect">
            <a:avLst/>
          </a:prstGeom>
        </p:spPr>
      </p:pic>
    </p:spTree>
    <p:extLst>
      <p:ext uri="{BB962C8B-B14F-4D97-AF65-F5344CB8AC3E}">
        <p14:creationId xmlns:p14="http://schemas.microsoft.com/office/powerpoint/2010/main" val="286477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C0D7F0-5072-4092-80C0-38E029399024}"/>
              </a:ext>
            </a:extLst>
          </p:cNvPr>
          <p:cNvPicPr>
            <a:picLocks noChangeAspect="1"/>
          </p:cNvPicPr>
          <p:nvPr/>
        </p:nvPicPr>
        <p:blipFill>
          <a:blip r:embed="rId2"/>
          <a:stretch>
            <a:fillRect/>
          </a:stretch>
        </p:blipFill>
        <p:spPr>
          <a:xfrm>
            <a:off x="0" y="1411550"/>
            <a:ext cx="12192000" cy="5446450"/>
          </a:xfrm>
          <a:prstGeom prst="rect">
            <a:avLst/>
          </a:prstGeom>
        </p:spPr>
      </p:pic>
    </p:spTree>
    <p:extLst>
      <p:ext uri="{BB962C8B-B14F-4D97-AF65-F5344CB8AC3E}">
        <p14:creationId xmlns:p14="http://schemas.microsoft.com/office/powerpoint/2010/main" val="362073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C31D81-4EA2-4272-82FA-43F2DC3950AF}"/>
              </a:ext>
            </a:extLst>
          </p:cNvPr>
          <p:cNvPicPr>
            <a:picLocks noChangeAspect="1"/>
          </p:cNvPicPr>
          <p:nvPr/>
        </p:nvPicPr>
        <p:blipFill>
          <a:blip r:embed="rId2"/>
          <a:stretch>
            <a:fillRect/>
          </a:stretch>
        </p:blipFill>
        <p:spPr>
          <a:xfrm>
            <a:off x="0" y="1411550"/>
            <a:ext cx="12192000" cy="5446450"/>
          </a:xfrm>
          <a:prstGeom prst="rect">
            <a:avLst/>
          </a:prstGeom>
        </p:spPr>
      </p:pic>
    </p:spTree>
    <p:extLst>
      <p:ext uri="{BB962C8B-B14F-4D97-AF65-F5344CB8AC3E}">
        <p14:creationId xmlns:p14="http://schemas.microsoft.com/office/powerpoint/2010/main" val="111121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573162-FCA4-4B7F-9644-6EA23D61FCE9}"/>
              </a:ext>
            </a:extLst>
          </p:cNvPr>
          <p:cNvSpPr>
            <a:spLocks noGrp="1"/>
          </p:cNvSpPr>
          <p:nvPr>
            <p:ph idx="1"/>
          </p:nvPr>
        </p:nvSpPr>
        <p:spPr/>
        <p:txBody>
          <a:bodyPr>
            <a:normAutofit lnSpcReduction="10000"/>
          </a:bodyPr>
          <a:lstStyle/>
          <a:p>
            <a:r>
              <a:rPr lang="en-IN" sz="3200" b="1" i="1" dirty="0">
                <a:solidFill>
                  <a:schemeClr val="accent1"/>
                </a:solidFill>
              </a:rPr>
              <a:t>Advantages of Amplitude </a:t>
            </a:r>
            <a:r>
              <a:rPr lang="en-IN" sz="3200" b="1" i="1" dirty="0" err="1">
                <a:solidFill>
                  <a:schemeClr val="accent1"/>
                </a:solidFill>
              </a:rPr>
              <a:t>Modulation,AM</a:t>
            </a:r>
            <a:endParaRPr lang="en-IN" sz="3200" b="1" i="1" dirty="0">
              <a:solidFill>
                <a:schemeClr val="accent1"/>
              </a:solidFill>
            </a:endParaRPr>
          </a:p>
          <a:p>
            <a:r>
              <a:rPr lang="en-IN" dirty="0">
                <a:latin typeface="Arial Black" panose="020B0A04020102020204" pitchFamily="34" charset="0"/>
              </a:rPr>
              <a:t>There are several advantages of amplitude </a:t>
            </a:r>
            <a:r>
              <a:rPr lang="en-IN" dirty="0" err="1">
                <a:latin typeface="Arial Black" panose="020B0A04020102020204" pitchFamily="34" charset="0"/>
              </a:rPr>
              <a:t>modulation,and</a:t>
            </a:r>
            <a:r>
              <a:rPr lang="en-IN" dirty="0">
                <a:latin typeface="Arial Black" panose="020B0A04020102020204" pitchFamily="34" charset="0"/>
              </a:rPr>
              <a:t> some of this reasons have meant that it is still in widespread use today:</a:t>
            </a:r>
          </a:p>
          <a:p>
            <a:r>
              <a:rPr lang="en-IN" dirty="0">
                <a:latin typeface="Arial Black" panose="020B0A04020102020204" pitchFamily="34" charset="0"/>
              </a:rPr>
              <a:t>It is simple to implement</a:t>
            </a:r>
          </a:p>
          <a:p>
            <a:r>
              <a:rPr lang="en-IN" dirty="0">
                <a:latin typeface="Arial Black" panose="020B0A04020102020204" pitchFamily="34" charset="0"/>
              </a:rPr>
              <a:t>It can be demodulated using a circuit consisting of very few components</a:t>
            </a:r>
          </a:p>
          <a:p>
            <a:r>
              <a:rPr lang="en-IN" sz="3200" b="1" i="1" dirty="0">
                <a:solidFill>
                  <a:schemeClr val="accent1"/>
                </a:solidFill>
              </a:rPr>
              <a:t>Disadvantages of Amplitude Modulation</a:t>
            </a:r>
          </a:p>
          <a:p>
            <a:r>
              <a:rPr lang="en-IN" dirty="0">
                <a:latin typeface="Arial Black" panose="020B0A04020102020204" pitchFamily="34" charset="0"/>
              </a:rPr>
              <a:t>In is not efficient in terms of it power usage</a:t>
            </a:r>
          </a:p>
          <a:p>
            <a:r>
              <a:rPr lang="en-IN" dirty="0">
                <a:latin typeface="Arial Black" panose="020B0A04020102020204" pitchFamily="34" charset="0"/>
              </a:rPr>
              <a:t>It is not efficient in terms of its bandwidth</a:t>
            </a:r>
          </a:p>
          <a:p>
            <a:r>
              <a:rPr lang="en-IN" dirty="0">
                <a:latin typeface="Arial Black" panose="020B0A04020102020204" pitchFamily="34" charset="0"/>
              </a:rPr>
              <a:t>It is prone to high levels of noise</a:t>
            </a:r>
          </a:p>
        </p:txBody>
      </p:sp>
      <p:sp>
        <p:nvSpPr>
          <p:cNvPr id="3" name="Title 2">
            <a:extLst>
              <a:ext uri="{FF2B5EF4-FFF2-40B4-BE49-F238E27FC236}">
                <a16:creationId xmlns:a16="http://schemas.microsoft.com/office/drawing/2014/main" id="{9417D351-C955-40CA-94F1-407DBB4338F9}"/>
              </a:ext>
            </a:extLst>
          </p:cNvPr>
          <p:cNvSpPr>
            <a:spLocks noGrp="1"/>
          </p:cNvSpPr>
          <p:nvPr>
            <p:ph type="title"/>
          </p:nvPr>
        </p:nvSpPr>
        <p:spPr>
          <a:xfrm>
            <a:off x="-97654" y="764373"/>
            <a:ext cx="10820400" cy="1293028"/>
          </a:xfrm>
        </p:spPr>
        <p:txBody>
          <a:bodyPr/>
          <a:lstStyle/>
          <a:p>
            <a:r>
              <a:rPr lang="en-IN" b="1" dirty="0">
                <a:latin typeface="Algerian" panose="04020705040A02060702" pitchFamily="82" charset="0"/>
              </a:rPr>
              <a:t>ADVANTAGES AND DISADVANTAGES</a:t>
            </a:r>
          </a:p>
        </p:txBody>
      </p:sp>
    </p:spTree>
    <p:extLst>
      <p:ext uri="{BB962C8B-B14F-4D97-AF65-F5344CB8AC3E}">
        <p14:creationId xmlns:p14="http://schemas.microsoft.com/office/powerpoint/2010/main" val="384836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MODULATION &#10;MODULATION is the basic requirement for transmitting &#10;the message signal through free space &#10; It is ...">
            <a:extLst>
              <a:ext uri="{FF2B5EF4-FFF2-40B4-BE49-F238E27FC236}">
                <a16:creationId xmlns:a16="http://schemas.microsoft.com/office/drawing/2014/main" id="{035F7906-03DF-48E9-B3CE-C0BFDE8B8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060"/>
            <a:ext cx="12192000" cy="541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8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DD4609-E9A6-458C-ACBB-4EEA7D4198E8}"/>
              </a:ext>
            </a:extLst>
          </p:cNvPr>
          <p:cNvSpPr>
            <a:spLocks noGrp="1"/>
          </p:cNvSpPr>
          <p:nvPr>
            <p:ph type="title"/>
          </p:nvPr>
        </p:nvSpPr>
        <p:spPr>
          <a:xfrm>
            <a:off x="867422" y="617887"/>
            <a:ext cx="8610600" cy="1293028"/>
          </a:xfrm>
        </p:spPr>
        <p:txBody>
          <a:bodyPr>
            <a:normAutofit/>
          </a:bodyPr>
          <a:lstStyle/>
          <a:p>
            <a:r>
              <a:rPr lang="en-IN" sz="4400" b="1" i="1" dirty="0">
                <a:solidFill>
                  <a:schemeClr val="accent1"/>
                </a:solidFill>
                <a:latin typeface="Algerian" panose="04020705040A02060702" pitchFamily="82" charset="0"/>
              </a:rPr>
              <a:t>Amplitude modulation</a:t>
            </a:r>
          </a:p>
        </p:txBody>
      </p:sp>
      <p:sp>
        <p:nvSpPr>
          <p:cNvPr id="3" name="Subtitle 2">
            <a:extLst>
              <a:ext uri="{FF2B5EF4-FFF2-40B4-BE49-F238E27FC236}">
                <a16:creationId xmlns:a16="http://schemas.microsoft.com/office/drawing/2014/main" id="{4BFCA7E8-4591-49FC-A808-5F01BE18B26F}"/>
              </a:ext>
            </a:extLst>
          </p:cNvPr>
          <p:cNvSpPr>
            <a:spLocks noGrp="1"/>
          </p:cNvSpPr>
          <p:nvPr>
            <p:ph type="subTitle" idx="4294967295"/>
          </p:nvPr>
        </p:nvSpPr>
        <p:spPr>
          <a:xfrm>
            <a:off x="1677879" y="4273550"/>
            <a:ext cx="9448800" cy="2584450"/>
          </a:xfrm>
        </p:spPr>
        <p:txBody>
          <a:bodyPr>
            <a:normAutofit/>
          </a:bodyPr>
          <a:lstStyle/>
          <a:p>
            <a:pPr lvl="1"/>
            <a:r>
              <a:rPr lang="en-US" i="1" dirty="0">
                <a:solidFill>
                  <a:srgbClr val="FF0066"/>
                </a:solidFill>
                <a:latin typeface="Bodoni MT Black" panose="02070A03080606020203" pitchFamily="18" charset="0"/>
              </a:rPr>
              <a:t>Amplitude modulation (AM) is a modulation technique used in electronic communication, most commonly for transmitting information via a radio carrier wave. In amplitude modulation, the amplitude (signal strength) of the carrier wave is varied in proportion to that of the message signal being transmitted</a:t>
            </a:r>
            <a:r>
              <a:rPr lang="en-US" i="1" dirty="0">
                <a:solidFill>
                  <a:srgbClr val="66FFFF"/>
                </a:solidFill>
                <a:latin typeface="Bodoni MT Black" panose="02070A03080606020203" pitchFamily="18" charset="0"/>
              </a:rPr>
              <a:t>.</a:t>
            </a:r>
            <a:endParaRPr lang="en-IN" i="1" dirty="0">
              <a:solidFill>
                <a:srgbClr val="66FFFF"/>
              </a:solidFill>
              <a:latin typeface="Bodoni MT Black" panose="02070A03080606020203" pitchFamily="18" charset="0"/>
            </a:endParaRPr>
          </a:p>
        </p:txBody>
      </p:sp>
      <p:pic>
        <p:nvPicPr>
          <p:cNvPr id="2" name="Picture 1">
            <a:extLst>
              <a:ext uri="{FF2B5EF4-FFF2-40B4-BE49-F238E27FC236}">
                <a16:creationId xmlns:a16="http://schemas.microsoft.com/office/drawing/2014/main" id="{75D2E64B-CCDE-4B22-87EE-79AFE5FEC11C}"/>
              </a:ext>
            </a:extLst>
          </p:cNvPr>
          <p:cNvPicPr>
            <a:picLocks noChangeAspect="1"/>
          </p:cNvPicPr>
          <p:nvPr/>
        </p:nvPicPr>
        <p:blipFill>
          <a:blip r:embed="rId2"/>
          <a:stretch>
            <a:fillRect/>
          </a:stretch>
        </p:blipFill>
        <p:spPr>
          <a:xfrm>
            <a:off x="3515556" y="1910915"/>
            <a:ext cx="5477523" cy="1885950"/>
          </a:xfrm>
          <a:prstGeom prst="rect">
            <a:avLst/>
          </a:prstGeom>
        </p:spPr>
      </p:pic>
    </p:spTree>
    <p:extLst>
      <p:ext uri="{BB962C8B-B14F-4D97-AF65-F5344CB8AC3E}">
        <p14:creationId xmlns:p14="http://schemas.microsoft.com/office/powerpoint/2010/main" val="115055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4CFDD7-98B8-4A06-BB23-E1E3367973CF}"/>
              </a:ext>
            </a:extLst>
          </p:cNvPr>
          <p:cNvPicPr>
            <a:picLocks noChangeAspect="1"/>
          </p:cNvPicPr>
          <p:nvPr/>
        </p:nvPicPr>
        <p:blipFill>
          <a:blip r:embed="rId2"/>
          <a:stretch>
            <a:fillRect/>
          </a:stretch>
        </p:blipFill>
        <p:spPr>
          <a:xfrm>
            <a:off x="0" y="1414092"/>
            <a:ext cx="12191999" cy="5443907"/>
          </a:xfrm>
          <a:prstGeom prst="rect">
            <a:avLst/>
          </a:prstGeom>
        </p:spPr>
      </p:pic>
    </p:spTree>
    <p:extLst>
      <p:ext uri="{BB962C8B-B14F-4D97-AF65-F5344CB8AC3E}">
        <p14:creationId xmlns:p14="http://schemas.microsoft.com/office/powerpoint/2010/main" val="89176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608528-A138-493B-BA78-AF789AD14CC4}"/>
              </a:ext>
            </a:extLst>
          </p:cNvPr>
          <p:cNvSpPr/>
          <p:nvPr/>
        </p:nvSpPr>
        <p:spPr>
          <a:xfrm>
            <a:off x="1080208" y="1245057"/>
            <a:ext cx="9153525" cy="3293209"/>
          </a:xfrm>
          <a:prstGeom prst="rect">
            <a:avLst/>
          </a:prstGeom>
        </p:spPr>
        <p:txBody>
          <a:bodyPr wrap="square">
            <a:spAutoFit/>
          </a:bodyPr>
          <a:lstStyle/>
          <a:p>
            <a:r>
              <a:rPr lang="en-US" sz="2800" b="1" dirty="0">
                <a:solidFill>
                  <a:srgbClr val="813588"/>
                </a:solidFill>
                <a:latin typeface="Arial Black" panose="020B0A04020102020204" pitchFamily="34" charset="0"/>
              </a:rPr>
              <a:t>Types of Amplitude Modulation</a:t>
            </a:r>
          </a:p>
          <a:p>
            <a:endParaRPr lang="en-US" dirty="0">
              <a:solidFill>
                <a:srgbClr val="813588"/>
              </a:solidFill>
              <a:latin typeface="Roboto"/>
            </a:endParaRPr>
          </a:p>
          <a:p>
            <a:endParaRPr lang="en-US" dirty="0">
              <a:solidFill>
                <a:srgbClr val="813588"/>
              </a:solidFill>
              <a:latin typeface="Roboto"/>
            </a:endParaRPr>
          </a:p>
          <a:p>
            <a:r>
              <a:rPr lang="en-US" sz="2400" i="1" dirty="0">
                <a:solidFill>
                  <a:srgbClr val="FF0066"/>
                </a:solidFill>
                <a:latin typeface="Roboto"/>
              </a:rPr>
              <a:t>There are three main types of amplitude modulation. They are;</a:t>
            </a:r>
          </a:p>
          <a:p>
            <a:pPr>
              <a:buFont typeface="Arial" panose="020B0604020202020204" pitchFamily="34" charset="0"/>
              <a:buChar char="•"/>
            </a:pPr>
            <a:r>
              <a:rPr lang="en-US" sz="2400" i="1" dirty="0">
                <a:solidFill>
                  <a:srgbClr val="FF0066"/>
                </a:solidFill>
                <a:latin typeface="Roboto"/>
              </a:rPr>
              <a:t>Double sideband-suppressed carrier modulation (DSB-SC).</a:t>
            </a:r>
          </a:p>
          <a:p>
            <a:pPr>
              <a:buFont typeface="Arial" panose="020B0604020202020204" pitchFamily="34" charset="0"/>
              <a:buChar char="•"/>
            </a:pPr>
            <a:r>
              <a:rPr lang="en-US" sz="2400" i="1" dirty="0">
                <a:solidFill>
                  <a:srgbClr val="FF0066"/>
                </a:solidFill>
                <a:latin typeface="Roboto"/>
              </a:rPr>
              <a:t>Single Sideband Modulation (SSB).</a:t>
            </a:r>
          </a:p>
          <a:p>
            <a:pPr>
              <a:buFont typeface="Arial" panose="020B0604020202020204" pitchFamily="34" charset="0"/>
              <a:buChar char="•"/>
            </a:pPr>
            <a:r>
              <a:rPr lang="en-US" sz="2400" i="1" dirty="0">
                <a:solidFill>
                  <a:srgbClr val="FF0066"/>
                </a:solidFill>
                <a:latin typeface="Roboto"/>
              </a:rPr>
              <a:t>Vestigial Sideband Modulation (VSB).</a:t>
            </a:r>
          </a:p>
          <a:p>
            <a:br>
              <a:rPr lang="en-US" sz="2400" i="1" dirty="0">
                <a:solidFill>
                  <a:srgbClr val="FF0066"/>
                </a:solidFill>
              </a:rPr>
            </a:br>
            <a:endParaRPr lang="en-IN" sz="2400" i="1" dirty="0">
              <a:solidFill>
                <a:srgbClr val="FF0066"/>
              </a:solidFill>
            </a:endParaRPr>
          </a:p>
        </p:txBody>
      </p:sp>
      <p:sp>
        <p:nvSpPr>
          <p:cNvPr id="5" name="Rectangle 4">
            <a:extLst>
              <a:ext uri="{FF2B5EF4-FFF2-40B4-BE49-F238E27FC236}">
                <a16:creationId xmlns:a16="http://schemas.microsoft.com/office/drawing/2014/main" id="{593DFDD0-D53A-41C2-9510-4208DBCC7961}"/>
              </a:ext>
            </a:extLst>
          </p:cNvPr>
          <p:cNvSpPr/>
          <p:nvPr/>
        </p:nvSpPr>
        <p:spPr>
          <a:xfrm>
            <a:off x="1080208" y="4057233"/>
            <a:ext cx="6096000" cy="2800767"/>
          </a:xfrm>
          <a:prstGeom prst="rect">
            <a:avLst/>
          </a:prstGeom>
        </p:spPr>
        <p:txBody>
          <a:bodyPr>
            <a:spAutoFit/>
          </a:bodyPr>
          <a:lstStyle/>
          <a:p>
            <a:r>
              <a:rPr lang="en-US" sz="2800" b="1" dirty="0">
                <a:solidFill>
                  <a:srgbClr val="813588"/>
                </a:solidFill>
                <a:latin typeface="Arial Black" panose="020B0A04020102020204" pitchFamily="34" charset="0"/>
              </a:rPr>
              <a:t>Why Do We Need Modulation?</a:t>
            </a:r>
          </a:p>
          <a:p>
            <a:endParaRPr lang="en-US" sz="2800" dirty="0">
              <a:solidFill>
                <a:srgbClr val="813588"/>
              </a:solidFill>
              <a:latin typeface="Arial Black" panose="020B0A04020102020204" pitchFamily="34" charset="0"/>
            </a:endParaRPr>
          </a:p>
          <a:p>
            <a:r>
              <a:rPr lang="en-US" sz="2400" dirty="0">
                <a:solidFill>
                  <a:srgbClr val="FF0066"/>
                </a:solidFill>
                <a:latin typeface="Roboto"/>
              </a:rPr>
              <a:t>Practically speaking, modulation is required for;</a:t>
            </a:r>
          </a:p>
          <a:p>
            <a:pPr>
              <a:buFont typeface="Arial" panose="020B0604020202020204" pitchFamily="34" charset="0"/>
              <a:buChar char="•"/>
            </a:pPr>
            <a:r>
              <a:rPr lang="en-US" sz="2400" dirty="0">
                <a:solidFill>
                  <a:srgbClr val="FF0066"/>
                </a:solidFill>
                <a:latin typeface="Roboto"/>
              </a:rPr>
              <a:t>High range transmission</a:t>
            </a:r>
          </a:p>
          <a:p>
            <a:pPr>
              <a:buFont typeface="Arial" panose="020B0604020202020204" pitchFamily="34" charset="0"/>
              <a:buChar char="•"/>
            </a:pPr>
            <a:r>
              <a:rPr lang="en-US" sz="2400" dirty="0">
                <a:solidFill>
                  <a:srgbClr val="FF0066"/>
                </a:solidFill>
                <a:latin typeface="Roboto"/>
              </a:rPr>
              <a:t>Quality of transmission</a:t>
            </a:r>
          </a:p>
          <a:p>
            <a:pPr>
              <a:buFont typeface="Arial" panose="020B0604020202020204" pitchFamily="34" charset="0"/>
              <a:buChar char="•"/>
            </a:pPr>
            <a:r>
              <a:rPr lang="en-US" sz="2400" dirty="0">
                <a:solidFill>
                  <a:srgbClr val="FF0066"/>
                </a:solidFill>
                <a:latin typeface="Roboto"/>
              </a:rPr>
              <a:t>To avoid the overlapping of signals</a:t>
            </a:r>
            <a:r>
              <a:rPr lang="en-US" dirty="0">
                <a:solidFill>
                  <a:srgbClr val="333333"/>
                </a:solidFill>
                <a:latin typeface="Roboto"/>
              </a:rPr>
              <a:t>.</a:t>
            </a:r>
            <a:endParaRPr lang="en-US" b="0" i="0" dirty="0">
              <a:solidFill>
                <a:srgbClr val="333333"/>
              </a:solidFill>
              <a:effectLst/>
              <a:latin typeface="Roboto"/>
            </a:endParaRPr>
          </a:p>
        </p:txBody>
      </p:sp>
    </p:spTree>
    <p:extLst>
      <p:ext uri="{BB962C8B-B14F-4D97-AF65-F5344CB8AC3E}">
        <p14:creationId xmlns:p14="http://schemas.microsoft.com/office/powerpoint/2010/main" val="52385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a:hlinkClick r:id="rId2"/>
            <a:extLst>
              <a:ext uri="{FF2B5EF4-FFF2-40B4-BE49-F238E27FC236}">
                <a16:creationId xmlns:a16="http://schemas.microsoft.com/office/drawing/2014/main" id="{D66E33C4-DD30-4A99-9CBA-0D2126B39E34}"/>
              </a:ext>
            </a:extLst>
          </p:cNvPr>
          <p:cNvSpPr>
            <a:spLocks noChangeAspect="1" noChangeArrowheads="1"/>
          </p:cNvSpPr>
          <p:nvPr/>
        </p:nvSpPr>
        <p:spPr bwMode="auto">
          <a:xfrm>
            <a:off x="-1892300" y="738188"/>
            <a:ext cx="3724275" cy="144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a:hlinkClick r:id="rId2"/>
            <a:extLst>
              <a:ext uri="{FF2B5EF4-FFF2-40B4-BE49-F238E27FC236}">
                <a16:creationId xmlns:a16="http://schemas.microsoft.com/office/drawing/2014/main" id="{7B8A7AFF-56FA-4CF2-9723-75629BC03982}"/>
              </a:ext>
            </a:extLst>
          </p:cNvPr>
          <p:cNvSpPr>
            <a:spLocks noChangeAspect="1" noChangeArrowheads="1"/>
          </p:cNvSpPr>
          <p:nvPr/>
        </p:nvSpPr>
        <p:spPr bwMode="auto">
          <a:xfrm>
            <a:off x="-1739900" y="890588"/>
            <a:ext cx="3724275" cy="144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a:extLst>
              <a:ext uri="{FF2B5EF4-FFF2-40B4-BE49-F238E27FC236}">
                <a16:creationId xmlns:a16="http://schemas.microsoft.com/office/drawing/2014/main" id="{11192DF5-4069-4A6C-A248-1903E42DA91A}"/>
              </a:ext>
            </a:extLst>
          </p:cNvPr>
          <p:cNvSpPr>
            <a:spLocks noChangeArrowheads="1"/>
          </p:cNvSpPr>
          <p:nvPr/>
        </p:nvSpPr>
        <p:spPr bwMode="auto">
          <a:xfrm>
            <a:off x="6495456" y="1375833"/>
            <a:ext cx="64" cy="47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396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9E4FD7D-EDD4-495A-BE67-28E1A6C08FC2}"/>
              </a:ext>
            </a:extLst>
          </p:cNvPr>
          <p:cNvSpPr>
            <a:spLocks noChangeArrowheads="1"/>
          </p:cNvSpPr>
          <p:nvPr/>
        </p:nvSpPr>
        <p:spPr bwMode="auto">
          <a:xfrm>
            <a:off x="347472" y="1440800"/>
            <a:ext cx="11658600" cy="5280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Linux Libertine"/>
              </a:rPr>
              <a:t>                                                                                                                                   </a:t>
            </a:r>
            <a:r>
              <a:rPr kumimoji="0" lang="en-US" altLang="en-US" sz="3600" b="1" i="1" u="none" strike="noStrike" cap="none" normalizeH="0" baseline="0" dirty="0">
                <a:ln>
                  <a:noFill/>
                </a:ln>
                <a:solidFill>
                  <a:schemeClr val="accent6">
                    <a:lumMod val="75000"/>
                  </a:schemeClr>
                </a:solidFill>
                <a:effectLst/>
                <a:latin typeface="Imprint MT Shadow" panose="04020605060303030202" pitchFamily="82" charset="0"/>
              </a:rPr>
              <a:t>Simplified analysis of standard AM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solidFill>
                <a:srgbClr val="000000"/>
              </a:solidFill>
              <a:latin typeface="Linux Libertine"/>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latin typeface="Linux Libertine"/>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B0080"/>
                </a:solidFill>
                <a:effectLst/>
                <a:cs typeface="Arial" panose="020B0604020202020204" pitchFamily="34" charset="0"/>
              </a:rPr>
              <a:t>              </a:t>
            </a:r>
            <a:endParaRPr kumimoji="0" lang="en-US" altLang="en-US" sz="3600" b="0" i="0" u="none" strike="noStrike" cap="none" normalizeH="0" baseline="0" dirty="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Illustration of amplitude modulation</a:t>
            </a:r>
            <a:endParaRPr kumimoji="0" lang="en-US" altLang="en-US" sz="1600" b="1" i="1" u="none" strike="noStrike" cap="none" normalizeH="0" baseline="0" dirty="0">
              <a:ln>
                <a:noFill/>
              </a:ln>
              <a:solidFill>
                <a:srgbClr val="002060"/>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Consider a carrier wave (</a:t>
            </a: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hlinkClick r:id="rId3" tooltip="Sine wave">
                  <a:extLst>
                    <a:ext uri="{A12FA001-AC4F-418D-AE19-62706E023703}">
                      <ahyp:hlinkClr xmlns:ahyp="http://schemas.microsoft.com/office/drawing/2018/hyperlinkcolor" val="tx"/>
                    </a:ext>
                  </a:extLst>
                </a:hlinkClick>
              </a:rPr>
              <a:t>sine wave</a:t>
            </a: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 of frequency f</a:t>
            </a:r>
            <a:r>
              <a:rPr kumimoji="0" lang="en-US" altLang="en-US" sz="1600" b="1" i="1" u="none" strike="noStrike" cap="none" normalizeH="0" baseline="-30000" dirty="0">
                <a:ln>
                  <a:noFill/>
                </a:ln>
                <a:solidFill>
                  <a:srgbClr val="002060"/>
                </a:solidFill>
                <a:effectLst/>
                <a:latin typeface="Arial Black" panose="020B0A04020102020204" pitchFamily="34" charset="0"/>
                <a:cs typeface="Arial" panose="020B0604020202020204" pitchFamily="34" charset="0"/>
              </a:rPr>
              <a:t>c</a:t>
            </a: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 and amplitude A given by:</a:t>
            </a:r>
            <a:endParaRPr kumimoji="0" lang="en-US" altLang="en-US" sz="1600" b="1" i="1" u="none" strike="noStrike" cap="none" normalizeH="0" baseline="0" dirty="0">
              <a:ln>
                <a:noFill/>
              </a:ln>
              <a:solidFill>
                <a:srgbClr val="002060"/>
              </a:solidFill>
              <a:effectLst/>
              <a:latin typeface="Arial Black" panose="020B0A040201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Let m(t) represent the modulation waveform. For this example we shall take the modulation to be simply a sine wave of a frequency </a:t>
            </a:r>
            <a:r>
              <a:rPr kumimoji="0" lang="en-US" altLang="en-US" sz="1600" b="1" i="1" u="none" strike="noStrike" cap="none" normalizeH="0" baseline="0" dirty="0" err="1">
                <a:ln>
                  <a:noFill/>
                </a:ln>
                <a:solidFill>
                  <a:srgbClr val="002060"/>
                </a:solidFill>
                <a:effectLst/>
                <a:latin typeface="Arial Black" panose="020B0A04020102020204" pitchFamily="34" charset="0"/>
                <a:cs typeface="Arial" panose="020B0604020202020204" pitchFamily="34" charset="0"/>
              </a:rPr>
              <a:t>f</a:t>
            </a:r>
            <a:r>
              <a:rPr kumimoji="0" lang="en-US" altLang="en-US" sz="1600" b="1" i="1" u="none" strike="noStrike" cap="none" normalizeH="0" baseline="-30000" dirty="0" err="1">
                <a:ln>
                  <a:noFill/>
                </a:ln>
                <a:solidFill>
                  <a:srgbClr val="002060"/>
                </a:solidFill>
                <a:effectLst/>
                <a:latin typeface="Arial Black" panose="020B0A04020102020204" pitchFamily="34" charset="0"/>
                <a:cs typeface="Arial" panose="020B0604020202020204" pitchFamily="34" charset="0"/>
              </a:rPr>
              <a:t>m</a:t>
            </a: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 a much lower frequency (such as an audio frequency) than f</a:t>
            </a:r>
            <a:r>
              <a:rPr kumimoji="0" lang="en-US" altLang="en-US" sz="1600" b="1" i="1" u="none" strike="noStrike" cap="none" normalizeH="0" baseline="-30000" dirty="0">
                <a:ln>
                  <a:noFill/>
                </a:ln>
                <a:solidFill>
                  <a:srgbClr val="002060"/>
                </a:solidFill>
                <a:effectLst/>
                <a:latin typeface="Arial Black" panose="020B0A04020102020204" pitchFamily="34" charset="0"/>
                <a:cs typeface="Arial" panose="020B0604020202020204" pitchFamily="34" charset="0"/>
              </a:rPr>
              <a:t>c</a:t>
            </a: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a:t>
            </a:r>
            <a:endParaRPr kumimoji="0" lang="en-US" altLang="en-US" sz="1600" b="1" i="1" u="none" strike="noStrike" cap="none" normalizeH="0" baseline="0" dirty="0">
              <a:ln>
                <a:noFill/>
              </a:ln>
              <a:solidFill>
                <a:srgbClr val="002060"/>
              </a:solidFill>
              <a:effectLst/>
              <a:latin typeface="Arial Black" panose="020B0A040201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where m is the amplitude sensitivity, M is the amplitude of modulation. If m &lt; 1, (1 + m(t)/A) is always positive for </a:t>
            </a:r>
            <a:r>
              <a:rPr kumimoji="0" lang="en-US" altLang="en-US" sz="1600" b="1" i="1" u="none" strike="noStrike" cap="none" normalizeH="0" baseline="0" dirty="0" err="1">
                <a:ln>
                  <a:noFill/>
                </a:ln>
                <a:solidFill>
                  <a:srgbClr val="002060"/>
                </a:solidFill>
                <a:effectLst/>
                <a:latin typeface="Arial Black" panose="020B0A04020102020204" pitchFamily="34" charset="0"/>
                <a:cs typeface="Arial" panose="020B0604020202020204" pitchFamily="34" charset="0"/>
              </a:rPr>
              <a:t>undermodulation</a:t>
            </a:r>
            <a:r>
              <a:rPr kumimoji="0" lang="en-US" altLang="en-US" sz="1600" b="1" i="1" u="none" strike="noStrike" cap="none" normalizeH="0" baseline="0" dirty="0">
                <a:ln>
                  <a:noFill/>
                </a:ln>
                <a:solidFill>
                  <a:srgbClr val="002060"/>
                </a:solidFill>
                <a:effectLst/>
                <a:latin typeface="Arial Black" panose="020B0A04020102020204" pitchFamily="34" charset="0"/>
                <a:cs typeface="Arial" panose="020B0604020202020204" pitchFamily="34" charset="0"/>
              </a:rPr>
              <a:t>. If m &gt; 1 then overmodulation occurs and reconstruction of message signal from the transmitted signal would lead in loss of original signal. Amplitude modulation results when the carrier c(t) is multiplied by the positive quantity (1 + m(t)/A)</a:t>
            </a:r>
            <a:endParaRPr kumimoji="0" lang="en-US" altLang="en-US" sz="1600" b="1" i="1" u="none" strike="noStrike" cap="none" normalizeH="0" baseline="0" dirty="0">
              <a:ln>
                <a:noFill/>
              </a:ln>
              <a:solidFill>
                <a:srgbClr val="002060"/>
              </a:solidFill>
              <a:effectLst/>
              <a:latin typeface="Arial Black" panose="020B0A04020102020204" pitchFamily="34" charset="0"/>
            </a:endParaRPr>
          </a:p>
        </p:txBody>
      </p:sp>
      <p:pic>
        <p:nvPicPr>
          <p:cNvPr id="2051" name="Picture 3">
            <a:hlinkClick r:id="rId2"/>
            <a:extLst>
              <a:ext uri="{FF2B5EF4-FFF2-40B4-BE49-F238E27FC236}">
                <a16:creationId xmlns:a16="http://schemas.microsoft.com/office/drawing/2014/main" id="{6E151461-0BB8-4531-B92F-422661C5E9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856" y="2338388"/>
            <a:ext cx="3724275" cy="14478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displaystyle c(t)=A\sin(2\pi f_{c}t)\,}">
            <a:extLst>
              <a:ext uri="{FF2B5EF4-FFF2-40B4-BE49-F238E27FC236}">
                <a16:creationId xmlns:a16="http://schemas.microsoft.com/office/drawing/2014/main" id="{E1C23291-C40C-487B-AD31-AC4BE5153030}"/>
              </a:ext>
            </a:extLst>
          </p:cNvPr>
          <p:cNvSpPr>
            <a:spLocks noChangeAspect="1" noChangeArrowheads="1"/>
          </p:cNvSpPr>
          <p:nvPr/>
        </p:nvSpPr>
        <p:spPr bwMode="auto">
          <a:xfrm>
            <a:off x="672338" y="2566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5" descr="{\displaystyle m(t)=M\cos \left(2\pi f_{m}t+\phi \right)=Am\cos \left(2\pi f_{m}t+\phi \right)\,}">
            <a:extLst>
              <a:ext uri="{FF2B5EF4-FFF2-40B4-BE49-F238E27FC236}">
                <a16:creationId xmlns:a16="http://schemas.microsoft.com/office/drawing/2014/main" id="{55017D23-646E-45E0-85E5-3E83C85148A8}"/>
              </a:ext>
            </a:extLst>
          </p:cNvPr>
          <p:cNvSpPr>
            <a:spLocks noChangeAspect="1" noChangeArrowheads="1"/>
          </p:cNvSpPr>
          <p:nvPr/>
        </p:nvSpPr>
        <p:spPr bwMode="auto">
          <a:xfrm>
            <a:off x="672338" y="3008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isplaystyle {\begin{aligned}y(t)&amp;=\left[1+{\frac {m(t)}{A}}\right]c(t)\\&amp;=\left[1+m\cos \left(2\pi f_{m}t+\phi \right)\right]A\sin \left(2\pi f_{c}t\right)\end{aligned}}}">
            <a:extLst>
              <a:ext uri="{FF2B5EF4-FFF2-40B4-BE49-F238E27FC236}">
                <a16:creationId xmlns:a16="http://schemas.microsoft.com/office/drawing/2014/main" id="{C62C921A-2E36-42D0-86A3-06816A31AD51}"/>
              </a:ext>
            </a:extLst>
          </p:cNvPr>
          <p:cNvSpPr>
            <a:spLocks noChangeAspect="1" noChangeArrowheads="1"/>
          </p:cNvSpPr>
          <p:nvPr/>
        </p:nvSpPr>
        <p:spPr bwMode="auto">
          <a:xfrm>
            <a:off x="672338" y="345122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7" descr="{\displaystyle y(t)=A\sin(2\pi f_{c}t)+{\frac {1}{2}}Am\left[\sin \left(2\pi \left[f_{c}+f_{m}\right]t+\phi \right)+\sin \left(2\pi \left[f_{c}-f_{m}\right]t-\phi \right)\right].\,}">
            <a:extLst>
              <a:ext uri="{FF2B5EF4-FFF2-40B4-BE49-F238E27FC236}">
                <a16:creationId xmlns:a16="http://schemas.microsoft.com/office/drawing/2014/main" id="{72B1470B-00B0-4503-BC50-DC5F0075812A}"/>
              </a:ext>
            </a:extLst>
          </p:cNvPr>
          <p:cNvSpPr>
            <a:spLocks noChangeAspect="1" noChangeArrowheads="1"/>
          </p:cNvSpPr>
          <p:nvPr/>
        </p:nvSpPr>
        <p:spPr bwMode="auto">
          <a:xfrm>
            <a:off x="672338" y="404495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8974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7EA78F-B716-43C7-A1D6-D1BC8E83A729}"/>
              </a:ext>
            </a:extLst>
          </p:cNvPr>
          <p:cNvPicPr>
            <a:picLocks noChangeAspect="1"/>
          </p:cNvPicPr>
          <p:nvPr/>
        </p:nvPicPr>
        <p:blipFill>
          <a:blip r:embed="rId2"/>
          <a:stretch>
            <a:fillRect/>
          </a:stretch>
        </p:blipFill>
        <p:spPr>
          <a:xfrm>
            <a:off x="0" y="1402672"/>
            <a:ext cx="12192000" cy="5455328"/>
          </a:xfrm>
          <a:prstGeom prst="rect">
            <a:avLst/>
          </a:prstGeom>
        </p:spPr>
      </p:pic>
    </p:spTree>
    <p:extLst>
      <p:ext uri="{BB962C8B-B14F-4D97-AF65-F5344CB8AC3E}">
        <p14:creationId xmlns:p14="http://schemas.microsoft.com/office/powerpoint/2010/main" val="300774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A22CC2-69E6-45A8-AD7B-BFC8ABDE2FD5}"/>
              </a:ext>
            </a:extLst>
          </p:cNvPr>
          <p:cNvPicPr>
            <a:picLocks noChangeAspect="1"/>
          </p:cNvPicPr>
          <p:nvPr/>
        </p:nvPicPr>
        <p:blipFill>
          <a:blip r:embed="rId2"/>
          <a:stretch>
            <a:fillRect/>
          </a:stretch>
        </p:blipFill>
        <p:spPr>
          <a:xfrm>
            <a:off x="0" y="1411550"/>
            <a:ext cx="12191999" cy="5446450"/>
          </a:xfrm>
          <a:prstGeom prst="rect">
            <a:avLst/>
          </a:prstGeom>
        </p:spPr>
      </p:pic>
    </p:spTree>
    <p:extLst>
      <p:ext uri="{BB962C8B-B14F-4D97-AF65-F5344CB8AC3E}">
        <p14:creationId xmlns:p14="http://schemas.microsoft.com/office/powerpoint/2010/main" val="385546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115D7-B114-44E4-B056-1E401F418C5B}"/>
              </a:ext>
            </a:extLst>
          </p:cNvPr>
          <p:cNvPicPr>
            <a:picLocks noChangeAspect="1"/>
          </p:cNvPicPr>
          <p:nvPr/>
        </p:nvPicPr>
        <p:blipFill>
          <a:blip r:embed="rId2"/>
          <a:stretch>
            <a:fillRect/>
          </a:stretch>
        </p:blipFill>
        <p:spPr>
          <a:xfrm>
            <a:off x="0" y="1384916"/>
            <a:ext cx="12192000" cy="5473083"/>
          </a:xfrm>
          <a:prstGeom prst="rect">
            <a:avLst/>
          </a:prstGeom>
        </p:spPr>
      </p:pic>
    </p:spTree>
    <p:extLst>
      <p:ext uri="{BB962C8B-B14F-4D97-AF65-F5344CB8AC3E}">
        <p14:creationId xmlns:p14="http://schemas.microsoft.com/office/powerpoint/2010/main" val="187767819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367</TotalTime>
  <Words>377</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 Black</vt:lpstr>
      <vt:lpstr>Bodoni MT Black</vt:lpstr>
      <vt:lpstr>Century Gothic</vt:lpstr>
      <vt:lpstr>Imprint MT Shadow</vt:lpstr>
      <vt:lpstr>Linux Libertine</vt:lpstr>
      <vt:lpstr>Roboto</vt:lpstr>
      <vt:lpstr>Vapor Trail</vt:lpstr>
      <vt:lpstr>PowerPoint Presentation</vt:lpstr>
      <vt:lpstr>PowerPoint Presentation</vt:lpstr>
      <vt:lpstr>Amplitude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Amplitude modulation</dc:title>
  <dc:creator>supriya</dc:creator>
  <cp:lastModifiedBy>supriya</cp:lastModifiedBy>
  <cp:revision>20</cp:revision>
  <dcterms:created xsi:type="dcterms:W3CDTF">2020-05-01T03:13:45Z</dcterms:created>
  <dcterms:modified xsi:type="dcterms:W3CDTF">2020-05-05T07:06:25Z</dcterms:modified>
</cp:coreProperties>
</file>