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65E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65E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65E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8889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close/>
              </a:path>
            </a:pathLst>
          </a:custGeom>
          <a:solidFill>
            <a:srgbClr val="DC7F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888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close/>
              </a:path>
            </a:pathLst>
          </a:custGeom>
          <a:solidFill>
            <a:srgbClr val="93B5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1795" y="147320"/>
            <a:ext cx="8360409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65E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370" y="1909821"/>
            <a:ext cx="4439920" cy="170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1795" y="147320"/>
            <a:ext cx="8360409" cy="553720"/>
          </a:xfrm>
        </p:spPr>
        <p:txBody>
          <a:bodyPr/>
          <a:p>
            <a:r>
              <a:rPr lang="en-US"/>
              <a:t>Presentation on RC5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93370" y="1910080"/>
            <a:ext cx="7325995" cy="360108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/>
          <a:p>
            <a:r>
              <a:rPr lang="en-US" sz="2400">
                <a:latin typeface="ＤＦ明朝体W5" panose="02010609010101010101" charset="-128"/>
                <a:ea typeface="ＤＦ明朝体W5" panose="02010609010101010101" charset="-128"/>
              </a:rPr>
              <a:t>Presented By:- Mayank Kumar Jha</a:t>
            </a:r>
            <a:endParaRPr lang="en-US" sz="2400">
              <a:latin typeface="ＤＦ明朝体W5" panose="02010609010101010101" charset="-128"/>
              <a:ea typeface="ＤＦ明朝体W5" panose="02010609010101010101" charset="-128"/>
            </a:endParaRPr>
          </a:p>
          <a:p>
            <a:r>
              <a:rPr lang="en-US" sz="2400">
                <a:latin typeface="ＤＦ明朝体W5" panose="02010609010101010101" charset="-128"/>
                <a:ea typeface="ＤＦ明朝体W5" panose="02010609010101010101" charset="-128"/>
              </a:rPr>
              <a:t>College:- Saroj Mohan Institute of Technology</a:t>
            </a:r>
            <a:endParaRPr lang="en-US" sz="2400">
              <a:latin typeface="ＤＦ明朝体W5" panose="02010609010101010101" charset="-128"/>
              <a:ea typeface="ＤＦ明朝体W5" panose="02010609010101010101" charset="-128"/>
            </a:endParaRPr>
          </a:p>
          <a:p>
            <a:r>
              <a:rPr lang="en-US" sz="2400">
                <a:latin typeface="ＤＦ明朝体W5" panose="02010609010101010101" charset="-128"/>
                <a:ea typeface="ＤＦ明朝体W5" panose="02010609010101010101" charset="-128"/>
              </a:rPr>
              <a:t>Stream:- Computer Science and Engineering</a:t>
            </a:r>
            <a:endParaRPr lang="en-US" sz="2400">
              <a:latin typeface="ＤＦ明朝体W5" panose="02010609010101010101" charset="-128"/>
              <a:ea typeface="ＤＦ明朝体W5" panose="02010609010101010101" charset="-128"/>
            </a:endParaRPr>
          </a:p>
          <a:p>
            <a:r>
              <a:rPr lang="en-US" sz="2400">
                <a:latin typeface="ＤＦ明朝体W5" panose="02010609010101010101" charset="-128"/>
                <a:ea typeface="ＤＦ明朝体W5" panose="02010609010101010101" charset="-128"/>
              </a:rPr>
              <a:t>Paper:- Cryptography and Network Security</a:t>
            </a:r>
            <a:endParaRPr lang="en-US" sz="2400">
              <a:latin typeface="ＤＦ明朝体W5" panose="02010609010101010101" charset="-128"/>
              <a:ea typeface="ＤＦ明朝体W5" panose="02010609010101010101" charset="-128"/>
            </a:endParaRPr>
          </a:p>
          <a:p>
            <a:r>
              <a:rPr lang="en-US" sz="2400">
                <a:latin typeface="ＤＦ明朝体W5" panose="02010609010101010101" charset="-128"/>
                <a:ea typeface="ＤＦ明朝体W5" panose="02010609010101010101" charset="-128"/>
              </a:rPr>
              <a:t>Paper Code:-CS801D</a:t>
            </a:r>
            <a:endParaRPr lang="en-US" sz="2400">
              <a:latin typeface="ＤＦ明朝体W5" panose="02010609010101010101" charset="-128"/>
              <a:ea typeface="ＤＦ明朝体W5" panose="02010609010101010101" charset="-128"/>
            </a:endParaRPr>
          </a:p>
          <a:p>
            <a:r>
              <a:rPr lang="en-US" sz="2400">
                <a:latin typeface="ＤＦ明朝体W5" panose="02010609010101010101" charset="-128"/>
                <a:ea typeface="ＤＦ明朝体W5" panose="02010609010101010101" charset="-128"/>
              </a:rPr>
              <a:t>Year:- 4</a:t>
            </a:r>
            <a:r>
              <a:rPr lang="en-US" sz="2400" baseline="30000">
                <a:latin typeface="ＤＦ明朝体W5" panose="02010609010101010101" charset="-128"/>
                <a:ea typeface="ＤＦ明朝体W5" panose="02010609010101010101" charset="-128"/>
              </a:rPr>
              <a:t>th</a:t>
            </a:r>
            <a:endParaRPr lang="en-US" sz="2400" baseline="30000">
              <a:latin typeface="ＤＦ明朝体W5" panose="02010609010101010101" charset="-128"/>
              <a:ea typeface="ＤＦ明朝体W5" panose="02010609010101010101" charset="-128"/>
            </a:endParaRPr>
          </a:p>
          <a:p>
            <a:r>
              <a:rPr lang="en-US" sz="2400">
                <a:latin typeface="ＤＦ明朝体W5" panose="02010609010101010101" charset="-128"/>
                <a:ea typeface="ＤＦ明朝体W5" panose="02010609010101010101" charset="-128"/>
              </a:rPr>
              <a:t>Semester:- 8</a:t>
            </a:r>
            <a:r>
              <a:rPr lang="en-US" sz="2400" baseline="30000">
                <a:latin typeface="ＤＦ明朝体W5" panose="02010609010101010101" charset="-128"/>
                <a:ea typeface="ＤＦ明朝体W5" panose="02010609010101010101" charset="-128"/>
              </a:rPr>
              <a:t>th</a:t>
            </a:r>
            <a:endParaRPr lang="en-US" sz="2400">
              <a:latin typeface="ＤＦ明朝体W5" panose="02010609010101010101" charset="-128"/>
              <a:ea typeface="ＤＦ明朝体W5" panose="02010609010101010101" charset="-128"/>
            </a:endParaRPr>
          </a:p>
          <a:p>
            <a:r>
              <a:rPr lang="en-US" sz="2400">
                <a:latin typeface="ＤＦ明朝体W5" panose="02010609010101010101" charset="-128"/>
                <a:ea typeface="ＤＦ明朝体W5" panose="02010609010101010101" charset="-128"/>
              </a:rPr>
              <a:t>Roll:- 16800116066</a:t>
            </a:r>
            <a:endParaRPr lang="en-US" sz="2400">
              <a:latin typeface="ＤＦ明朝体W5" panose="02010609010101010101" charset="-128"/>
              <a:ea typeface="ＤＦ明朝体W5" panose="02010609010101010101" charset="-128"/>
            </a:endParaRPr>
          </a:p>
          <a:p>
            <a:r>
              <a:rPr lang="en-US" sz="2400">
                <a:latin typeface="ＤＦ明朝体W5" panose="02010609010101010101" charset="-128"/>
                <a:ea typeface="ＤＦ明朝体W5" panose="02010609010101010101" charset="-128"/>
              </a:rPr>
              <a:t>Reg. No.:- 161680110031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76803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35" dirty="0"/>
              <a:t>Notations </a:t>
            </a:r>
            <a:r>
              <a:rPr sz="4400" spc="-190" dirty="0"/>
              <a:t>and </a:t>
            </a:r>
            <a:r>
              <a:rPr sz="4400" spc="-235" dirty="0"/>
              <a:t>Primitive</a:t>
            </a:r>
            <a:r>
              <a:rPr sz="4400" spc="395" dirty="0"/>
              <a:t> </a:t>
            </a:r>
            <a:r>
              <a:rPr sz="4400" spc="-210" dirty="0"/>
              <a:t>operations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14919" y="1983175"/>
            <a:ext cx="8581034" cy="35264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2152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Algorithm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40216"/>
            <a:ext cx="5289550" cy="18002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1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340" dirty="0">
                <a:latin typeface="Arial" panose="020B0604020202020204"/>
                <a:cs typeface="Arial" panose="020B0604020202020204"/>
              </a:rPr>
              <a:t>The </a:t>
            </a:r>
            <a:r>
              <a:rPr sz="2900" spc="-60" dirty="0">
                <a:latin typeface="Arial" panose="020B0604020202020204"/>
                <a:cs typeface="Arial" panose="020B0604020202020204"/>
              </a:rPr>
              <a:t>are </a:t>
            </a:r>
            <a:r>
              <a:rPr sz="2900" spc="-140" dirty="0">
                <a:latin typeface="Arial" panose="020B0604020202020204"/>
                <a:cs typeface="Arial" panose="020B0604020202020204"/>
              </a:rPr>
              <a:t>three </a:t>
            </a:r>
            <a:r>
              <a:rPr sz="2900" spc="-250" dirty="0">
                <a:latin typeface="Arial" panose="020B0604020202020204"/>
                <a:cs typeface="Arial" panose="020B0604020202020204"/>
              </a:rPr>
              <a:t>components </a:t>
            </a:r>
            <a:r>
              <a:rPr sz="2900" dirty="0">
                <a:latin typeface="Arial" panose="020B0604020202020204"/>
                <a:cs typeface="Arial" panose="020B0604020202020204"/>
              </a:rPr>
              <a:t>of</a:t>
            </a:r>
            <a:r>
              <a:rPr sz="2900" spc="-28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335" dirty="0">
                <a:latin typeface="Arial" panose="020B0604020202020204"/>
                <a:cs typeface="Arial" panose="020B0604020202020204"/>
              </a:rPr>
              <a:t>RC5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8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50" dirty="0">
                <a:latin typeface="Arial" panose="020B0604020202020204"/>
                <a:cs typeface="Arial" panose="020B0604020202020204"/>
              </a:rPr>
              <a:t>Key expansion</a:t>
            </a:r>
            <a:r>
              <a:rPr sz="26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05" dirty="0">
                <a:latin typeface="Arial" panose="020B0604020202020204"/>
                <a:cs typeface="Arial" panose="020B0604020202020204"/>
              </a:rPr>
              <a:t>algorithm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70" dirty="0">
                <a:latin typeface="Arial" panose="020B0604020202020204"/>
                <a:cs typeface="Arial" panose="020B0604020202020204"/>
              </a:rPr>
              <a:t>Encryption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05" dirty="0">
                <a:latin typeface="Arial" panose="020B0604020202020204"/>
                <a:cs typeface="Arial" panose="020B0604020202020204"/>
              </a:rPr>
              <a:t>algorithm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25" dirty="0">
                <a:latin typeface="Arial" panose="020B0604020202020204"/>
                <a:cs typeface="Arial" panose="020B0604020202020204"/>
              </a:rPr>
              <a:t>Decryption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05" dirty="0">
                <a:latin typeface="Arial" panose="020B0604020202020204"/>
                <a:cs typeface="Arial" panose="020B0604020202020204"/>
              </a:rPr>
              <a:t>algorithm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4815840"/>
            <a:ext cx="1828800" cy="914400"/>
          </a:xfrm>
          <a:prstGeom prst="rect">
            <a:avLst/>
          </a:prstGeom>
          <a:solidFill>
            <a:srgbClr val="FF9800"/>
          </a:solidFill>
          <a:ln w="9344">
            <a:solidFill>
              <a:srgbClr val="000000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412750" marR="151765" indent="-251460">
              <a:lnSpc>
                <a:spcPct val="100000"/>
              </a:lnSpc>
              <a:spcBef>
                <a:spcPts val="1320"/>
              </a:spcBef>
            </a:pPr>
            <a:r>
              <a:rPr sz="1900" b="1" spc="-55" dirty="0">
                <a:solidFill>
                  <a:srgbClr val="7F0000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1900" b="1" spc="-165" dirty="0">
                <a:solidFill>
                  <a:srgbClr val="7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80" dirty="0">
                <a:solidFill>
                  <a:srgbClr val="7F0000"/>
                </a:solidFill>
                <a:latin typeface="Trebuchet MS" panose="020B0603020202020204"/>
                <a:cs typeface="Trebuchet MS" panose="020B0603020202020204"/>
              </a:rPr>
              <a:t>Expansion  </a:t>
            </a:r>
            <a:r>
              <a:rPr sz="1900" b="1" spc="-90" dirty="0">
                <a:solidFill>
                  <a:srgbClr val="7F0000"/>
                </a:solidFill>
                <a:latin typeface="Trebuchet MS" panose="020B0603020202020204"/>
                <a:cs typeface="Trebuchet MS" panose="020B0603020202020204"/>
              </a:rPr>
              <a:t>Algorithm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400" y="5425440"/>
            <a:ext cx="1828800" cy="914400"/>
          </a:xfrm>
          <a:prstGeom prst="rect">
            <a:avLst/>
          </a:prstGeom>
          <a:solidFill>
            <a:srgbClr val="FF0000"/>
          </a:solidFill>
          <a:ln w="93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334645" marR="250190" indent="-76200">
              <a:lnSpc>
                <a:spcPct val="100000"/>
              </a:lnSpc>
              <a:spcBef>
                <a:spcPts val="720"/>
              </a:spcBef>
            </a:pPr>
            <a:r>
              <a:rPr sz="2400" spc="-250" dirty="0">
                <a:latin typeface="Arial" panose="020B0604020202020204"/>
                <a:cs typeface="Arial" panose="020B0604020202020204"/>
              </a:rPr>
              <a:t>De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r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y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p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i</a:t>
            </a:r>
            <a:r>
              <a:rPr sz="2400" spc="-160" dirty="0">
                <a:latin typeface="Arial" panose="020B0604020202020204"/>
                <a:cs typeface="Arial" panose="020B0604020202020204"/>
              </a:rPr>
              <a:t>on 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Algorithm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0" y="4206240"/>
            <a:ext cx="1828800" cy="914400"/>
          </a:xfrm>
          <a:prstGeom prst="rect">
            <a:avLst/>
          </a:prstGeom>
          <a:solidFill>
            <a:srgbClr val="0000FF"/>
          </a:solidFill>
          <a:ln w="9344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334645" marR="284480" indent="-41910">
              <a:lnSpc>
                <a:spcPct val="100000"/>
              </a:lnSpc>
              <a:spcBef>
                <a:spcPts val="720"/>
              </a:spcBef>
            </a:pPr>
            <a:r>
              <a:rPr sz="2400" spc="-550" dirty="0">
                <a:latin typeface="Arial" panose="020B0604020202020204"/>
                <a:cs typeface="Arial" panose="020B0604020202020204"/>
              </a:rPr>
              <a:t>E</a:t>
            </a:r>
            <a:r>
              <a:rPr sz="2400" spc="-280" dirty="0">
                <a:latin typeface="Arial" panose="020B0604020202020204"/>
                <a:cs typeface="Arial" panose="020B0604020202020204"/>
              </a:rPr>
              <a:t>n</a:t>
            </a:r>
            <a:r>
              <a:rPr sz="2400" spc="-285" dirty="0">
                <a:latin typeface="Arial" panose="020B0604020202020204"/>
                <a:cs typeface="Arial" panose="020B0604020202020204"/>
              </a:rPr>
              <a:t>c</a:t>
            </a:r>
            <a:r>
              <a:rPr sz="2400" spc="10" dirty="0">
                <a:latin typeface="Arial" panose="020B0604020202020204"/>
                <a:cs typeface="Arial" panose="020B0604020202020204"/>
              </a:rPr>
              <a:t>r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y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p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t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i</a:t>
            </a:r>
            <a:r>
              <a:rPr sz="2400" spc="-160" dirty="0">
                <a:latin typeface="Arial" panose="020B0604020202020204"/>
                <a:cs typeface="Arial" panose="020B0604020202020204"/>
              </a:rPr>
              <a:t>on 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Algorithm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5234939"/>
            <a:ext cx="1447800" cy="76200"/>
          </a:xfrm>
          <a:custGeom>
            <a:avLst/>
            <a:gdLst/>
            <a:ahLst/>
            <a:cxnLst/>
            <a:rect l="l" t="t" r="r" b="b"/>
            <a:pathLst>
              <a:path w="1447800" h="76200">
                <a:moveTo>
                  <a:pt x="1447800" y="38100"/>
                </a:moveTo>
                <a:lnTo>
                  <a:pt x="1371600" y="0"/>
                </a:lnTo>
                <a:lnTo>
                  <a:pt x="1371600" y="34290"/>
                </a:lnTo>
                <a:lnTo>
                  <a:pt x="0" y="34290"/>
                </a:lnTo>
                <a:lnTo>
                  <a:pt x="0" y="43180"/>
                </a:lnTo>
                <a:lnTo>
                  <a:pt x="1371600" y="43180"/>
                </a:lnTo>
                <a:lnTo>
                  <a:pt x="1371600" y="76200"/>
                </a:lnTo>
                <a:lnTo>
                  <a:pt x="1447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3581400" y="4048759"/>
            <a:ext cx="4876800" cy="2448560"/>
            <a:chOff x="3581400" y="4048759"/>
            <a:chExt cx="4876800" cy="2448560"/>
          </a:xfrm>
        </p:grpSpPr>
        <p:sp>
          <p:nvSpPr>
            <p:cNvPr id="9" name="object 9"/>
            <p:cNvSpPr/>
            <p:nvPr/>
          </p:nvSpPr>
          <p:spPr>
            <a:xfrm>
              <a:off x="5750560" y="6492239"/>
              <a:ext cx="965200" cy="0"/>
            </a:xfrm>
            <a:custGeom>
              <a:avLst/>
              <a:gdLst/>
              <a:ahLst/>
              <a:cxnLst/>
              <a:rect l="l" t="t" r="r" b="b"/>
              <a:pathLst>
                <a:path w="965200">
                  <a:moveTo>
                    <a:pt x="0" y="0"/>
                  </a:moveTo>
                  <a:lnTo>
                    <a:pt x="965199" y="0"/>
                  </a:lnTo>
                </a:path>
              </a:pathLst>
            </a:custGeom>
            <a:ln w="101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709920" y="6487159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430" y="0"/>
                  </a:moveTo>
                  <a:lnTo>
                    <a:pt x="5080" y="0"/>
                  </a:lnTo>
                  <a:lnTo>
                    <a:pt x="5080" y="5080"/>
                  </a:lnTo>
                  <a:lnTo>
                    <a:pt x="0" y="5080"/>
                  </a:lnTo>
                  <a:lnTo>
                    <a:pt x="0" y="10160"/>
                  </a:lnTo>
                  <a:lnTo>
                    <a:pt x="5080" y="10160"/>
                  </a:lnTo>
                  <a:lnTo>
                    <a:pt x="11430" y="1016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15000" y="4076699"/>
              <a:ext cx="0" cy="2415540"/>
            </a:xfrm>
            <a:custGeom>
              <a:avLst/>
              <a:gdLst/>
              <a:ahLst/>
              <a:cxnLst/>
              <a:rect l="l" t="t" r="r" b="b"/>
              <a:pathLst>
                <a:path h="2415540">
                  <a:moveTo>
                    <a:pt x="0" y="0"/>
                  </a:moveTo>
                  <a:lnTo>
                    <a:pt x="0" y="2415540"/>
                  </a:lnTo>
                </a:path>
              </a:pathLst>
            </a:custGeom>
            <a:ln w="1015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721350" y="4053839"/>
              <a:ext cx="2090420" cy="0"/>
            </a:xfrm>
            <a:custGeom>
              <a:avLst/>
              <a:gdLst/>
              <a:ahLst/>
              <a:cxnLst/>
              <a:rect l="l" t="t" r="r" b="b"/>
              <a:pathLst>
                <a:path w="2090420">
                  <a:moveTo>
                    <a:pt x="0" y="0"/>
                  </a:moveTo>
                  <a:lnTo>
                    <a:pt x="2090420" y="0"/>
                  </a:lnTo>
                </a:path>
              </a:pathLst>
            </a:custGeom>
            <a:ln w="1015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40980" y="4048759"/>
              <a:ext cx="11430" cy="10160"/>
            </a:xfrm>
            <a:custGeom>
              <a:avLst/>
              <a:gdLst/>
              <a:ahLst/>
              <a:cxnLst/>
              <a:rect l="l" t="t" r="r" b="b"/>
              <a:pathLst>
                <a:path w="11429" h="10160">
                  <a:moveTo>
                    <a:pt x="11430" y="0"/>
                  </a:moveTo>
                  <a:lnTo>
                    <a:pt x="7620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7620" y="10160"/>
                  </a:lnTo>
                  <a:lnTo>
                    <a:pt x="7620" y="5080"/>
                  </a:lnTo>
                  <a:lnTo>
                    <a:pt x="11430" y="5080"/>
                  </a:lnTo>
                  <a:lnTo>
                    <a:pt x="11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847965" y="4053839"/>
              <a:ext cx="0" cy="2414270"/>
            </a:xfrm>
            <a:custGeom>
              <a:avLst/>
              <a:gdLst/>
              <a:ahLst/>
              <a:cxnLst/>
              <a:rect l="l" t="t" r="r" b="b"/>
              <a:pathLst>
                <a:path h="2414270">
                  <a:moveTo>
                    <a:pt x="0" y="0"/>
                  </a:moveTo>
                  <a:lnTo>
                    <a:pt x="0" y="2414270"/>
                  </a:lnTo>
                </a:path>
              </a:pathLst>
            </a:custGeom>
            <a:ln w="888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812279" y="6492239"/>
              <a:ext cx="1031240" cy="0"/>
            </a:xfrm>
            <a:custGeom>
              <a:avLst/>
              <a:gdLst/>
              <a:ahLst/>
              <a:cxnLst/>
              <a:rect l="l" t="t" r="r" b="b"/>
              <a:pathLst>
                <a:path w="1031240">
                  <a:moveTo>
                    <a:pt x="0" y="0"/>
                  </a:moveTo>
                  <a:lnTo>
                    <a:pt x="1031240" y="0"/>
                  </a:lnTo>
                </a:path>
              </a:pathLst>
            </a:custGeom>
            <a:ln w="101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791200" y="4855209"/>
              <a:ext cx="993140" cy="1642110"/>
            </a:xfrm>
            <a:custGeom>
              <a:avLst/>
              <a:gdLst/>
              <a:ahLst/>
              <a:cxnLst/>
              <a:rect l="l" t="t" r="r" b="b"/>
              <a:pathLst>
                <a:path w="993140" h="1642110">
                  <a:moveTo>
                    <a:pt x="76200" y="3683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76200" y="36830"/>
                  </a:lnTo>
                  <a:close/>
                </a:path>
                <a:path w="993140" h="1642110">
                  <a:moveTo>
                    <a:pt x="993140" y="1631950"/>
                  </a:moveTo>
                  <a:lnTo>
                    <a:pt x="990600" y="1631950"/>
                  </a:lnTo>
                  <a:lnTo>
                    <a:pt x="952500" y="1631950"/>
                  </a:lnTo>
                  <a:lnTo>
                    <a:pt x="952500" y="1642110"/>
                  </a:lnTo>
                  <a:lnTo>
                    <a:pt x="990600" y="1642110"/>
                  </a:lnTo>
                  <a:lnTo>
                    <a:pt x="993140" y="1642110"/>
                  </a:lnTo>
                  <a:lnTo>
                    <a:pt x="993140" y="1631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581400" y="4892039"/>
              <a:ext cx="1905000" cy="381000"/>
            </a:xfrm>
            <a:custGeom>
              <a:avLst/>
              <a:gdLst/>
              <a:ahLst/>
              <a:cxnLst/>
              <a:rect l="l" t="t" r="r" b="b"/>
              <a:pathLst>
                <a:path w="1905000" h="381000">
                  <a:moveTo>
                    <a:pt x="0" y="381000"/>
                  </a:moveTo>
                  <a:lnTo>
                    <a:pt x="1905000" y="381000"/>
                  </a:lnTo>
                </a:path>
                <a:path w="1905000" h="381000">
                  <a:moveTo>
                    <a:pt x="1905000" y="381000"/>
                  </a:moveTo>
                  <a:lnTo>
                    <a:pt x="19050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86400" y="4888229"/>
              <a:ext cx="320040" cy="8890"/>
            </a:xfrm>
            <a:custGeom>
              <a:avLst/>
              <a:gdLst/>
              <a:ahLst/>
              <a:cxnLst/>
              <a:rect l="l" t="t" r="r" b="b"/>
              <a:pathLst>
                <a:path w="320039" h="8889">
                  <a:moveTo>
                    <a:pt x="32003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320039" y="8890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86400" y="5273039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100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105400" y="4320539"/>
              <a:ext cx="3352800" cy="1905000"/>
            </a:xfrm>
            <a:custGeom>
              <a:avLst/>
              <a:gdLst/>
              <a:ahLst/>
              <a:cxnLst/>
              <a:rect l="l" t="t" r="r" b="b"/>
              <a:pathLst>
                <a:path w="3352800" h="1905000">
                  <a:moveTo>
                    <a:pt x="762000" y="1866900"/>
                  </a:moveTo>
                  <a:lnTo>
                    <a:pt x="685800" y="1828800"/>
                  </a:lnTo>
                  <a:lnTo>
                    <a:pt x="685800" y="1863090"/>
                  </a:lnTo>
                  <a:lnTo>
                    <a:pt x="0" y="1863090"/>
                  </a:lnTo>
                  <a:lnTo>
                    <a:pt x="0" y="1871980"/>
                  </a:lnTo>
                  <a:lnTo>
                    <a:pt x="685800" y="1871980"/>
                  </a:lnTo>
                  <a:lnTo>
                    <a:pt x="685800" y="1905000"/>
                  </a:lnTo>
                  <a:lnTo>
                    <a:pt x="762000" y="1866900"/>
                  </a:lnTo>
                  <a:close/>
                </a:path>
                <a:path w="3352800" h="1905000">
                  <a:moveTo>
                    <a:pt x="762000" y="1333500"/>
                  </a:moveTo>
                  <a:lnTo>
                    <a:pt x="685800" y="1296670"/>
                  </a:lnTo>
                  <a:lnTo>
                    <a:pt x="685800" y="1329690"/>
                  </a:lnTo>
                  <a:lnTo>
                    <a:pt x="381000" y="1329690"/>
                  </a:lnTo>
                  <a:lnTo>
                    <a:pt x="381000" y="1338580"/>
                  </a:lnTo>
                  <a:lnTo>
                    <a:pt x="685800" y="1338580"/>
                  </a:lnTo>
                  <a:lnTo>
                    <a:pt x="685800" y="1371600"/>
                  </a:lnTo>
                  <a:lnTo>
                    <a:pt x="762000" y="1333500"/>
                  </a:lnTo>
                  <a:close/>
                </a:path>
                <a:path w="3352800" h="1905000">
                  <a:moveTo>
                    <a:pt x="762000" y="38100"/>
                  </a:moveTo>
                  <a:lnTo>
                    <a:pt x="685800" y="0"/>
                  </a:lnTo>
                  <a:lnTo>
                    <a:pt x="685800" y="34290"/>
                  </a:lnTo>
                  <a:lnTo>
                    <a:pt x="0" y="34290"/>
                  </a:lnTo>
                  <a:lnTo>
                    <a:pt x="0" y="43180"/>
                  </a:lnTo>
                  <a:lnTo>
                    <a:pt x="685800" y="43180"/>
                  </a:lnTo>
                  <a:lnTo>
                    <a:pt x="685800" y="76200"/>
                  </a:lnTo>
                  <a:lnTo>
                    <a:pt x="762000" y="38100"/>
                  </a:lnTo>
                  <a:close/>
                </a:path>
                <a:path w="3352800" h="1905000">
                  <a:moveTo>
                    <a:pt x="3352800" y="1562100"/>
                  </a:moveTo>
                  <a:lnTo>
                    <a:pt x="3276600" y="1525270"/>
                  </a:lnTo>
                  <a:lnTo>
                    <a:pt x="3276600" y="1558290"/>
                  </a:lnTo>
                  <a:lnTo>
                    <a:pt x="2590800" y="1558290"/>
                  </a:lnTo>
                  <a:lnTo>
                    <a:pt x="2590800" y="1567180"/>
                  </a:lnTo>
                  <a:lnTo>
                    <a:pt x="3276600" y="1567180"/>
                  </a:lnTo>
                  <a:lnTo>
                    <a:pt x="3276600" y="1600200"/>
                  </a:lnTo>
                  <a:lnTo>
                    <a:pt x="3352800" y="1562100"/>
                  </a:lnTo>
                  <a:close/>
                </a:path>
                <a:path w="3352800" h="1905000">
                  <a:moveTo>
                    <a:pt x="3352800" y="342900"/>
                  </a:moveTo>
                  <a:lnTo>
                    <a:pt x="3276600" y="306070"/>
                  </a:lnTo>
                  <a:lnTo>
                    <a:pt x="3276600" y="339090"/>
                  </a:lnTo>
                  <a:lnTo>
                    <a:pt x="2590800" y="339090"/>
                  </a:lnTo>
                  <a:lnTo>
                    <a:pt x="2590800" y="347980"/>
                  </a:lnTo>
                  <a:lnTo>
                    <a:pt x="3276600" y="347980"/>
                  </a:lnTo>
                  <a:lnTo>
                    <a:pt x="3276600" y="381000"/>
                  </a:lnTo>
                  <a:lnTo>
                    <a:pt x="3352800" y="342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649470" y="4071620"/>
            <a:ext cx="8204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l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1800" spc="-215" dirty="0">
                <a:latin typeface="Arial" panose="020B0604020202020204"/>
                <a:cs typeface="Arial" panose="020B0604020202020204"/>
              </a:rPr>
              <a:t>n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ext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7070" y="5900420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 panose="020B0604020202020204"/>
                <a:cs typeface="Arial" panose="020B0604020202020204"/>
              </a:rPr>
              <a:t>Ciphertext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24800" y="5535929"/>
            <a:ext cx="8204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Arial" panose="020B0604020202020204"/>
                <a:cs typeface="Arial" panose="020B0604020202020204"/>
              </a:rPr>
              <a:t>P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l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</a:t>
            </a:r>
            <a:r>
              <a:rPr sz="1800" spc="-215" dirty="0">
                <a:latin typeface="Arial" panose="020B0604020202020204"/>
                <a:cs typeface="Arial" panose="020B0604020202020204"/>
              </a:rPr>
              <a:t>n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t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ext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26069" y="4316729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 panose="020B0604020202020204"/>
                <a:cs typeface="Arial" panose="020B0604020202020204"/>
              </a:rPr>
              <a:t>Ciphertext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7600" y="4940300"/>
            <a:ext cx="1556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Arial" panose="020B0604020202020204"/>
                <a:cs typeface="Arial" panose="020B0604020202020204"/>
              </a:rPr>
              <a:t>Expanded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Key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305" dirty="0">
                <a:latin typeface="Arial" panose="020B0604020202020204"/>
                <a:cs typeface="Arial" panose="020B0604020202020204"/>
              </a:rPr>
              <a:t>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6070" y="4940300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Arial" panose="020B0604020202020204"/>
                <a:cs typeface="Arial" panose="020B0604020202020204"/>
              </a:rPr>
              <a:t>Secret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Key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10" dirty="0">
                <a:latin typeface="Arial" panose="020B0604020202020204"/>
                <a:cs typeface="Arial" panose="020B0604020202020204"/>
              </a:rPr>
              <a:t>K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23037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90" dirty="0"/>
              <a:t>Encryption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74718" y="1955706"/>
            <a:ext cx="8027579" cy="328980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327659"/>
            <a:ext cx="2305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90" dirty="0"/>
              <a:t>Encryption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9550" y="1757421"/>
          <a:ext cx="2136140" cy="1203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/>
                <a:gridCol w="243839"/>
                <a:gridCol w="243840"/>
                <a:gridCol w="1189989"/>
              </a:tblGrid>
              <a:tr h="236378">
                <a:tc>
                  <a:txBody>
                    <a:bodyPr/>
                    <a:lstStyle/>
                    <a:p>
                      <a:pPr marR="20955" algn="ctr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1600" b="1" spc="-8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S[0];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365125">
                <a:tc>
                  <a:txBody>
                    <a:bodyPr/>
                    <a:lstStyle/>
                    <a:p>
                      <a:pPr marR="20955" algn="ctr">
                        <a:lnSpc>
                          <a:spcPts val="170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1600" b="1" spc="-8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70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S[1];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601503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for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60960" marR="52705" indent="-635">
                        <a:lnSpc>
                          <a:spcPts val="1910"/>
                        </a:lnSpc>
                        <a:spcBef>
                          <a:spcPts val="81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i  A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915"/>
                        </a:lnSpc>
                        <a:spcBef>
                          <a:spcPts val="74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0960">
                        <a:lnSpc>
                          <a:spcPts val="1915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60960" marR="24130" indent="-635">
                        <a:lnSpc>
                          <a:spcPts val="1910"/>
                        </a:lnSpc>
                        <a:spcBef>
                          <a:spcPts val="815"/>
                        </a:spcBef>
                        <a:tabLst>
                          <a:tab pos="847725" algn="l"/>
                        </a:tabLst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1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to </a:t>
                      </a: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r</a:t>
                      </a:r>
                      <a:r>
                        <a:rPr sz="1600" b="1" spc="-10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do  ((A</a:t>
                      </a: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5" dirty="0">
                          <a:latin typeface="Noto Sans Symbols"/>
                          <a:cs typeface="Noto Sans Symbols"/>
                        </a:rPr>
                        <a:t>⊕	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03505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16280" y="2683509"/>
            <a:ext cx="4104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2905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&lt;&lt;&lt; B)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S[2*i];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1287145" algn="l"/>
              </a:tabLst>
            </a:pPr>
            <a:r>
              <a:rPr sz="1600" b="1" dirty="0">
                <a:latin typeface="Courier New" panose="02070309020205020404"/>
                <a:cs typeface="Courier New" panose="02070309020205020404"/>
              </a:rPr>
              <a:t>B =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((B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5" dirty="0">
                <a:latin typeface="Noto Sans Symbols"/>
                <a:cs typeface="Noto Sans Symbols"/>
              </a:rPr>
              <a:t>⊕	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A) &lt;&lt;&lt; A)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S[2*i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1];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945" y="5577059"/>
            <a:ext cx="4614477" cy="3926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6070" y="4453890"/>
            <a:ext cx="3836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b="1" spc="140" dirty="0">
                <a:latin typeface="Trebuchet MS" panose="020B0603020202020204"/>
                <a:cs typeface="Trebuchet MS" panose="020B0603020202020204"/>
              </a:rPr>
              <a:t>&lt;&lt;&lt;</a:t>
            </a:r>
            <a:r>
              <a:rPr sz="1800" b="1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20" dirty="0">
                <a:latin typeface="Trebuchet MS" panose="020B0603020202020204"/>
                <a:cs typeface="Trebuchet MS" panose="020B0603020202020204"/>
              </a:rPr>
              <a:t>B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155" dirty="0">
                <a:latin typeface="Arial" panose="020B0604020202020204"/>
                <a:cs typeface="Arial" panose="020B0604020202020204"/>
              </a:rPr>
              <a:t>Bits 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in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are rotated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left by 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amount 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specified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lower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log2(</a:t>
            </a:r>
            <a:r>
              <a:rPr sz="1800" i="1" spc="-65" dirty="0">
                <a:latin typeface="Arial" panose="020B0604020202020204"/>
                <a:cs typeface="Arial" panose="020B0604020202020204"/>
              </a:rPr>
              <a:t>w) </a:t>
            </a:r>
            <a:r>
              <a:rPr sz="1800" i="1" spc="-105" dirty="0">
                <a:latin typeface="Arial" panose="020B0604020202020204"/>
                <a:cs typeface="Arial" panose="020B0604020202020204"/>
              </a:rPr>
              <a:t>bits </a:t>
            </a:r>
            <a:r>
              <a:rPr sz="1800" i="1" spc="-110" dirty="0">
                <a:latin typeface="Arial" panose="020B0604020202020204"/>
                <a:cs typeface="Arial" panose="020B0604020202020204"/>
              </a:rPr>
              <a:t>in</a:t>
            </a:r>
            <a:r>
              <a:rPr sz="1800" i="1" spc="245" dirty="0">
                <a:latin typeface="Arial" panose="020B0604020202020204"/>
                <a:cs typeface="Arial" panose="020B0604020202020204"/>
              </a:rPr>
              <a:t> </a:t>
            </a:r>
            <a:r>
              <a:rPr sz="1800" i="1" spc="-305" dirty="0"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6800" y="228600"/>
            <a:ext cx="3820124" cy="6162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2432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20" dirty="0"/>
              <a:t>D</a:t>
            </a:r>
            <a:r>
              <a:rPr sz="4400" spc="-245" dirty="0"/>
              <a:t>e</a:t>
            </a:r>
            <a:r>
              <a:rPr sz="4400" spc="-310" dirty="0"/>
              <a:t>c</a:t>
            </a:r>
            <a:r>
              <a:rPr sz="4400" spc="-204" dirty="0"/>
              <a:t>r</a:t>
            </a:r>
            <a:r>
              <a:rPr sz="4400" spc="-10" dirty="0"/>
              <a:t>y</a:t>
            </a:r>
            <a:r>
              <a:rPr sz="4400" dirty="0"/>
              <a:t>p</a:t>
            </a:r>
            <a:r>
              <a:rPr sz="4400" spc="-30" dirty="0"/>
              <a:t>t</a:t>
            </a:r>
            <a:r>
              <a:rPr sz="4400" spc="-30" dirty="0"/>
              <a:t>i</a:t>
            </a:r>
            <a:r>
              <a:rPr sz="4400" spc="-245" dirty="0"/>
              <a:t>o</a:t>
            </a:r>
            <a:r>
              <a:rPr sz="4400" spc="-520" dirty="0"/>
              <a:t>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29291" y="1903265"/>
            <a:ext cx="7848063" cy="200775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327659"/>
            <a:ext cx="2432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9" dirty="0"/>
              <a:t>D</a:t>
            </a:r>
            <a:r>
              <a:rPr sz="4400" spc="-400" dirty="0"/>
              <a:t>e</a:t>
            </a:r>
            <a:r>
              <a:rPr sz="4400" spc="-355" dirty="0"/>
              <a:t>c</a:t>
            </a:r>
            <a:r>
              <a:rPr sz="4400" spc="-5" dirty="0"/>
              <a:t>r</a:t>
            </a:r>
            <a:r>
              <a:rPr sz="4400" spc="5" dirty="0"/>
              <a:t>y</a:t>
            </a:r>
            <a:r>
              <a:rPr sz="4400" spc="-20" dirty="0"/>
              <a:t>p</a:t>
            </a:r>
            <a:r>
              <a:rPr sz="4400" spc="-30" dirty="0"/>
              <a:t>t</a:t>
            </a:r>
            <a:r>
              <a:rPr sz="4400" spc="-30" dirty="0"/>
              <a:t>i</a:t>
            </a:r>
            <a:r>
              <a:rPr sz="4400" spc="-245" dirty="0"/>
              <a:t>o</a:t>
            </a:r>
            <a:r>
              <a:rPr sz="4400" spc="-520" dirty="0"/>
              <a:t>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3370" y="1909821"/>
          <a:ext cx="4440554" cy="1701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/>
                <a:gridCol w="243839"/>
                <a:gridCol w="243840"/>
                <a:gridCol w="2560320"/>
                <a:gridCol w="934085"/>
              </a:tblGrid>
              <a:tr h="238402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for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0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r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downto </a:t>
                      </a: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1</a:t>
                      </a:r>
                      <a:r>
                        <a:rPr sz="1600" b="1" spc="-4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do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294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((B </a:t>
                      </a: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-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S[2*i +1])</a:t>
                      </a:r>
                      <a:r>
                        <a:rPr sz="1600" b="1" spc="-8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&gt;&gt;&gt;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A) </a:t>
                      </a:r>
                      <a:r>
                        <a:rPr sz="1600" spc="5" dirty="0">
                          <a:latin typeface="Noto Sans Symbols"/>
                          <a:cs typeface="Noto Sans Symbols"/>
                        </a:rPr>
                        <a:t>⊕</a:t>
                      </a:r>
                      <a:r>
                        <a:rPr sz="1600" spc="45" dirty="0">
                          <a:latin typeface="Noto Sans Symbols"/>
                          <a:cs typeface="Noto Sans Symbols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A;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2225" marB="0"/>
                </a:tc>
              </a:tr>
              <a:tr h="464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((A </a:t>
                      </a: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-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S[2*i]) &gt;&gt;&gt;</a:t>
                      </a:r>
                      <a:r>
                        <a:rPr sz="1600" b="1" spc="-8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B)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5" dirty="0">
                          <a:latin typeface="Noto Sans Symbols"/>
                          <a:cs typeface="Noto Sans Symbols"/>
                        </a:rPr>
                        <a:t>⊕</a:t>
                      </a:r>
                      <a:r>
                        <a:rPr sz="1600" spc="105" dirty="0">
                          <a:latin typeface="Noto Sans Symbols"/>
                          <a:cs typeface="Noto Sans Symbols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B;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21590" marB="0"/>
                </a:tc>
              </a:tr>
              <a:tr h="441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1600" b="1" spc="-7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478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47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478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S[1];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44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262413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1600" b="1" spc="-7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600" b="1" dirty="0"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905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S[0];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2270" y="4682490"/>
            <a:ext cx="39490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5" dirty="0">
                <a:latin typeface="Trebuchet MS" panose="020B0603020202020204"/>
                <a:cs typeface="Trebuchet MS" panose="020B0603020202020204"/>
              </a:rPr>
              <a:t>A </a:t>
            </a:r>
            <a:r>
              <a:rPr sz="1800" b="1" spc="145" dirty="0">
                <a:latin typeface="Trebuchet MS" panose="020B0603020202020204"/>
                <a:cs typeface="Trebuchet MS" panose="020B0603020202020204"/>
              </a:rPr>
              <a:t>&gt;&gt;&gt;</a:t>
            </a:r>
            <a:r>
              <a:rPr sz="1800" b="1" spc="-2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b="1" spc="-120" dirty="0">
                <a:latin typeface="Trebuchet MS" panose="020B0603020202020204"/>
                <a:cs typeface="Trebuchet MS" panose="020B0603020202020204"/>
              </a:rPr>
              <a:t>B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155" dirty="0">
                <a:latin typeface="Arial" panose="020B0604020202020204"/>
                <a:cs typeface="Arial" panose="020B0604020202020204"/>
              </a:rPr>
              <a:t>Bits 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in </a:t>
            </a:r>
            <a:r>
              <a:rPr sz="1800" spc="-114" dirty="0">
                <a:latin typeface="Arial" panose="020B0604020202020204"/>
                <a:cs typeface="Arial" panose="020B0604020202020204"/>
              </a:rPr>
              <a:t>A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are rotated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to </a:t>
            </a:r>
            <a:r>
              <a:rPr sz="1800" spc="-50" dirty="0">
                <a:latin typeface="Arial" panose="020B0604020202020204"/>
                <a:cs typeface="Arial" panose="020B0604020202020204"/>
              </a:rPr>
              <a:t>right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145" dirty="0">
                <a:latin typeface="Arial" panose="020B0604020202020204"/>
                <a:cs typeface="Arial" panose="020B0604020202020204"/>
              </a:rPr>
              <a:t>amount 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specified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by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lower log2(</a:t>
            </a:r>
            <a:r>
              <a:rPr sz="1800" i="1" spc="-65" dirty="0">
                <a:latin typeface="Arial" panose="020B0604020202020204"/>
                <a:cs typeface="Arial" panose="020B0604020202020204"/>
              </a:rPr>
              <a:t>w) </a:t>
            </a:r>
            <a:r>
              <a:rPr sz="1800" i="1" spc="-105" dirty="0">
                <a:latin typeface="Arial" panose="020B0604020202020204"/>
                <a:cs typeface="Arial" panose="020B0604020202020204"/>
              </a:rPr>
              <a:t>bits </a:t>
            </a:r>
            <a:r>
              <a:rPr sz="1800" i="1" spc="-110" dirty="0">
                <a:latin typeface="Arial" panose="020B0604020202020204"/>
                <a:cs typeface="Arial" panose="020B0604020202020204"/>
              </a:rPr>
              <a:t>in</a:t>
            </a:r>
            <a:r>
              <a:rPr sz="1800" i="1" spc="225" dirty="0">
                <a:latin typeface="Arial" panose="020B0604020202020204"/>
                <a:cs typeface="Arial" panose="020B0604020202020204"/>
              </a:rPr>
              <a:t> </a:t>
            </a:r>
            <a:r>
              <a:rPr sz="1800" i="1" spc="-305" dirty="0"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43779" y="483774"/>
            <a:ext cx="3898834" cy="566023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2729"/>
            <a:ext cx="5943600" cy="52095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588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90" dirty="0"/>
              <a:t>Encryption </a:t>
            </a:r>
            <a:r>
              <a:rPr sz="4400" spc="-185" dirty="0"/>
              <a:t>and</a:t>
            </a:r>
            <a:r>
              <a:rPr sz="4400" spc="254" dirty="0"/>
              <a:t> </a:t>
            </a:r>
            <a:r>
              <a:rPr sz="4400" spc="-215" dirty="0"/>
              <a:t>Decryption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32721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Key</a:t>
            </a:r>
            <a:r>
              <a:rPr sz="4400" spc="-60" dirty="0"/>
              <a:t> </a:t>
            </a:r>
            <a:r>
              <a:rPr sz="4400" spc="-345" dirty="0"/>
              <a:t>Expansion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79879"/>
            <a:ext cx="8043545" cy="385191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6870" marR="186690" indent="-318770">
              <a:lnSpc>
                <a:spcPct val="91000"/>
              </a:lnSpc>
              <a:spcBef>
                <a:spcPts val="42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335" dirty="0">
                <a:latin typeface="Arial" panose="020B0604020202020204"/>
                <a:cs typeface="Arial" panose="020B0604020202020204"/>
              </a:rPr>
              <a:t>RC5 </a:t>
            </a:r>
            <a:r>
              <a:rPr sz="2900" spc="-145" dirty="0">
                <a:latin typeface="Arial" panose="020B0604020202020204"/>
                <a:cs typeface="Arial" panose="020B0604020202020204"/>
              </a:rPr>
              <a:t>performs </a:t>
            </a:r>
            <a:r>
              <a:rPr sz="2900" spc="-325" dirty="0">
                <a:latin typeface="Arial" panose="020B0604020202020204"/>
                <a:cs typeface="Arial" panose="020B0604020202020204"/>
              </a:rPr>
              <a:t>some </a:t>
            </a:r>
            <a:r>
              <a:rPr sz="2900" spc="-140" dirty="0">
                <a:latin typeface="Arial" panose="020B0604020202020204"/>
                <a:cs typeface="Arial" panose="020B0604020202020204"/>
              </a:rPr>
              <a:t>operations </a:t>
            </a:r>
            <a:r>
              <a:rPr sz="2900" spc="-254" dirty="0">
                <a:latin typeface="Arial" panose="020B0604020202020204"/>
                <a:cs typeface="Arial" panose="020B0604020202020204"/>
              </a:rPr>
              <a:t>on </a:t>
            </a:r>
            <a:r>
              <a:rPr sz="2900" spc="-175" dirty="0">
                <a:latin typeface="Arial" panose="020B0604020202020204"/>
                <a:cs typeface="Arial" panose="020B0604020202020204"/>
              </a:rPr>
              <a:t>the </a:t>
            </a:r>
            <a:r>
              <a:rPr sz="2900" spc="-195" dirty="0">
                <a:latin typeface="Arial" panose="020B0604020202020204"/>
                <a:cs typeface="Arial" panose="020B0604020202020204"/>
              </a:rPr>
              <a:t>secret </a:t>
            </a:r>
            <a:r>
              <a:rPr sz="2900" spc="-114" dirty="0">
                <a:latin typeface="Arial" panose="020B0604020202020204"/>
                <a:cs typeface="Arial" panose="020B0604020202020204"/>
              </a:rPr>
              <a:t>key </a:t>
            </a:r>
            <a:r>
              <a:rPr sz="2900" spc="-95" dirty="0">
                <a:latin typeface="Arial" panose="020B0604020202020204"/>
                <a:cs typeface="Arial" panose="020B0604020202020204"/>
              </a:rPr>
              <a:t>to  </a:t>
            </a:r>
            <a:r>
              <a:rPr sz="2900" spc="-110" dirty="0">
                <a:latin typeface="Arial" panose="020B0604020202020204"/>
                <a:cs typeface="Arial" panose="020B0604020202020204"/>
              </a:rPr>
              <a:t>generate </a:t>
            </a:r>
            <a:r>
              <a:rPr sz="2900" spc="-15" dirty="0">
                <a:latin typeface="Arial" panose="020B0604020202020204"/>
                <a:cs typeface="Arial" panose="020B0604020202020204"/>
              </a:rPr>
              <a:t>a </a:t>
            </a:r>
            <a:r>
              <a:rPr sz="2900" spc="-45" dirty="0">
                <a:latin typeface="Arial" panose="020B0604020202020204"/>
                <a:cs typeface="Arial" panose="020B0604020202020204"/>
              </a:rPr>
              <a:t>total 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900" spc="-20" dirty="0">
                <a:latin typeface="Arial" panose="020B0604020202020204"/>
                <a:cs typeface="Arial" panose="020B0604020202020204"/>
              </a:rPr>
              <a:t>t </a:t>
            </a:r>
            <a:r>
              <a:rPr sz="2900" spc="-280" dirty="0">
                <a:latin typeface="Arial" panose="020B0604020202020204"/>
                <a:cs typeface="Arial" panose="020B0604020202020204"/>
              </a:rPr>
              <a:t>sub </a:t>
            </a:r>
            <a:r>
              <a:rPr sz="2900" spc="-200" dirty="0">
                <a:latin typeface="Arial" panose="020B0604020202020204"/>
                <a:cs typeface="Arial" panose="020B0604020202020204"/>
              </a:rPr>
              <a:t>keys, </a:t>
            </a:r>
            <a:r>
              <a:rPr sz="2900" spc="-240" dirty="0">
                <a:latin typeface="Arial" panose="020B0604020202020204"/>
                <a:cs typeface="Arial" panose="020B0604020202020204"/>
              </a:rPr>
              <a:t>which </a:t>
            </a:r>
            <a:r>
              <a:rPr sz="2900" spc="-60" dirty="0">
                <a:latin typeface="Arial" panose="020B0604020202020204"/>
                <a:cs typeface="Arial" panose="020B0604020202020204"/>
              </a:rPr>
              <a:t>are </a:t>
            </a:r>
            <a:r>
              <a:rPr sz="2900" spc="-140" dirty="0">
                <a:latin typeface="Arial" panose="020B0604020202020204"/>
                <a:cs typeface="Arial" panose="020B0604020202020204"/>
              </a:rPr>
              <a:t>stored </a:t>
            </a:r>
            <a:r>
              <a:rPr sz="2900" spc="-185" dirty="0">
                <a:latin typeface="Arial" panose="020B0604020202020204"/>
                <a:cs typeface="Arial" panose="020B0604020202020204"/>
              </a:rPr>
              <a:t>in  </a:t>
            </a:r>
            <a:r>
              <a:rPr sz="2900" spc="-484" dirty="0">
                <a:latin typeface="Arial" panose="020B0604020202020204"/>
                <a:cs typeface="Arial" panose="020B0604020202020204"/>
              </a:rPr>
              <a:t>S </a:t>
            </a:r>
            <a:r>
              <a:rPr sz="2900" spc="-35" dirty="0">
                <a:latin typeface="Arial" panose="020B0604020202020204"/>
                <a:cs typeface="Arial" panose="020B0604020202020204"/>
              </a:rPr>
              <a:t>array, </a:t>
            </a:r>
            <a:r>
              <a:rPr sz="2900" spc="-140" dirty="0">
                <a:latin typeface="Arial" panose="020B0604020202020204"/>
                <a:cs typeface="Arial" panose="020B0604020202020204"/>
              </a:rPr>
              <a:t>S[0],S[1], </a:t>
            </a:r>
            <a:r>
              <a:rPr sz="2900" spc="-85" dirty="0">
                <a:latin typeface="Arial" panose="020B0604020202020204"/>
                <a:cs typeface="Arial" panose="020B0604020202020204"/>
              </a:rPr>
              <a:t>…,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90" dirty="0">
                <a:latin typeface="Arial" panose="020B0604020202020204"/>
                <a:cs typeface="Arial" panose="020B0604020202020204"/>
              </a:rPr>
              <a:t>S[t-1]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356870" marR="1278255" indent="-318770" algn="just">
              <a:lnSpc>
                <a:spcPct val="91000"/>
              </a:lnSpc>
              <a:spcBef>
                <a:spcPts val="705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340" dirty="0">
                <a:latin typeface="Arial" panose="020B0604020202020204"/>
                <a:cs typeface="Arial" panose="020B0604020202020204"/>
              </a:rPr>
              <a:t>The </a:t>
            </a:r>
            <a:r>
              <a:rPr sz="2900" spc="-114" dirty="0">
                <a:latin typeface="Arial" panose="020B0604020202020204"/>
                <a:cs typeface="Arial" panose="020B0604020202020204"/>
              </a:rPr>
              <a:t>key </a:t>
            </a:r>
            <a:r>
              <a:rPr sz="2900" spc="-170" dirty="0">
                <a:latin typeface="Arial" panose="020B0604020202020204"/>
                <a:cs typeface="Arial" panose="020B0604020202020204"/>
              </a:rPr>
              <a:t>expansion </a:t>
            </a:r>
            <a:r>
              <a:rPr sz="2900" spc="-120" dirty="0">
                <a:latin typeface="Arial" panose="020B0604020202020204"/>
                <a:cs typeface="Arial" panose="020B0604020202020204"/>
              </a:rPr>
              <a:t>algorithm </a:t>
            </a:r>
            <a:r>
              <a:rPr sz="2900" spc="-290" dirty="0">
                <a:latin typeface="Arial" panose="020B0604020202020204"/>
                <a:cs typeface="Arial" panose="020B0604020202020204"/>
              </a:rPr>
              <a:t>consists 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900" spc="-125" dirty="0">
                <a:latin typeface="Arial" panose="020B0604020202020204"/>
                <a:cs typeface="Arial" panose="020B0604020202020204"/>
              </a:rPr>
              <a:t>two  </a:t>
            </a:r>
            <a:r>
              <a:rPr sz="2900" spc="-245" dirty="0">
                <a:latin typeface="Arial" panose="020B0604020202020204"/>
                <a:cs typeface="Arial" panose="020B0604020202020204"/>
              </a:rPr>
              <a:t>constants </a:t>
            </a:r>
            <a:r>
              <a:rPr sz="2900" spc="-120" dirty="0">
                <a:latin typeface="Arial" panose="020B0604020202020204"/>
                <a:cs typeface="Arial" panose="020B0604020202020204"/>
              </a:rPr>
              <a:t>(Magic </a:t>
            </a:r>
            <a:r>
              <a:rPr sz="2900" spc="-254" dirty="0">
                <a:latin typeface="Arial" panose="020B0604020202020204"/>
                <a:cs typeface="Arial" panose="020B0604020202020204"/>
              </a:rPr>
              <a:t>numbers) </a:t>
            </a:r>
            <a:r>
              <a:rPr sz="2900" spc="-125" dirty="0">
                <a:latin typeface="Arial" panose="020B0604020202020204"/>
                <a:cs typeface="Arial" panose="020B0604020202020204"/>
              </a:rPr>
              <a:t>and </a:t>
            </a:r>
            <a:r>
              <a:rPr sz="2900" spc="-140" dirty="0">
                <a:latin typeface="Arial" panose="020B0604020202020204"/>
                <a:cs typeface="Arial" panose="020B0604020202020204"/>
              </a:rPr>
              <a:t>three </a:t>
            </a:r>
            <a:r>
              <a:rPr sz="2900" spc="-195" dirty="0">
                <a:latin typeface="Arial" panose="020B0604020202020204"/>
                <a:cs typeface="Arial" panose="020B0604020202020204"/>
              </a:rPr>
              <a:t>simple  </a:t>
            </a:r>
            <a:r>
              <a:rPr sz="2900" spc="-114" dirty="0">
                <a:latin typeface="Arial" panose="020B0604020202020204"/>
                <a:cs typeface="Arial" panose="020B0604020202020204"/>
              </a:rPr>
              <a:t>algorithm</a:t>
            </a:r>
            <a:r>
              <a:rPr sz="29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05" dirty="0">
                <a:latin typeface="Arial" panose="020B0604020202020204"/>
                <a:cs typeface="Arial" panose="020B0604020202020204"/>
              </a:rPr>
              <a:t>parts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10" dirty="0">
                <a:latin typeface="Arial" panose="020B0604020202020204"/>
                <a:cs typeface="Arial" panose="020B0604020202020204"/>
              </a:rPr>
              <a:t>Step-1: </a:t>
            </a:r>
            <a:r>
              <a:rPr sz="2600" spc="-155" dirty="0">
                <a:latin typeface="Arial" panose="020B0604020202020204"/>
                <a:cs typeface="Arial" panose="020B0604020202020204"/>
              </a:rPr>
              <a:t>Convert </a:t>
            </a:r>
            <a:r>
              <a:rPr sz="2600" spc="-175" dirty="0">
                <a:latin typeface="Arial" panose="020B0604020202020204"/>
                <a:cs typeface="Arial" panose="020B0604020202020204"/>
              </a:rPr>
              <a:t>secret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key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bytes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to</a:t>
            </a:r>
            <a:r>
              <a:rPr sz="2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45" dirty="0">
                <a:latin typeface="Arial" panose="020B0604020202020204"/>
                <a:cs typeface="Arial" panose="020B0604020202020204"/>
              </a:rPr>
              <a:t>words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  <a:tab pos="5215255" algn="l"/>
              </a:tabLst>
            </a:pPr>
            <a:r>
              <a:rPr sz="2600" spc="-110" dirty="0">
                <a:latin typeface="Arial" panose="020B0604020202020204"/>
                <a:cs typeface="Arial" panose="020B0604020202020204"/>
              </a:rPr>
              <a:t>Step-2: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Initialize </a:t>
            </a:r>
            <a:r>
              <a:rPr sz="2600" spc="-254" dirty="0">
                <a:latin typeface="Arial" panose="020B0604020202020204"/>
                <a:cs typeface="Arial" panose="020B0604020202020204"/>
              </a:rPr>
              <a:t>sub 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key</a:t>
            </a:r>
            <a:r>
              <a:rPr sz="2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array</a:t>
            </a:r>
            <a:r>
              <a:rPr sz="26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434" dirty="0">
                <a:latin typeface="Arial" panose="020B0604020202020204"/>
                <a:cs typeface="Arial" panose="020B0604020202020204"/>
              </a:rPr>
              <a:t>S	</a:t>
            </a:r>
            <a:r>
              <a:rPr sz="2600" spc="-130" dirty="0">
                <a:latin typeface="Arial" panose="020B0604020202020204"/>
                <a:cs typeface="Arial" panose="020B0604020202020204"/>
              </a:rPr>
              <a:t>(S[0], </a:t>
            </a:r>
            <a:r>
              <a:rPr sz="2600" spc="-125" dirty="0">
                <a:latin typeface="Arial" panose="020B0604020202020204"/>
                <a:cs typeface="Arial" panose="020B0604020202020204"/>
              </a:rPr>
              <a:t>S[1],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…,</a:t>
            </a:r>
            <a:r>
              <a:rPr sz="2600" spc="2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95" dirty="0">
                <a:latin typeface="Arial" panose="020B0604020202020204"/>
                <a:cs typeface="Arial" panose="020B0604020202020204"/>
              </a:rPr>
              <a:t>S[t-1])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10" dirty="0">
                <a:latin typeface="Arial" panose="020B0604020202020204"/>
                <a:cs typeface="Arial" panose="020B0604020202020204"/>
              </a:rPr>
              <a:t>Step-3: </a:t>
            </a:r>
            <a:r>
              <a:rPr sz="2600" spc="-60" dirty="0">
                <a:latin typeface="Arial" panose="020B0604020202020204"/>
                <a:cs typeface="Arial" panose="020B0604020202020204"/>
              </a:rPr>
              <a:t>Mix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175" dirty="0">
                <a:latin typeface="Arial" panose="020B0604020202020204"/>
                <a:cs typeface="Arial" panose="020B0604020202020204"/>
              </a:rPr>
              <a:t>secret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key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into </a:t>
            </a:r>
            <a:r>
              <a:rPr sz="2600" spc="-250" dirty="0">
                <a:latin typeface="Arial" panose="020B0604020202020204"/>
                <a:cs typeface="Arial" panose="020B0604020202020204"/>
              </a:rPr>
              <a:t>sub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key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array</a:t>
            </a:r>
            <a:r>
              <a:rPr sz="2600" spc="6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434" dirty="0">
                <a:latin typeface="Arial" panose="020B0604020202020204"/>
                <a:cs typeface="Arial" panose="020B0604020202020204"/>
              </a:rPr>
              <a:t>S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9659" y="12700"/>
            <a:ext cx="3835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5" dirty="0">
                <a:latin typeface="Arial" panose="020B0604020202020204"/>
                <a:cs typeface="Arial" panose="020B0604020202020204"/>
              </a:rPr>
              <a:t>RC</a:t>
            </a:r>
            <a:r>
              <a:rPr sz="1400" i="1" dirty="0">
                <a:latin typeface="Arial" panose="020B0604020202020204"/>
                <a:cs typeface="Arial" panose="020B0604020202020204"/>
              </a:rPr>
              <a:t>5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32721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Key</a:t>
            </a:r>
            <a:r>
              <a:rPr sz="4400" spc="-60" dirty="0"/>
              <a:t> </a:t>
            </a:r>
            <a:r>
              <a:rPr sz="4400" spc="-345" dirty="0"/>
              <a:t>Expansion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09445" y="1742965"/>
            <a:ext cx="7821632" cy="49353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44024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9" dirty="0"/>
              <a:t>The </a:t>
            </a:r>
            <a:r>
              <a:rPr sz="4400" spc="-260" dirty="0"/>
              <a:t>magic</a:t>
            </a:r>
            <a:r>
              <a:rPr sz="4400" spc="-280" dirty="0"/>
              <a:t> </a:t>
            </a:r>
            <a:r>
              <a:rPr sz="4400" spc="-375" dirty="0"/>
              <a:t>constants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40216"/>
            <a:ext cx="7709534" cy="29533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1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54" dirty="0">
                <a:latin typeface="Arial" panose="020B0604020202020204"/>
                <a:cs typeface="Arial" panose="020B0604020202020204"/>
              </a:rPr>
              <a:t>In </a:t>
            </a:r>
            <a:r>
              <a:rPr sz="2900" spc="-114" dirty="0">
                <a:latin typeface="Arial" panose="020B0604020202020204"/>
                <a:cs typeface="Arial" panose="020B0604020202020204"/>
              </a:rPr>
              <a:t>key </a:t>
            </a:r>
            <a:r>
              <a:rPr sz="2900" spc="-170" dirty="0">
                <a:latin typeface="Arial" panose="020B0604020202020204"/>
                <a:cs typeface="Arial" panose="020B0604020202020204"/>
              </a:rPr>
              <a:t>expansion, </a:t>
            </a:r>
            <a:r>
              <a:rPr sz="2900" spc="-175" dirty="0">
                <a:latin typeface="Arial" panose="020B0604020202020204"/>
                <a:cs typeface="Arial" panose="020B0604020202020204"/>
              </a:rPr>
              <a:t>magic </a:t>
            </a:r>
            <a:r>
              <a:rPr sz="2900" spc="-245" dirty="0">
                <a:latin typeface="Arial" panose="020B0604020202020204"/>
                <a:cs typeface="Arial" panose="020B0604020202020204"/>
              </a:rPr>
              <a:t>constants </a:t>
            </a:r>
            <a:r>
              <a:rPr sz="2900" spc="-60" dirty="0">
                <a:latin typeface="Arial" panose="020B0604020202020204"/>
                <a:cs typeface="Arial" panose="020B0604020202020204"/>
              </a:rPr>
              <a:t>are</a:t>
            </a:r>
            <a:r>
              <a:rPr sz="29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254" dirty="0">
                <a:latin typeface="Arial" panose="020B0604020202020204"/>
                <a:cs typeface="Arial" panose="020B0604020202020204"/>
              </a:rPr>
              <a:t>used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30480" indent="-274320">
              <a:lnSpc>
                <a:spcPts val="2840"/>
              </a:lnSpc>
              <a:spcBef>
                <a:spcPts val="610"/>
              </a:spcBef>
              <a:tabLst>
                <a:tab pos="6571615" algn="l"/>
              </a:tabLst>
            </a:pPr>
            <a:r>
              <a:rPr sz="2700" spc="540" baseline="8000" dirty="0">
                <a:solidFill>
                  <a:srgbClr val="93B5D1"/>
                </a:solidFill>
                <a:latin typeface="Arial" panose="020B0604020202020204"/>
                <a:cs typeface="Arial" panose="020B0604020202020204"/>
              </a:rPr>
              <a:t> </a:t>
            </a:r>
            <a:r>
              <a:rPr sz="2600" spc="-290" dirty="0">
                <a:latin typeface="Arial" panose="020B0604020202020204"/>
                <a:cs typeface="Arial" panose="020B0604020202020204"/>
              </a:rPr>
              <a:t>Pw </a:t>
            </a:r>
            <a:r>
              <a:rPr sz="2600" spc="215" dirty="0">
                <a:latin typeface="Arial" panose="020B0604020202020204"/>
                <a:cs typeface="Arial" panose="020B0604020202020204"/>
              </a:rPr>
              <a:t>=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Odd((e </a:t>
            </a:r>
            <a:r>
              <a:rPr sz="2600" dirty="0">
                <a:latin typeface="Arial" panose="020B0604020202020204"/>
                <a:cs typeface="Arial" panose="020B0604020202020204"/>
              </a:rPr>
              <a:t>-</a:t>
            </a:r>
            <a:r>
              <a:rPr sz="26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2)2w);</a:t>
            </a:r>
            <a:r>
              <a:rPr sz="2600" spc="17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e=2.718281828….	</a:t>
            </a:r>
            <a:r>
              <a:rPr sz="2600" spc="-155" dirty="0">
                <a:latin typeface="Arial" panose="020B0604020202020204"/>
                <a:cs typeface="Arial" panose="020B0604020202020204"/>
              </a:rPr>
              <a:t>(base </a:t>
            </a:r>
            <a:r>
              <a:rPr sz="2600" dirty="0">
                <a:latin typeface="Arial" panose="020B0604020202020204"/>
                <a:cs typeface="Arial" panose="020B0604020202020204"/>
              </a:rPr>
              <a:t>of  </a:t>
            </a:r>
            <a:r>
              <a:rPr sz="2600" spc="-95" dirty="0">
                <a:latin typeface="Arial" panose="020B0604020202020204"/>
                <a:cs typeface="Arial" panose="020B0604020202020204"/>
              </a:rPr>
              <a:t>natural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40" dirty="0">
                <a:latin typeface="Arial" panose="020B0604020202020204"/>
                <a:cs typeface="Arial" panose="020B0604020202020204"/>
              </a:rPr>
              <a:t>logarithms)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marR="118110" indent="-274320">
              <a:lnSpc>
                <a:spcPts val="2840"/>
              </a:lnSpc>
              <a:spcBef>
                <a:spcPts val="940"/>
              </a:spcBef>
              <a:tabLst>
                <a:tab pos="6577330" algn="l"/>
              </a:tabLst>
            </a:pPr>
            <a:r>
              <a:rPr sz="2700" spc="540" baseline="14000" dirty="0">
                <a:solidFill>
                  <a:srgbClr val="93B5D1"/>
                </a:solidFill>
                <a:latin typeface="Arial" panose="020B0604020202020204"/>
                <a:cs typeface="Arial" panose="020B0604020202020204"/>
              </a:rPr>
              <a:t></a:t>
            </a:r>
            <a:r>
              <a:rPr sz="2700" spc="52" baseline="14000" dirty="0">
                <a:solidFill>
                  <a:srgbClr val="93B5D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30" dirty="0">
                <a:latin typeface="Arial" panose="020B0604020202020204"/>
                <a:cs typeface="Arial" panose="020B0604020202020204"/>
              </a:rPr>
              <a:t>Q</a:t>
            </a:r>
            <a:r>
              <a:rPr sz="2600" spc="-145" dirty="0">
                <a:latin typeface="Arial" panose="020B0604020202020204"/>
                <a:cs typeface="Arial" panose="020B0604020202020204"/>
              </a:rPr>
              <a:t>w</a:t>
            </a:r>
            <a:r>
              <a:rPr sz="26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215" dirty="0">
                <a:latin typeface="Arial" panose="020B0604020202020204"/>
                <a:cs typeface="Arial" panose="020B0604020202020204"/>
              </a:rPr>
              <a:t>=</a:t>
            </a:r>
            <a:r>
              <a:rPr sz="26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O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dd</a:t>
            </a:r>
            <a:r>
              <a:rPr sz="2600" spc="-175" dirty="0">
                <a:latin typeface="Arial" panose="020B0604020202020204"/>
                <a:cs typeface="Arial" panose="020B0604020202020204"/>
              </a:rPr>
              <a:t>(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(</a:t>
            </a:r>
            <a:r>
              <a:rPr sz="2600" dirty="0">
                <a:latin typeface="Symbol" panose="05050102010706020507"/>
                <a:cs typeface="Symbol" panose="05050102010706020507"/>
              </a:rPr>
              <a:t></a:t>
            </a:r>
            <a:r>
              <a:rPr sz="2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00" dirty="0">
                <a:latin typeface="Arial" panose="020B0604020202020204"/>
                <a:cs typeface="Arial" panose="020B0604020202020204"/>
              </a:rPr>
              <a:t>-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)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2</a:t>
            </a:r>
            <a:r>
              <a:rPr sz="2600" spc="-140" dirty="0">
                <a:latin typeface="Arial" panose="020B0604020202020204"/>
                <a:cs typeface="Arial" panose="020B0604020202020204"/>
              </a:rPr>
              <a:t>w</a:t>
            </a:r>
            <a:r>
              <a:rPr sz="2600" spc="-175" dirty="0">
                <a:latin typeface="Arial" panose="020B0604020202020204"/>
                <a:cs typeface="Arial" panose="020B0604020202020204"/>
              </a:rPr>
              <a:t>)</a:t>
            </a:r>
            <a:r>
              <a:rPr sz="2600" spc="120" dirty="0">
                <a:latin typeface="Arial" panose="020B0604020202020204"/>
                <a:cs typeface="Arial" panose="020B0604020202020204"/>
              </a:rPr>
              <a:t>;</a:t>
            </a:r>
            <a:r>
              <a:rPr sz="2600" spc="-5" dirty="0">
                <a:latin typeface="Symbol" panose="05050102010706020507"/>
                <a:cs typeface="Symbol" panose="05050102010706020507"/>
              </a:rPr>
              <a:t></a:t>
            </a:r>
            <a:r>
              <a:rPr sz="2600" spc="220" dirty="0">
                <a:latin typeface="Arial" panose="020B0604020202020204"/>
                <a:cs typeface="Arial" panose="020B0604020202020204"/>
              </a:rPr>
              <a:t>=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600" spc="-150" dirty="0">
                <a:latin typeface="Arial" panose="020B0604020202020204"/>
                <a:cs typeface="Arial" panose="020B0604020202020204"/>
              </a:rPr>
              <a:t>.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618033988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….</a:t>
            </a:r>
            <a:r>
              <a:rPr sz="2600" dirty="0">
                <a:latin typeface="Arial" panose="020B0604020202020204"/>
                <a:cs typeface="Arial" panose="020B0604020202020204"/>
              </a:rPr>
              <a:t>	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(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g</a:t>
            </a:r>
            <a:r>
              <a:rPr sz="2600" spc="-110" dirty="0">
                <a:latin typeface="Arial" panose="020B0604020202020204"/>
                <a:cs typeface="Arial" panose="020B0604020202020204"/>
              </a:rPr>
              <a:t>o</a:t>
            </a:r>
            <a:r>
              <a:rPr sz="2600" spc="-35" dirty="0">
                <a:latin typeface="Arial" panose="020B0604020202020204"/>
                <a:cs typeface="Arial" panose="020B0604020202020204"/>
              </a:rPr>
              <a:t>l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d</a:t>
            </a:r>
            <a:r>
              <a:rPr sz="2600" spc="-140" dirty="0">
                <a:latin typeface="Arial" panose="020B0604020202020204"/>
                <a:cs typeface="Arial" panose="020B0604020202020204"/>
              </a:rPr>
              <a:t>e</a:t>
            </a:r>
            <a:r>
              <a:rPr sz="2600" spc="-204" dirty="0">
                <a:latin typeface="Arial" panose="020B0604020202020204"/>
                <a:cs typeface="Arial" panose="020B0604020202020204"/>
              </a:rPr>
              <a:t>n  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ratio </a:t>
            </a:r>
            <a:r>
              <a:rPr sz="2600" spc="215" dirty="0">
                <a:latin typeface="Arial" panose="020B0604020202020204"/>
                <a:cs typeface="Arial" panose="020B0604020202020204"/>
              </a:rPr>
              <a:t>=</a:t>
            </a:r>
            <a:r>
              <a:rPr sz="26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(1+sqr(5))/2)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952500" lvl="1" indent="-228600">
              <a:lnSpc>
                <a:spcPct val="100000"/>
              </a:lnSpc>
              <a:spcBef>
                <a:spcPts val="210"/>
              </a:spcBef>
              <a:buClr>
                <a:srgbClr val="DC7F46"/>
              </a:buClr>
              <a:buSzPct val="74000"/>
              <a:buFont typeface="Wingdings" panose="05000000000000000000"/>
              <a:buChar char=""/>
              <a:tabLst>
                <a:tab pos="952500" algn="l"/>
              </a:tabLst>
            </a:pPr>
            <a:r>
              <a:rPr sz="2300" spc="-70" dirty="0">
                <a:latin typeface="Arial" panose="020B0604020202020204"/>
                <a:cs typeface="Arial" panose="020B0604020202020204"/>
              </a:rPr>
              <a:t>Odd(x): </a:t>
            </a:r>
            <a:r>
              <a:rPr sz="2300" spc="-50" dirty="0">
                <a:latin typeface="Arial" panose="020B0604020202020204"/>
                <a:cs typeface="Arial" panose="020B0604020202020204"/>
              </a:rPr>
              <a:t>odd </a:t>
            </a:r>
            <a:r>
              <a:rPr sz="2300" spc="-85" dirty="0">
                <a:latin typeface="Arial" panose="020B0604020202020204"/>
                <a:cs typeface="Arial" panose="020B0604020202020204"/>
              </a:rPr>
              <a:t>integer </a:t>
            </a:r>
            <a:r>
              <a:rPr sz="2300" spc="-135" dirty="0">
                <a:latin typeface="Arial" panose="020B0604020202020204"/>
                <a:cs typeface="Arial" panose="020B0604020202020204"/>
              </a:rPr>
              <a:t>nearest </a:t>
            </a:r>
            <a:r>
              <a:rPr sz="2300" spc="-75" dirty="0">
                <a:latin typeface="Arial" panose="020B0604020202020204"/>
                <a:cs typeface="Arial" panose="020B0604020202020204"/>
              </a:rPr>
              <a:t>to</a:t>
            </a:r>
            <a:r>
              <a:rPr sz="2300" spc="320" dirty="0">
                <a:latin typeface="Arial" panose="020B0604020202020204"/>
                <a:cs typeface="Arial" panose="020B0604020202020204"/>
              </a:rPr>
              <a:t> </a:t>
            </a:r>
            <a:r>
              <a:rPr sz="2300" dirty="0">
                <a:latin typeface="Arial" panose="020B0604020202020204"/>
                <a:cs typeface="Arial" panose="020B0604020202020204"/>
              </a:rPr>
              <a:t>x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403860">
              <a:lnSpc>
                <a:spcPct val="100000"/>
              </a:lnSpc>
              <a:spcBef>
                <a:spcPts val="260"/>
              </a:spcBef>
            </a:pPr>
            <a:r>
              <a:rPr sz="2700" spc="540" baseline="8000" dirty="0">
                <a:solidFill>
                  <a:srgbClr val="93B5D1"/>
                </a:solidFill>
                <a:latin typeface="Arial" panose="020B0604020202020204"/>
                <a:cs typeface="Arial" panose="020B0604020202020204"/>
              </a:rPr>
              <a:t></a:t>
            </a:r>
            <a:r>
              <a:rPr sz="2700" spc="44" baseline="8000" dirty="0">
                <a:solidFill>
                  <a:srgbClr val="93B5D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spc="-170" dirty="0">
                <a:latin typeface="Arial" panose="020B0604020202020204"/>
                <a:cs typeface="Arial" panose="020B0604020202020204"/>
              </a:rPr>
              <a:t>Example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18387" y="5013097"/>
          <a:ext cx="5782945" cy="893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220"/>
                <a:gridCol w="1517650"/>
                <a:gridCol w="2617470"/>
              </a:tblGrid>
              <a:tr h="313690">
                <a:tc>
                  <a:txBody>
                    <a:bodyPr/>
                    <a:lstStyle/>
                    <a:p>
                      <a:pPr marL="173990">
                        <a:lnSpc>
                          <a:spcPts val="2100"/>
                        </a:lnSpc>
                        <a:spcBef>
                          <a:spcPts val="270"/>
                        </a:spcBef>
                        <a:tabLst>
                          <a:tab pos="1063625" algn="l"/>
                        </a:tabLst>
                      </a:pPr>
                      <a:r>
                        <a:rPr sz="1800" i="1" dirty="0">
                          <a:latin typeface="Arial" panose="020B0604020202020204"/>
                          <a:cs typeface="Arial" panose="020B0604020202020204"/>
                        </a:rPr>
                        <a:t>w	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16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21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32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1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64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0230">
                <a:tc>
                  <a:txBody>
                    <a:bodyPr/>
                    <a:lstStyle/>
                    <a:p>
                      <a:pPr marL="173990">
                        <a:lnSpc>
                          <a:spcPts val="2120"/>
                        </a:lnSpc>
                        <a:tabLst>
                          <a:tab pos="935355" algn="l"/>
                        </a:tabLst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1575" i="1" spc="-15" baseline="-24000" dirty="0">
                          <a:latin typeface="Arial" panose="020B0604020202020204"/>
                          <a:cs typeface="Arial" panose="020B0604020202020204"/>
                        </a:rPr>
                        <a:t>w	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B7E1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173990">
                        <a:lnSpc>
                          <a:spcPts val="1970"/>
                        </a:lnSpc>
                        <a:spcBef>
                          <a:spcPts val="300"/>
                        </a:spcBef>
                        <a:tabLst>
                          <a:tab pos="935355" algn="l"/>
                        </a:tabLst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Q</a:t>
                      </a:r>
                      <a:r>
                        <a:rPr sz="1575" i="1" spc="-15" baseline="-24000" dirty="0">
                          <a:latin typeface="Arial" panose="020B0604020202020204"/>
                          <a:cs typeface="Arial" panose="020B0604020202020204"/>
                        </a:rPr>
                        <a:t>w	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9E37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120"/>
                        </a:lnSpc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B7E15163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192405">
                        <a:lnSpc>
                          <a:spcPts val="197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9E3779B9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ts val="2120"/>
                        </a:lnSpc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B7E151628AED2A6B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262890">
                        <a:lnSpc>
                          <a:spcPts val="197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9E3779B97F4A7C15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2833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0" dirty="0"/>
              <a:t>What </a:t>
            </a:r>
            <a:r>
              <a:rPr sz="4400" spc="-380" dirty="0"/>
              <a:t>is</a:t>
            </a:r>
            <a:r>
              <a:rPr sz="4400" spc="-35" dirty="0"/>
              <a:t> </a:t>
            </a:r>
            <a:r>
              <a:rPr sz="4400" spc="-505" dirty="0"/>
              <a:t>RC5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79879"/>
            <a:ext cx="7912100" cy="30492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6870" marR="768985" indent="-318770" algn="just">
              <a:lnSpc>
                <a:spcPts val="3160"/>
              </a:lnSpc>
              <a:spcBef>
                <a:spcPts val="47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b="1" spc="-110" dirty="0">
                <a:latin typeface="Trebuchet MS" panose="020B0603020202020204"/>
                <a:cs typeface="Trebuchet MS" panose="020B0603020202020204"/>
              </a:rPr>
              <a:t>RC5 </a:t>
            </a:r>
            <a:r>
              <a:rPr sz="2900" spc="-254" dirty="0">
                <a:latin typeface="Arial" panose="020B0604020202020204"/>
                <a:cs typeface="Arial" panose="020B0604020202020204"/>
              </a:rPr>
              <a:t>is </a:t>
            </a:r>
            <a:r>
              <a:rPr sz="2900" spc="-15" dirty="0">
                <a:latin typeface="Arial" panose="020B0604020202020204"/>
                <a:cs typeface="Arial" panose="020B0604020202020204"/>
              </a:rPr>
              <a:t>a </a:t>
            </a:r>
            <a:r>
              <a:rPr sz="2900" spc="-140" dirty="0">
                <a:latin typeface="Arial" panose="020B0604020202020204"/>
                <a:cs typeface="Arial" panose="020B0604020202020204"/>
              </a:rPr>
              <a:t>block </a:t>
            </a:r>
            <a:r>
              <a:rPr sz="2900" spc="-145" dirty="0">
                <a:latin typeface="Arial" panose="020B0604020202020204"/>
                <a:cs typeface="Arial" panose="020B0604020202020204"/>
              </a:rPr>
              <a:t>cipher </a:t>
            </a:r>
            <a:r>
              <a:rPr sz="2900" spc="-105" dirty="0">
                <a:latin typeface="Arial" panose="020B0604020202020204"/>
                <a:cs typeface="Arial" panose="020B0604020202020204"/>
              </a:rPr>
              <a:t>notable 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900" spc="-170" dirty="0">
                <a:latin typeface="Arial" panose="020B0604020202020204"/>
                <a:cs typeface="Arial" panose="020B0604020202020204"/>
              </a:rPr>
              <a:t>its </a:t>
            </a:r>
            <a:r>
              <a:rPr sz="2900" spc="-140" dirty="0">
                <a:latin typeface="Arial" panose="020B0604020202020204"/>
                <a:cs typeface="Arial" panose="020B0604020202020204"/>
              </a:rPr>
              <a:t>simplicity.  </a:t>
            </a:r>
            <a:r>
              <a:rPr sz="2900" spc="-195" dirty="0">
                <a:latin typeface="Arial" panose="020B0604020202020204"/>
                <a:cs typeface="Arial" panose="020B0604020202020204"/>
              </a:rPr>
              <a:t>Designed </a:t>
            </a:r>
            <a:r>
              <a:rPr sz="2900" spc="-10" dirty="0">
                <a:latin typeface="Arial" panose="020B0604020202020204"/>
                <a:cs typeface="Arial" panose="020B0604020202020204"/>
              </a:rPr>
              <a:t>by </a:t>
            </a:r>
            <a:r>
              <a:rPr sz="2900" spc="-195" dirty="0">
                <a:latin typeface="Arial" panose="020B0604020202020204"/>
                <a:cs typeface="Arial" panose="020B0604020202020204"/>
              </a:rPr>
              <a:t>Ronald </a:t>
            </a:r>
            <a:r>
              <a:rPr sz="2900" spc="-250" dirty="0">
                <a:latin typeface="Arial" panose="020B0604020202020204"/>
                <a:cs typeface="Arial" panose="020B0604020202020204"/>
              </a:rPr>
              <a:t>Rivest </a:t>
            </a:r>
            <a:r>
              <a:rPr sz="2900" spc="-175" dirty="0">
                <a:latin typeface="Arial" panose="020B0604020202020204"/>
                <a:cs typeface="Arial" panose="020B0604020202020204"/>
              </a:rPr>
              <a:t>in</a:t>
            </a:r>
            <a:r>
              <a:rPr sz="29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25" dirty="0">
                <a:latin typeface="Arial" panose="020B0604020202020204"/>
                <a:cs typeface="Arial" panose="020B0604020202020204"/>
              </a:rPr>
              <a:t>1994</a:t>
            </a:r>
            <a:r>
              <a:rPr sz="2475" spc="-37" baseline="29000" dirty="0">
                <a:latin typeface="Arial" panose="020B0604020202020204"/>
                <a:cs typeface="Arial" panose="020B0604020202020204"/>
              </a:rPr>
              <a:t>.</a:t>
            </a:r>
            <a:endParaRPr sz="2475" baseline="29000">
              <a:latin typeface="Arial" panose="020B0604020202020204"/>
              <a:cs typeface="Arial" panose="020B0604020202020204"/>
            </a:endParaRPr>
          </a:p>
          <a:p>
            <a:pPr marL="356870" marR="785495" indent="-318770" algn="just">
              <a:lnSpc>
                <a:spcPts val="3160"/>
              </a:lnSpc>
              <a:spcBef>
                <a:spcPts val="69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i="1" spc="-495" dirty="0">
                <a:latin typeface="Arial" panose="020B0604020202020204"/>
                <a:cs typeface="Arial" panose="020B0604020202020204"/>
              </a:rPr>
              <a:t>RC</a:t>
            </a:r>
            <a:r>
              <a:rPr sz="2900" i="1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225" dirty="0">
                <a:latin typeface="Arial" panose="020B0604020202020204"/>
                <a:cs typeface="Arial" panose="020B0604020202020204"/>
              </a:rPr>
              <a:t>stands 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900" spc="-215" dirty="0">
                <a:latin typeface="Arial" panose="020B0604020202020204"/>
                <a:cs typeface="Arial" panose="020B0604020202020204"/>
              </a:rPr>
              <a:t>"Rivest </a:t>
            </a:r>
            <a:r>
              <a:rPr sz="2900" spc="-135" dirty="0">
                <a:latin typeface="Arial" panose="020B0604020202020204"/>
                <a:cs typeface="Arial" panose="020B0604020202020204"/>
              </a:rPr>
              <a:t>Cipher", </a:t>
            </a:r>
            <a:r>
              <a:rPr sz="2900" spc="-85" dirty="0">
                <a:latin typeface="Arial" panose="020B0604020202020204"/>
                <a:cs typeface="Arial" panose="020B0604020202020204"/>
              </a:rPr>
              <a:t>or </a:t>
            </a:r>
            <a:r>
              <a:rPr sz="2900" spc="-80" dirty="0">
                <a:latin typeface="Arial" panose="020B0604020202020204"/>
                <a:cs typeface="Arial" panose="020B0604020202020204"/>
              </a:rPr>
              <a:t>alternatively,  </a:t>
            </a:r>
            <a:r>
              <a:rPr sz="2900" spc="-275" dirty="0">
                <a:latin typeface="Arial" panose="020B0604020202020204"/>
                <a:cs typeface="Arial" panose="020B0604020202020204"/>
              </a:rPr>
              <a:t>"Ron's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70" dirty="0">
                <a:latin typeface="Arial" panose="020B0604020202020204"/>
                <a:cs typeface="Arial" panose="020B0604020202020204"/>
              </a:rPr>
              <a:t>Code.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356870" marR="30480" indent="-318770" algn="just">
              <a:lnSpc>
                <a:spcPct val="91000"/>
              </a:lnSpc>
              <a:spcBef>
                <a:spcPts val="64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50" dirty="0">
                <a:latin typeface="Arial" panose="020B0604020202020204"/>
                <a:cs typeface="Arial" panose="020B0604020202020204"/>
              </a:rPr>
              <a:t>Rivest </a:t>
            </a:r>
            <a:r>
              <a:rPr sz="2900" spc="-229" dirty="0">
                <a:latin typeface="Arial" panose="020B0604020202020204"/>
                <a:cs typeface="Arial" panose="020B0604020202020204"/>
              </a:rPr>
              <a:t>announced </a:t>
            </a:r>
            <a:r>
              <a:rPr sz="2900" spc="-170" dirty="0">
                <a:latin typeface="Arial" panose="020B0604020202020204"/>
                <a:cs typeface="Arial" panose="020B0604020202020204"/>
              </a:rPr>
              <a:t>also </a:t>
            </a:r>
            <a:r>
              <a:rPr sz="2900" spc="-335" dirty="0">
                <a:latin typeface="Arial" panose="020B0604020202020204"/>
                <a:cs typeface="Arial" panose="020B0604020202020204"/>
              </a:rPr>
              <a:t>RC2 </a:t>
            </a:r>
            <a:r>
              <a:rPr sz="2900" spc="-125" dirty="0">
                <a:latin typeface="Arial" panose="020B0604020202020204"/>
                <a:cs typeface="Arial" panose="020B0604020202020204"/>
              </a:rPr>
              <a:t>and </a:t>
            </a:r>
            <a:r>
              <a:rPr sz="2900" spc="-335" dirty="0">
                <a:latin typeface="Arial" panose="020B0604020202020204"/>
                <a:cs typeface="Arial" panose="020B0604020202020204"/>
              </a:rPr>
              <a:t>RC4 </a:t>
            </a:r>
            <a:r>
              <a:rPr sz="2900" spc="-125" dirty="0">
                <a:latin typeface="Arial" panose="020B0604020202020204"/>
                <a:cs typeface="Arial" panose="020B0604020202020204"/>
              </a:rPr>
              <a:t>and </a:t>
            </a:r>
            <a:r>
              <a:rPr sz="2900" spc="-225" dirty="0">
                <a:latin typeface="Arial" panose="020B0604020202020204"/>
                <a:cs typeface="Arial" panose="020B0604020202020204"/>
              </a:rPr>
              <a:t>now </a:t>
            </a:r>
            <a:r>
              <a:rPr sz="2900" spc="-140" dirty="0">
                <a:latin typeface="Arial" panose="020B0604020202020204"/>
                <a:cs typeface="Arial" panose="020B0604020202020204"/>
              </a:rPr>
              <a:t>there  </a:t>
            </a:r>
            <a:r>
              <a:rPr sz="2900" spc="-245" dirty="0">
                <a:latin typeface="Arial" panose="020B0604020202020204"/>
                <a:cs typeface="Arial" panose="020B0604020202020204"/>
              </a:rPr>
              <a:t>is </a:t>
            </a:r>
            <a:r>
              <a:rPr sz="2900" spc="-335" dirty="0">
                <a:latin typeface="Arial" panose="020B0604020202020204"/>
                <a:cs typeface="Arial" panose="020B0604020202020204"/>
              </a:rPr>
              <a:t>RC6 </a:t>
            </a:r>
            <a:r>
              <a:rPr sz="2900" spc="-240" dirty="0">
                <a:latin typeface="Arial" panose="020B0604020202020204"/>
                <a:cs typeface="Arial" panose="020B0604020202020204"/>
              </a:rPr>
              <a:t>which </a:t>
            </a:r>
            <a:r>
              <a:rPr sz="2900" spc="-245" dirty="0">
                <a:latin typeface="Arial" panose="020B0604020202020204"/>
                <a:cs typeface="Arial" panose="020B0604020202020204"/>
              </a:rPr>
              <a:t>is </a:t>
            </a:r>
            <a:r>
              <a:rPr sz="2900" spc="-335" dirty="0">
                <a:latin typeface="Arial" panose="020B0604020202020204"/>
                <a:cs typeface="Arial" panose="020B0604020202020204"/>
              </a:rPr>
              <a:t>The </a:t>
            </a:r>
            <a:r>
              <a:rPr sz="2900" spc="-155" dirty="0">
                <a:latin typeface="Arial" panose="020B0604020202020204"/>
                <a:cs typeface="Arial" panose="020B0604020202020204"/>
              </a:rPr>
              <a:t>Advanced </a:t>
            </a:r>
            <a:r>
              <a:rPr sz="2900" spc="-190" dirty="0">
                <a:latin typeface="Arial" panose="020B0604020202020204"/>
                <a:cs typeface="Arial" panose="020B0604020202020204"/>
              </a:rPr>
              <a:t>Encryption </a:t>
            </a:r>
            <a:r>
              <a:rPr sz="2900" spc="-110" dirty="0">
                <a:latin typeface="Arial" panose="020B0604020202020204"/>
                <a:cs typeface="Arial" panose="020B0604020202020204"/>
              </a:rPr>
              <a:t>Standard  </a:t>
            </a:r>
            <a:r>
              <a:rPr sz="2900" spc="-340" dirty="0">
                <a:latin typeface="Arial" panose="020B0604020202020204"/>
                <a:cs typeface="Arial" panose="020B0604020202020204"/>
              </a:rPr>
              <a:t>(AES) </a:t>
            </a:r>
            <a:r>
              <a:rPr sz="2900" spc="-105" dirty="0">
                <a:latin typeface="Arial" panose="020B0604020202020204"/>
                <a:cs typeface="Arial" panose="020B0604020202020204"/>
              </a:rPr>
              <a:t>candidate </a:t>
            </a:r>
            <a:r>
              <a:rPr sz="2900" spc="-300" dirty="0">
                <a:latin typeface="Arial" panose="020B0604020202020204"/>
                <a:cs typeface="Arial" panose="020B0604020202020204"/>
              </a:rPr>
              <a:t>(RC6 </a:t>
            </a:r>
            <a:r>
              <a:rPr sz="2900" spc="-220" dirty="0">
                <a:latin typeface="Arial" panose="020B0604020202020204"/>
                <a:cs typeface="Arial" panose="020B0604020202020204"/>
              </a:rPr>
              <a:t>was </a:t>
            </a:r>
            <a:r>
              <a:rPr sz="2900" spc="-140" dirty="0">
                <a:latin typeface="Arial" panose="020B0604020202020204"/>
                <a:cs typeface="Arial" panose="020B0604020202020204"/>
              </a:rPr>
              <a:t>based </a:t>
            </a:r>
            <a:r>
              <a:rPr sz="2900" spc="-254" dirty="0">
                <a:latin typeface="Arial" panose="020B0604020202020204"/>
                <a:cs typeface="Arial" panose="020B0604020202020204"/>
              </a:rPr>
              <a:t>on</a:t>
            </a:r>
            <a:r>
              <a:rPr sz="2900" spc="-4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270" dirty="0">
                <a:latin typeface="Arial" panose="020B0604020202020204"/>
                <a:cs typeface="Arial" panose="020B0604020202020204"/>
              </a:rPr>
              <a:t>RC5).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070" y="360679"/>
            <a:ext cx="85312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70" dirty="0"/>
              <a:t>Step-1: </a:t>
            </a:r>
            <a:r>
              <a:rPr sz="4000" spc="-240" dirty="0"/>
              <a:t>Convert </a:t>
            </a:r>
            <a:r>
              <a:rPr sz="4000" spc="-270" dirty="0"/>
              <a:t>secret </a:t>
            </a:r>
            <a:r>
              <a:rPr sz="4000" spc="-160" dirty="0"/>
              <a:t>key </a:t>
            </a:r>
            <a:r>
              <a:rPr sz="4000" spc="-195" dirty="0"/>
              <a:t>bytes </a:t>
            </a:r>
            <a:r>
              <a:rPr sz="4000" spc="-135" dirty="0"/>
              <a:t>to</a:t>
            </a:r>
            <a:r>
              <a:rPr sz="4000" spc="-10" dirty="0"/>
              <a:t> </a:t>
            </a:r>
            <a:r>
              <a:rPr sz="4000" spc="-229" dirty="0"/>
              <a:t>words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1518" y="1692255"/>
            <a:ext cx="5965354" cy="38251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7069" y="5671820"/>
            <a:ext cx="5331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Arial" panose="020B0604020202020204"/>
                <a:cs typeface="Arial" panose="020B0604020202020204"/>
              </a:rPr>
              <a:t>Copy 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the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Key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into 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new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array </a:t>
            </a:r>
            <a:r>
              <a:rPr sz="1800" spc="-310" dirty="0">
                <a:latin typeface="Arial" panose="020B0604020202020204"/>
                <a:cs typeface="Arial" panose="020B0604020202020204"/>
              </a:rPr>
              <a:t>L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65" dirty="0">
                <a:latin typeface="Arial" panose="020B0604020202020204"/>
                <a:cs typeface="Arial" panose="020B0604020202020204"/>
              </a:rPr>
              <a:t>Words 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with </a:t>
            </a:r>
            <a:r>
              <a:rPr sz="1800" spc="-130" dirty="0">
                <a:latin typeface="Arial" panose="020B0604020202020204"/>
                <a:cs typeface="Arial" panose="020B0604020202020204"/>
              </a:rPr>
              <a:t>size 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equal </a:t>
            </a:r>
            <a:r>
              <a:rPr sz="1800" spc="-210" dirty="0">
                <a:latin typeface="Arial" panose="020B0604020202020204"/>
                <a:cs typeface="Arial" panose="020B0604020202020204"/>
              </a:rPr>
              <a:t>c  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Any 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unfilled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byte </a:t>
            </a:r>
            <a:r>
              <a:rPr sz="1800" spc="-120" dirty="0">
                <a:latin typeface="Arial" panose="020B0604020202020204"/>
                <a:cs typeface="Arial" panose="020B0604020202020204"/>
              </a:rPr>
              <a:t>positions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800" spc="-310" dirty="0">
                <a:latin typeface="Arial" panose="020B0604020202020204"/>
                <a:cs typeface="Arial" panose="020B0604020202020204"/>
              </a:rPr>
              <a:t>L  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are</a:t>
            </a:r>
            <a:r>
              <a:rPr sz="18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zeroed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160" dirty="0">
                <a:latin typeface="Arial" panose="020B0604020202020204"/>
                <a:cs typeface="Arial" panose="020B0604020202020204"/>
              </a:rPr>
              <a:t>In </a:t>
            </a:r>
            <a:r>
              <a:rPr sz="1800" spc="-155" dirty="0">
                <a:latin typeface="Arial" panose="020B0604020202020204"/>
                <a:cs typeface="Arial" panose="020B0604020202020204"/>
              </a:rPr>
              <a:t>case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b </a:t>
            </a:r>
            <a:r>
              <a:rPr sz="1800" spc="145" dirty="0">
                <a:latin typeface="Arial" panose="020B0604020202020204"/>
                <a:cs typeface="Arial" panose="020B0604020202020204"/>
              </a:rPr>
              <a:t>= </a:t>
            </a:r>
            <a:r>
              <a:rPr sz="1800" spc="-210" dirty="0">
                <a:latin typeface="Arial" panose="020B0604020202020204"/>
                <a:cs typeface="Arial" panose="020B0604020202020204"/>
              </a:rPr>
              <a:t>c </a:t>
            </a:r>
            <a:r>
              <a:rPr sz="1800" spc="145" dirty="0">
                <a:latin typeface="Arial" panose="020B0604020202020204"/>
                <a:cs typeface="Arial" panose="020B0604020202020204"/>
              </a:rPr>
              <a:t>=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0 </a:t>
            </a:r>
            <a:r>
              <a:rPr sz="1800" spc="-105" dirty="0">
                <a:latin typeface="Arial" panose="020B0604020202020204"/>
                <a:cs typeface="Arial" panose="020B0604020202020204"/>
              </a:rPr>
              <a:t>we reset </a:t>
            </a:r>
            <a:r>
              <a:rPr sz="1800" spc="-210" dirty="0">
                <a:latin typeface="Arial" panose="020B0604020202020204"/>
                <a:cs typeface="Arial" panose="020B0604020202020204"/>
              </a:rPr>
              <a:t>c </a:t>
            </a:r>
            <a:r>
              <a:rPr sz="1800" spc="70" dirty="0">
                <a:latin typeface="Arial" panose="020B0604020202020204"/>
                <a:cs typeface="Arial" panose="020B0604020202020204"/>
              </a:rPr>
              <a:t>=1 </a:t>
            </a:r>
            <a:r>
              <a:rPr sz="1800" spc="-75" dirty="0">
                <a:latin typeface="Arial" panose="020B0604020202020204"/>
                <a:cs typeface="Arial" panose="020B0604020202020204"/>
              </a:rPr>
              <a:t>and </a:t>
            </a:r>
            <a:r>
              <a:rPr sz="1800" spc="-140" dirty="0">
                <a:latin typeface="Arial" panose="020B0604020202020204"/>
                <a:cs typeface="Arial" panose="020B0604020202020204"/>
              </a:rPr>
              <a:t>set 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L[0] </a:t>
            </a:r>
            <a:r>
              <a:rPr sz="1800" spc="145" dirty="0">
                <a:latin typeface="Arial" panose="020B0604020202020204"/>
                <a:cs typeface="Arial" panose="020B0604020202020204"/>
              </a:rPr>
              <a:t>=</a:t>
            </a:r>
            <a:r>
              <a:rPr sz="1800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737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90" dirty="0"/>
              <a:t>Step-2: </a:t>
            </a:r>
            <a:r>
              <a:rPr sz="4400" spc="-145" dirty="0"/>
              <a:t>Initialize </a:t>
            </a:r>
            <a:r>
              <a:rPr sz="4400" spc="-425" dirty="0"/>
              <a:t>sub </a:t>
            </a:r>
            <a:r>
              <a:rPr sz="4400" spc="-175" dirty="0"/>
              <a:t>key </a:t>
            </a:r>
            <a:r>
              <a:rPr sz="4400" spc="-10" dirty="0"/>
              <a:t>array</a:t>
            </a:r>
            <a:r>
              <a:rPr sz="4400" spc="55" dirty="0"/>
              <a:t> </a:t>
            </a:r>
            <a:r>
              <a:rPr sz="4400" spc="-735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90880" y="1579879"/>
            <a:ext cx="61677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10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31470" algn="l"/>
              </a:tabLst>
            </a:pPr>
            <a:r>
              <a:rPr sz="2900" spc="-114" dirty="0">
                <a:latin typeface="Arial" panose="020B0604020202020204"/>
                <a:cs typeface="Arial" panose="020B0604020202020204"/>
              </a:rPr>
              <a:t>create </a:t>
            </a:r>
            <a:r>
              <a:rPr sz="2900" spc="-180" dirty="0">
                <a:latin typeface="Arial" panose="020B0604020202020204"/>
                <a:cs typeface="Arial" panose="020B0604020202020204"/>
              </a:rPr>
              <a:t>an </a:t>
            </a:r>
            <a:r>
              <a:rPr sz="2900" i="1" spc="-210" dirty="0">
                <a:latin typeface="Arial" panose="020B0604020202020204"/>
                <a:cs typeface="Arial" panose="020B0604020202020204"/>
              </a:rPr>
              <a:t>expanded </a:t>
            </a:r>
            <a:r>
              <a:rPr sz="2900" i="1" spc="-235" dirty="0">
                <a:latin typeface="Arial" panose="020B0604020202020204"/>
                <a:cs typeface="Arial" panose="020B0604020202020204"/>
              </a:rPr>
              <a:t>key </a:t>
            </a:r>
            <a:r>
              <a:rPr sz="2900" i="1" spc="-125" dirty="0">
                <a:latin typeface="Arial" panose="020B0604020202020204"/>
                <a:cs typeface="Arial" panose="020B0604020202020204"/>
              </a:rPr>
              <a:t>table,</a:t>
            </a:r>
            <a:r>
              <a:rPr sz="2900" i="1" spc="-430" dirty="0">
                <a:latin typeface="Arial" panose="020B0604020202020204"/>
                <a:cs typeface="Arial" panose="020B0604020202020204"/>
              </a:rPr>
              <a:t> </a:t>
            </a:r>
            <a:r>
              <a:rPr sz="2900" i="1" spc="-75" dirty="0">
                <a:latin typeface="Arial" panose="020B0604020202020204"/>
                <a:cs typeface="Arial" panose="020B0604020202020204"/>
              </a:rPr>
              <a:t>S[0...t-1]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639" y="2136139"/>
            <a:ext cx="231775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360" dirty="0">
                <a:solidFill>
                  <a:srgbClr val="93B5D1"/>
                </a:solidFill>
                <a:latin typeface="Arial" panose="020B0604020202020204"/>
                <a:cs typeface="Arial" panose="020B0604020202020204"/>
              </a:rPr>
              <a:t>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2400" y="2057400"/>
            <a:ext cx="6421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9125" algn="l"/>
              </a:tabLst>
            </a:pPr>
            <a:r>
              <a:rPr sz="2600" spc="-250" dirty="0">
                <a:latin typeface="Arial" panose="020B0604020202020204"/>
                <a:cs typeface="Arial" panose="020B0604020202020204"/>
              </a:rPr>
              <a:t>has  </a:t>
            </a:r>
            <a:r>
              <a:rPr sz="2600" b="1" i="1" dirty="0">
                <a:latin typeface="Courier New" panose="02070309020205020404"/>
                <a:cs typeface="Courier New" panose="02070309020205020404"/>
              </a:rPr>
              <a:t>t </a:t>
            </a:r>
            <a:r>
              <a:rPr sz="2600" spc="-155" dirty="0">
                <a:latin typeface="Arial" panose="020B0604020202020204"/>
                <a:cs typeface="Arial" panose="020B0604020202020204"/>
              </a:rPr>
              <a:t>entries, </a:t>
            </a:r>
            <a:r>
              <a:rPr sz="2600" b="1" i="1" dirty="0">
                <a:latin typeface="Courier New" panose="02070309020205020404"/>
                <a:cs typeface="Courier New" panose="02070309020205020404"/>
              </a:rPr>
              <a:t>t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600" b="1" spc="-5" dirty="0">
                <a:latin typeface="Courier New" panose="02070309020205020404"/>
                <a:cs typeface="Courier New" panose="02070309020205020404"/>
              </a:rPr>
              <a:t>2(</a:t>
            </a:r>
            <a:r>
              <a:rPr sz="2600" b="1" i="1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2600" b="1" i="1" spc="-9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2600" b="1" spc="-5" dirty="0">
                <a:latin typeface="Courier New" panose="02070309020205020404"/>
                <a:cs typeface="Courier New" panose="02070309020205020404"/>
              </a:rPr>
              <a:t>1)	</a:t>
            </a:r>
            <a:r>
              <a:rPr sz="2600" b="1" i="1" spc="-5" dirty="0">
                <a:latin typeface="Courier New" panose="02070309020205020404"/>
                <a:cs typeface="Courier New" panose="02070309020205020404"/>
              </a:rPr>
              <a:t>w</a:t>
            </a:r>
            <a:r>
              <a:rPr sz="2600" b="1" spc="-5" dirty="0">
                <a:latin typeface="Courier New" panose="02070309020205020404"/>
                <a:cs typeface="Courier New" panose="02070309020205020404"/>
              </a:rPr>
              <a:t>-bit</a:t>
            </a:r>
            <a:r>
              <a:rPr sz="26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spc="-145" dirty="0">
                <a:latin typeface="Arial" panose="020B0604020202020204"/>
                <a:cs typeface="Arial" panose="020B0604020202020204"/>
              </a:rPr>
              <a:t>words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480" y="2492472"/>
            <a:ext cx="5066665" cy="1849755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335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95" dirty="0">
                <a:latin typeface="Arial" panose="020B0604020202020204"/>
                <a:cs typeface="Arial" panose="020B0604020202020204"/>
              </a:rPr>
              <a:t>Initialize 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array</a:t>
            </a:r>
            <a:r>
              <a:rPr sz="29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900" i="1" spc="-484" dirty="0">
                <a:latin typeface="Arial" panose="020B0604020202020204"/>
                <a:cs typeface="Arial" panose="020B0604020202020204"/>
              </a:rPr>
              <a:t>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>
              <a:lnSpc>
                <a:spcPct val="100000"/>
              </a:lnSpc>
              <a:spcBef>
                <a:spcPts val="210"/>
              </a:spcBef>
            </a:pPr>
            <a:r>
              <a:rPr sz="2600" b="1" i="1" spc="-5" dirty="0">
                <a:latin typeface="Courier New" panose="02070309020205020404"/>
                <a:cs typeface="Courier New" panose="02070309020205020404"/>
              </a:rPr>
              <a:t>S</a:t>
            </a:r>
            <a:r>
              <a:rPr sz="2600" b="1" spc="-5" dirty="0">
                <a:latin typeface="Courier New" panose="02070309020205020404"/>
                <a:cs typeface="Courier New" panose="02070309020205020404"/>
              </a:rPr>
              <a:t>[0]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6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i="1" spc="-5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2250" b="1" i="1" spc="-7" baseline="-24000" dirty="0">
                <a:latin typeface="Courier New" panose="02070309020205020404"/>
                <a:cs typeface="Courier New" panose="02070309020205020404"/>
              </a:rPr>
              <a:t>w</a:t>
            </a:r>
            <a:r>
              <a:rPr sz="26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678180">
              <a:lnSpc>
                <a:spcPct val="100000"/>
              </a:lnSpc>
              <a:spcBef>
                <a:spcPts val="700"/>
              </a:spcBef>
              <a:tabLst>
                <a:tab pos="1470025" algn="l"/>
              </a:tabLst>
            </a:pPr>
            <a:r>
              <a:rPr sz="2600" b="1" spc="-5" dirty="0">
                <a:latin typeface="Courier New" panose="02070309020205020404"/>
                <a:cs typeface="Courier New" panose="02070309020205020404"/>
              </a:rPr>
              <a:t>for	</a:t>
            </a:r>
            <a:r>
              <a:rPr sz="2600" b="1" i="1" dirty="0">
                <a:latin typeface="Courier New" panose="02070309020205020404"/>
                <a:cs typeface="Courier New" panose="02070309020205020404"/>
              </a:rPr>
              <a:t>i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= 1 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to </a:t>
            </a:r>
            <a:r>
              <a:rPr sz="2600" b="1" i="1" dirty="0">
                <a:latin typeface="Courier New" panose="02070309020205020404"/>
                <a:cs typeface="Courier New" panose="02070309020205020404"/>
              </a:rPr>
              <a:t>t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- 1</a:t>
            </a:r>
            <a:r>
              <a:rPr sz="26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do</a:t>
            </a:r>
            <a:endParaRPr sz="2600">
              <a:latin typeface="Courier New" panose="02070309020205020404"/>
              <a:cs typeface="Courier New" panose="02070309020205020404"/>
            </a:endParaRPr>
          </a:p>
          <a:p>
            <a:pPr marL="952500">
              <a:lnSpc>
                <a:spcPct val="100000"/>
              </a:lnSpc>
              <a:spcBef>
                <a:spcPts val="380"/>
              </a:spcBef>
            </a:pPr>
            <a:r>
              <a:rPr sz="2600" b="1" i="1" spc="-10" dirty="0">
                <a:latin typeface="Courier New" panose="02070309020205020404"/>
                <a:cs typeface="Courier New" panose="02070309020205020404"/>
              </a:rPr>
              <a:t>S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600" b="1" i="1" spc="-10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2600" b="1" spc="-10" dirty="0">
                <a:latin typeface="Courier New" panose="02070309020205020404"/>
                <a:cs typeface="Courier New" panose="02070309020205020404"/>
              </a:rPr>
              <a:t>]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600" b="1" i="1" spc="-5" dirty="0">
                <a:latin typeface="Courier New" panose="02070309020205020404"/>
                <a:cs typeface="Courier New" panose="02070309020205020404"/>
              </a:rPr>
              <a:t>S</a:t>
            </a:r>
            <a:r>
              <a:rPr sz="2600" b="1" spc="-5" dirty="0">
                <a:latin typeface="Courier New" panose="02070309020205020404"/>
                <a:cs typeface="Courier New" panose="02070309020205020404"/>
              </a:rPr>
              <a:t>[</a:t>
            </a:r>
            <a:r>
              <a:rPr sz="2600" b="1" i="1" spc="-5" dirty="0">
                <a:latin typeface="Courier New" panose="02070309020205020404"/>
                <a:cs typeface="Courier New" panose="02070309020205020404"/>
              </a:rPr>
              <a:t>i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- </a:t>
            </a:r>
            <a:r>
              <a:rPr sz="2600" b="1" spc="-5" dirty="0">
                <a:latin typeface="Courier New" panose="02070309020205020404"/>
                <a:cs typeface="Courier New" panose="02070309020205020404"/>
              </a:rPr>
              <a:t>1] </a:t>
            </a:r>
            <a:r>
              <a:rPr sz="26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6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i="1" spc="-5" dirty="0">
                <a:latin typeface="Courier New" panose="02070309020205020404"/>
                <a:cs typeface="Courier New" panose="02070309020205020404"/>
              </a:rPr>
              <a:t>Q</a:t>
            </a:r>
            <a:r>
              <a:rPr sz="2250" b="1" i="1" spc="-7" baseline="-24000" dirty="0">
                <a:latin typeface="Courier New" panose="02070309020205020404"/>
                <a:cs typeface="Courier New" panose="02070309020205020404"/>
              </a:rPr>
              <a:t>w</a:t>
            </a:r>
            <a:r>
              <a:rPr sz="26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104005" marR="5080" indent="-4013200">
              <a:lnSpc>
                <a:spcPts val="3930"/>
              </a:lnSpc>
              <a:spcBef>
                <a:spcPts val="555"/>
              </a:spcBef>
            </a:pPr>
            <a:r>
              <a:rPr spc="-155" dirty="0"/>
              <a:t>Step-3: </a:t>
            </a:r>
            <a:r>
              <a:rPr spc="-80" dirty="0"/>
              <a:t>Mix </a:t>
            </a:r>
            <a:r>
              <a:rPr spc="-225" dirty="0"/>
              <a:t>the </a:t>
            </a:r>
            <a:r>
              <a:rPr spc="-245" dirty="0"/>
              <a:t>secret </a:t>
            </a:r>
            <a:r>
              <a:rPr spc="-150" dirty="0"/>
              <a:t>key </a:t>
            </a:r>
            <a:r>
              <a:rPr spc="-170" dirty="0"/>
              <a:t>into </a:t>
            </a:r>
            <a:r>
              <a:rPr spc="-350" dirty="0"/>
              <a:t>sub </a:t>
            </a:r>
            <a:r>
              <a:rPr spc="-150" dirty="0"/>
              <a:t>key </a:t>
            </a:r>
            <a:r>
              <a:rPr spc="-10" dirty="0"/>
              <a:t>array  </a:t>
            </a:r>
            <a:r>
              <a:rPr spc="-605" dirty="0"/>
              <a:t>S</a:t>
            </a:r>
            <a:endParaRPr spc="-605" dirty="0"/>
          </a:p>
        </p:txBody>
      </p:sp>
      <p:sp>
        <p:nvSpPr>
          <p:cNvPr id="3" name="object 3"/>
          <p:cNvSpPr txBox="1"/>
          <p:nvPr/>
        </p:nvSpPr>
        <p:spPr>
          <a:xfrm>
            <a:off x="690880" y="1495171"/>
            <a:ext cx="4908550" cy="91566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31470" indent="-318770">
              <a:lnSpc>
                <a:spcPct val="100000"/>
              </a:lnSpc>
              <a:spcBef>
                <a:spcPts val="765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31470" algn="l"/>
              </a:tabLst>
            </a:pPr>
            <a:r>
              <a:rPr sz="2900" spc="-65" dirty="0">
                <a:latin typeface="Arial" panose="020B0604020202020204"/>
                <a:cs typeface="Arial" panose="020B0604020202020204"/>
              </a:rPr>
              <a:t>Mix </a:t>
            </a:r>
            <a:r>
              <a:rPr sz="2900" spc="-180" dirty="0">
                <a:latin typeface="Arial" panose="020B0604020202020204"/>
                <a:cs typeface="Arial" panose="020B0604020202020204"/>
              </a:rPr>
              <a:t>the </a:t>
            </a:r>
            <a:r>
              <a:rPr sz="2900" spc="-195" dirty="0">
                <a:latin typeface="Arial" panose="020B0604020202020204"/>
                <a:cs typeface="Arial" panose="020B0604020202020204"/>
              </a:rPr>
              <a:t>secret </a:t>
            </a:r>
            <a:r>
              <a:rPr sz="2900" spc="-114" dirty="0">
                <a:latin typeface="Arial" panose="020B0604020202020204"/>
                <a:cs typeface="Arial" panose="020B0604020202020204"/>
              </a:rPr>
              <a:t>key </a:t>
            </a:r>
            <a:r>
              <a:rPr sz="2900" spc="-135" dirty="0">
                <a:latin typeface="Arial" panose="020B0604020202020204"/>
                <a:cs typeface="Arial" panose="020B0604020202020204"/>
              </a:rPr>
              <a:t>into </a:t>
            </a:r>
            <a:r>
              <a:rPr sz="2900" spc="-65" dirty="0">
                <a:latin typeface="Arial" panose="020B0604020202020204"/>
                <a:cs typeface="Arial" panose="020B0604020202020204"/>
              </a:rPr>
              <a:t>table,</a:t>
            </a:r>
            <a:r>
              <a:rPr sz="2900" spc="645" dirty="0">
                <a:latin typeface="Arial" panose="020B0604020202020204"/>
                <a:cs typeface="Arial" panose="020B0604020202020204"/>
              </a:rPr>
              <a:t> </a:t>
            </a:r>
            <a:r>
              <a:rPr sz="2900" i="1" spc="-484" dirty="0">
                <a:latin typeface="Arial" panose="020B0604020202020204"/>
                <a:cs typeface="Arial" panose="020B0604020202020204"/>
              </a:rPr>
              <a:t>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297180" algn="ctr">
              <a:lnSpc>
                <a:spcPct val="100000"/>
              </a:lnSpc>
              <a:spcBef>
                <a:spcPts val="460"/>
              </a:spcBef>
              <a:tabLst>
                <a:tab pos="2125345" algn="l"/>
              </a:tabLst>
            </a:pPr>
            <a:r>
              <a:rPr sz="2000" b="1" i="1" dirty="0">
                <a:latin typeface="Courier New" panose="02070309020205020404"/>
                <a:cs typeface="Courier New" panose="02070309020205020404"/>
              </a:rPr>
              <a:t>i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b="1" i="1" dirty="0">
                <a:latin typeface="Courier New" panose="02070309020205020404"/>
                <a:cs typeface="Courier New" panose="02070309020205020404"/>
              </a:rPr>
              <a:t>j</a:t>
            </a:r>
            <a:r>
              <a:rPr sz="2000" b="1" i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 0;	</a:t>
            </a:r>
            <a:r>
              <a:rPr sz="2000" b="1" i="1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000" b="1" i="1" dirty="0">
                <a:latin typeface="Courier New" panose="02070309020205020404"/>
                <a:cs typeface="Courier New" panose="02070309020205020404"/>
              </a:rPr>
              <a:t>B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0;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6230" y="2511419"/>
          <a:ext cx="6766559" cy="104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715"/>
                <a:gridCol w="1523364"/>
                <a:gridCol w="2132965"/>
                <a:gridCol w="564514"/>
              </a:tblGrid>
              <a:tr h="332462">
                <a:tc>
                  <a:txBody>
                    <a:bodyPr/>
                    <a:lstStyle/>
                    <a:p>
                      <a:pPr marR="6731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do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3 *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max(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2000" b="1" spc="-9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times: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76554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i="1" dirty="0">
                          <a:latin typeface="Courier New" panose="02070309020205020404"/>
                          <a:cs typeface="Courier New" panose="02070309020205020404"/>
                        </a:rPr>
                        <a:t>A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 </a:t>
                      </a:r>
                      <a:r>
                        <a:rPr sz="2000" b="1" i="1" spc="-10" dirty="0"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2000" b="1" spc="-10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000" b="1" i="1" spc="-10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b="1" spc="-10" dirty="0"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r>
                        <a:rPr sz="2000" b="1" spc="-10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S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]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2000" b="1" spc="-8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i="1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 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) &lt;&lt;&lt;</a:t>
                      </a:r>
                      <a:r>
                        <a:rPr sz="2000" b="1" spc="-6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3;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" marB="0"/>
                </a:tc>
                <a:tc vMerge="1">
                  <a:tcPr marL="0" marR="0" marT="0" marB="0"/>
                </a:tc>
              </a:tr>
              <a:tr h="331827"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i="1" dirty="0">
                          <a:latin typeface="Courier New" panose="02070309020205020404"/>
                          <a:cs typeface="Courier New" panose="02070309020205020404"/>
                        </a:rPr>
                        <a:t>B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 </a:t>
                      </a:r>
                      <a:r>
                        <a:rPr sz="2000" b="1" i="1" spc="-10" dirty="0">
                          <a:latin typeface="Courier New" panose="02070309020205020404"/>
                          <a:cs typeface="Courier New" panose="02070309020205020404"/>
                        </a:rPr>
                        <a:t>L</a:t>
                      </a:r>
                      <a:r>
                        <a:rPr sz="2000" b="1" spc="-10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000" b="1" i="1" spc="-10" dirty="0"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b="1" spc="-10" dirty="0">
                          <a:latin typeface="Courier New" panose="02070309020205020404"/>
                          <a:cs typeface="Courier New" panose="02070309020205020404"/>
                        </a:rPr>
                        <a:t>]</a:t>
                      </a:r>
                      <a:r>
                        <a:rPr sz="2000" b="1" spc="-10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L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[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]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2000" b="1" spc="-8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i="1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 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) &lt;&lt;&lt;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b="1" i="1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2000" b="1" i="1" spc="-10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i="1" spc="-10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2000" b="1" spc="-10" dirty="0"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/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00629" y="3641719"/>
          <a:ext cx="2957830" cy="664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515"/>
                <a:gridCol w="761365"/>
                <a:gridCol w="1631950"/>
              </a:tblGrid>
              <a:tr h="331827">
                <a:tc>
                  <a:txBody>
                    <a:bodyPr/>
                    <a:lstStyle/>
                    <a:p>
                      <a:pPr marR="36830" algn="ctr">
                        <a:lnSpc>
                          <a:spcPts val="2065"/>
                        </a:lnSpc>
                      </a:pPr>
                      <a:r>
                        <a:rPr sz="2000" b="1" i="1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b="1" i="1" spc="-10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65"/>
                        </a:lnSpc>
                      </a:pPr>
                      <a:r>
                        <a:rPr sz="2000" b="1" spc="-1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b="1" i="1" spc="-10" dirty="0">
                          <a:latin typeface="Courier New" panose="02070309020205020404"/>
                          <a:cs typeface="Courier New" panose="02070309020205020404"/>
                        </a:rPr>
                        <a:t>i</a:t>
                      </a:r>
                      <a:r>
                        <a:rPr sz="2000" b="1" i="1" spc="-10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1)</a:t>
                      </a:r>
                      <a:r>
                        <a:rPr sz="2000" b="1" spc="-9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mod(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t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</a:tr>
              <a:tr h="331827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i="1" dirty="0"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b="1" i="1" spc="-10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1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b="1" i="1" spc="-10" dirty="0">
                          <a:latin typeface="Courier New" panose="02070309020205020404"/>
                          <a:cs typeface="Courier New" panose="02070309020205020404"/>
                        </a:rPr>
                        <a:t>j</a:t>
                      </a:r>
                      <a:r>
                        <a:rPr sz="2000" b="1" i="1" spc="-10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1)</a:t>
                      </a:r>
                      <a:r>
                        <a:rPr sz="2000" b="1" spc="-9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mod(</a:t>
                      </a:r>
                      <a:r>
                        <a:rPr sz="2000" b="1" i="1" spc="-5" dirty="0"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5553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0" dirty="0"/>
              <a:t>Key </a:t>
            </a:r>
            <a:r>
              <a:rPr sz="4400" spc="-345" dirty="0"/>
              <a:t>Expansion</a:t>
            </a:r>
            <a:r>
              <a:rPr sz="4400" spc="200" dirty="0"/>
              <a:t> </a:t>
            </a:r>
            <a:r>
              <a:rPr sz="4400" spc="-210" dirty="0"/>
              <a:t>Algorithm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10040" y="1919125"/>
            <a:ext cx="8047255" cy="402551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45224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25" dirty="0">
                <a:latin typeface="Trebuchet MS" panose="020B0603020202020204"/>
                <a:cs typeface="Trebuchet MS" panose="020B0603020202020204"/>
              </a:rPr>
              <a:t>The </a:t>
            </a:r>
            <a:r>
              <a:rPr sz="4400" b="1" spc="-310" dirty="0">
                <a:latin typeface="Trebuchet MS" panose="020B0603020202020204"/>
                <a:cs typeface="Trebuchet MS" panose="020B0603020202020204"/>
              </a:rPr>
              <a:t>security </a:t>
            </a:r>
            <a:r>
              <a:rPr sz="4400" b="1" spc="-200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4400" b="1" spc="2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400" b="1" spc="-165" dirty="0">
                <a:latin typeface="Trebuchet MS" panose="020B0603020202020204"/>
                <a:cs typeface="Trebuchet MS" panose="020B0603020202020204"/>
              </a:rPr>
              <a:t>RC5</a:t>
            </a:r>
            <a:endParaRPr sz="4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480" y="1531619"/>
            <a:ext cx="4083685" cy="198373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8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20" dirty="0">
                <a:latin typeface="Arial" panose="020B0604020202020204"/>
                <a:cs typeface="Arial" panose="020B0604020202020204"/>
              </a:rPr>
              <a:t>Exhaustive</a:t>
            </a:r>
            <a:r>
              <a:rPr sz="29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225" dirty="0">
                <a:latin typeface="Arial" panose="020B0604020202020204"/>
                <a:cs typeface="Arial" panose="020B0604020202020204"/>
              </a:rPr>
              <a:t>Search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8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65" dirty="0">
                <a:latin typeface="Arial" panose="020B0604020202020204"/>
                <a:cs typeface="Arial" panose="020B0604020202020204"/>
              </a:rPr>
              <a:t>Differential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35" dirty="0">
                <a:latin typeface="Arial" panose="020B0604020202020204"/>
                <a:cs typeface="Arial" panose="020B0604020202020204"/>
              </a:rPr>
              <a:t>cryptanalysis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7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175" dirty="0">
                <a:latin typeface="Arial" panose="020B0604020202020204"/>
                <a:cs typeface="Arial" panose="020B0604020202020204"/>
              </a:rPr>
              <a:t>Linear</a:t>
            </a:r>
            <a:r>
              <a:rPr sz="290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35" dirty="0">
                <a:latin typeface="Arial" panose="020B0604020202020204"/>
                <a:cs typeface="Arial" panose="020B0604020202020204"/>
              </a:rPr>
              <a:t>cryptanalysis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7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29" dirty="0">
                <a:latin typeface="Arial" panose="020B0604020202020204"/>
                <a:cs typeface="Arial" panose="020B0604020202020204"/>
              </a:rPr>
              <a:t>Timing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80" dirty="0">
                <a:latin typeface="Arial" panose="020B0604020202020204"/>
                <a:cs typeface="Arial" panose="020B0604020202020204"/>
              </a:rPr>
              <a:t>Attacks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4004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0" dirty="0"/>
              <a:t>Exhaustive</a:t>
            </a:r>
            <a:r>
              <a:rPr sz="4400" spc="-55" dirty="0"/>
              <a:t> </a:t>
            </a:r>
            <a:r>
              <a:rPr sz="4400" spc="-340" dirty="0"/>
              <a:t>Search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31239" y="1548902"/>
            <a:ext cx="6668134" cy="20148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12420" indent="-274320">
              <a:lnSpc>
                <a:spcPct val="100000"/>
              </a:lnSpc>
              <a:spcBef>
                <a:spcPts val="390"/>
              </a:spcBef>
              <a:buClr>
                <a:srgbClr val="93B5D1"/>
              </a:buClr>
              <a:buSzPct val="69000"/>
              <a:buChar char=""/>
              <a:tabLst>
                <a:tab pos="312420" algn="l"/>
              </a:tabLst>
            </a:pPr>
            <a:r>
              <a:rPr sz="2600" spc="25" dirty="0">
                <a:latin typeface="Arial" panose="020B0604020202020204"/>
                <a:cs typeface="Arial" panose="020B0604020202020204"/>
              </a:rPr>
              <a:t>RC5-32/r/b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25" dirty="0">
                <a:latin typeface="Arial" panose="020B0604020202020204"/>
                <a:cs typeface="Arial" panose="020B0604020202020204"/>
              </a:rPr>
              <a:t>allows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586740" lvl="1" indent="-228600">
              <a:lnSpc>
                <a:spcPct val="100000"/>
              </a:lnSpc>
              <a:spcBef>
                <a:spcPts val="260"/>
              </a:spcBef>
              <a:buClr>
                <a:srgbClr val="DC7F46"/>
              </a:buClr>
              <a:buSzPct val="74000"/>
              <a:buFont typeface="Wingdings" panose="05000000000000000000"/>
              <a:buChar char=""/>
              <a:tabLst>
                <a:tab pos="586740" algn="l"/>
              </a:tabLst>
            </a:pPr>
            <a:r>
              <a:rPr sz="2300" spc="-15" dirty="0">
                <a:latin typeface="Arial" panose="020B0604020202020204"/>
                <a:cs typeface="Arial" panose="020B0604020202020204"/>
              </a:rPr>
              <a:t>a </a:t>
            </a:r>
            <a:r>
              <a:rPr sz="2300" spc="-210" dirty="0">
                <a:latin typeface="Arial" panose="020B0604020202020204"/>
                <a:cs typeface="Arial" panose="020B0604020202020204"/>
              </a:rPr>
              <a:t>maximum 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300" spc="-10" dirty="0">
                <a:latin typeface="Arial" panose="020B0604020202020204"/>
                <a:cs typeface="Arial" panose="020B0604020202020204"/>
              </a:rPr>
              <a:t>2040 </a:t>
            </a:r>
            <a:r>
              <a:rPr sz="2300" spc="-155" dirty="0">
                <a:latin typeface="Arial" panose="020B0604020202020204"/>
                <a:cs typeface="Arial" panose="020B0604020202020204"/>
              </a:rPr>
              <a:t>secret </a:t>
            </a:r>
            <a:r>
              <a:rPr sz="2300" spc="-95" dirty="0">
                <a:latin typeface="Arial" panose="020B0604020202020204"/>
                <a:cs typeface="Arial" panose="020B0604020202020204"/>
              </a:rPr>
              <a:t>key</a:t>
            </a:r>
            <a:r>
              <a:rPr sz="23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10" dirty="0">
                <a:latin typeface="Arial" panose="020B0604020202020204"/>
                <a:cs typeface="Arial" panose="020B0604020202020204"/>
              </a:rPr>
              <a:t>bits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586740" lvl="1" indent="-228600">
              <a:lnSpc>
                <a:spcPct val="100000"/>
              </a:lnSpc>
              <a:spcBef>
                <a:spcPts val="250"/>
              </a:spcBef>
              <a:buClr>
                <a:srgbClr val="DC7F46"/>
              </a:buClr>
              <a:buSzPct val="74000"/>
              <a:buFont typeface="Wingdings" panose="05000000000000000000"/>
              <a:buChar char=""/>
              <a:tabLst>
                <a:tab pos="586740" algn="l"/>
                <a:tab pos="2400300" algn="l"/>
              </a:tabLst>
            </a:pPr>
            <a:r>
              <a:rPr sz="2300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23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210" dirty="0">
                <a:latin typeface="Arial" panose="020B0604020202020204"/>
                <a:cs typeface="Arial" panose="020B0604020202020204"/>
              </a:rPr>
              <a:t>maximum</a:t>
            </a:r>
            <a:r>
              <a:rPr sz="23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5" dirty="0">
                <a:latin typeface="Arial" panose="020B0604020202020204"/>
                <a:cs typeface="Arial" panose="020B0604020202020204"/>
              </a:rPr>
              <a:t>of	</a:t>
            </a:r>
            <a:r>
              <a:rPr sz="2300" spc="-35" dirty="0">
                <a:latin typeface="Arial" panose="020B0604020202020204"/>
                <a:cs typeface="Arial" panose="020B0604020202020204"/>
              </a:rPr>
              <a:t>25(2r </a:t>
            </a:r>
            <a:r>
              <a:rPr sz="2300" spc="190" dirty="0">
                <a:latin typeface="Arial" panose="020B0604020202020204"/>
                <a:cs typeface="Arial" panose="020B0604020202020204"/>
              </a:rPr>
              <a:t>+ </a:t>
            </a:r>
            <a:r>
              <a:rPr sz="2300" spc="-80" dirty="0">
                <a:latin typeface="Arial" panose="020B0604020202020204"/>
                <a:cs typeface="Arial" panose="020B0604020202020204"/>
              </a:rPr>
              <a:t>2) </a:t>
            </a:r>
            <a:r>
              <a:rPr sz="2300" spc="-75" dirty="0">
                <a:latin typeface="Arial" panose="020B0604020202020204"/>
                <a:cs typeface="Arial" panose="020B0604020202020204"/>
              </a:rPr>
              <a:t>expanded </a:t>
            </a:r>
            <a:r>
              <a:rPr sz="2300" spc="-95" dirty="0">
                <a:latin typeface="Arial" panose="020B0604020202020204"/>
                <a:cs typeface="Arial" panose="020B0604020202020204"/>
              </a:rPr>
              <a:t>key </a:t>
            </a:r>
            <a:r>
              <a:rPr sz="2300" spc="-40" dirty="0">
                <a:latin typeface="Arial" panose="020B0604020202020204"/>
                <a:cs typeface="Arial" panose="020B0604020202020204"/>
              </a:rPr>
              <a:t>table</a:t>
            </a:r>
            <a:r>
              <a:rPr sz="23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300" spc="-110" dirty="0">
                <a:latin typeface="Arial" panose="020B0604020202020204"/>
                <a:cs typeface="Arial" panose="020B0604020202020204"/>
              </a:rPr>
              <a:t>bits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marL="311785" marR="243205" indent="-274320">
              <a:lnSpc>
                <a:spcPts val="2840"/>
              </a:lnSpc>
              <a:spcBef>
                <a:spcPts val="590"/>
              </a:spcBef>
              <a:buClr>
                <a:srgbClr val="93B5D1"/>
              </a:buClr>
              <a:buSzPct val="69000"/>
              <a:buChar char=""/>
              <a:tabLst>
                <a:tab pos="312420" algn="l"/>
              </a:tabLst>
            </a:pPr>
            <a:r>
              <a:rPr sz="2600" spc="-210" dirty="0">
                <a:latin typeface="Arial" panose="020B0604020202020204"/>
                <a:cs typeface="Arial" panose="020B0604020202020204"/>
              </a:rPr>
              <a:t>Choosing </a:t>
            </a:r>
            <a:r>
              <a:rPr sz="2600" spc="-35" dirty="0">
                <a:latin typeface="Arial" panose="020B0604020202020204"/>
                <a:cs typeface="Arial" panose="020B0604020202020204"/>
              </a:rPr>
              <a:t>large </a:t>
            </a:r>
            <a:r>
              <a:rPr sz="2600" spc="-175" dirty="0">
                <a:latin typeface="Arial" panose="020B0604020202020204"/>
                <a:cs typeface="Arial" panose="020B0604020202020204"/>
              </a:rPr>
              <a:t>values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600" dirty="0">
                <a:latin typeface="Arial" panose="020B0604020202020204"/>
                <a:cs typeface="Arial" panose="020B0604020202020204"/>
              </a:rPr>
              <a:t>r </a:t>
            </a:r>
            <a:r>
              <a:rPr sz="2600" spc="-110" dirty="0">
                <a:latin typeface="Arial" panose="020B0604020202020204"/>
                <a:cs typeface="Arial" panose="020B0604020202020204"/>
              </a:rPr>
              <a:t>and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b </a:t>
            </a:r>
            <a:r>
              <a:rPr sz="2600" spc="-204" dirty="0">
                <a:latin typeface="Arial" panose="020B0604020202020204"/>
                <a:cs typeface="Arial" panose="020B0604020202020204"/>
              </a:rPr>
              <a:t>can </a:t>
            </a:r>
            <a:r>
              <a:rPr sz="2600" spc="-190" dirty="0">
                <a:latin typeface="Arial" panose="020B0604020202020204"/>
                <a:cs typeface="Arial" panose="020B0604020202020204"/>
              </a:rPr>
              <a:t>prevent  </a:t>
            </a:r>
            <a:r>
              <a:rPr sz="2600" spc="-155" dirty="0">
                <a:latin typeface="Arial" panose="020B0604020202020204"/>
                <a:cs typeface="Arial" panose="020B0604020202020204"/>
              </a:rPr>
              <a:t>exhaustive</a:t>
            </a:r>
            <a:r>
              <a:rPr sz="26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35" dirty="0">
                <a:latin typeface="Arial" panose="020B0604020202020204"/>
                <a:cs typeface="Arial" panose="020B0604020202020204"/>
              </a:rPr>
              <a:t>attacks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5608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0" dirty="0"/>
              <a:t>Differential</a:t>
            </a:r>
            <a:r>
              <a:rPr sz="4400" spc="-35" dirty="0"/>
              <a:t> </a:t>
            </a:r>
            <a:r>
              <a:rPr sz="4400" spc="-204" dirty="0"/>
              <a:t>cryptanalysis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84019"/>
            <a:ext cx="2089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DC7F46"/>
                </a:solidFill>
                <a:latin typeface="Wingdings" panose="05000000000000000000"/>
                <a:cs typeface="Wingdings" panose="05000000000000000000"/>
              </a:rPr>
              <a:t></a:t>
            </a:r>
            <a:endParaRPr sz="16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310" y="1584959"/>
            <a:ext cx="7844790" cy="396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95" dirty="0">
                <a:latin typeface="Arial" panose="020B0604020202020204"/>
                <a:cs typeface="Arial" panose="020B0604020202020204"/>
              </a:rPr>
              <a:t>It </a:t>
            </a:r>
            <a:r>
              <a:rPr sz="2700" spc="-265" dirty="0">
                <a:latin typeface="Arial" panose="020B0604020202020204"/>
                <a:cs typeface="Arial" panose="020B0604020202020204"/>
              </a:rPr>
              <a:t>has </a:t>
            </a:r>
            <a:r>
              <a:rPr sz="2700" spc="-15" dirty="0">
                <a:latin typeface="Arial" panose="020B0604020202020204"/>
                <a:cs typeface="Arial" panose="020B0604020202020204"/>
              </a:rPr>
              <a:t>a </a:t>
            </a:r>
            <a:r>
              <a:rPr sz="2700" spc="-110" dirty="0">
                <a:latin typeface="Arial" panose="020B0604020202020204"/>
                <a:cs typeface="Arial" panose="020B0604020202020204"/>
              </a:rPr>
              <a:t>quite evolutionary </a:t>
            </a:r>
            <a:r>
              <a:rPr sz="2700" spc="-55" dirty="0">
                <a:latin typeface="Arial" panose="020B0604020202020204"/>
                <a:cs typeface="Arial" panose="020B0604020202020204"/>
              </a:rPr>
              <a:t>effect </a:t>
            </a:r>
            <a:r>
              <a:rPr sz="2700" spc="-235" dirty="0">
                <a:latin typeface="Arial" panose="020B0604020202020204"/>
                <a:cs typeface="Arial" panose="020B0604020202020204"/>
              </a:rPr>
              <a:t>on </a:t>
            </a:r>
            <a:r>
              <a:rPr sz="2700" spc="-165" dirty="0">
                <a:latin typeface="Arial" panose="020B0604020202020204"/>
                <a:cs typeface="Arial" panose="020B0604020202020204"/>
              </a:rPr>
              <a:t>the </a:t>
            </a:r>
            <a:r>
              <a:rPr sz="2700" spc="-160" dirty="0">
                <a:latin typeface="Arial" panose="020B0604020202020204"/>
                <a:cs typeface="Arial" panose="020B0604020202020204"/>
              </a:rPr>
              <a:t>design </a:t>
            </a:r>
            <a:r>
              <a:rPr sz="2700" spc="-114" dirty="0">
                <a:latin typeface="Arial" panose="020B0604020202020204"/>
                <a:cs typeface="Arial" panose="020B0604020202020204"/>
              </a:rPr>
              <a:t>and  </a:t>
            </a:r>
            <a:r>
              <a:rPr sz="2700" spc="-160" dirty="0">
                <a:latin typeface="Arial" panose="020B0604020202020204"/>
                <a:cs typeface="Arial" panose="020B0604020202020204"/>
              </a:rPr>
              <a:t>analysis </a:t>
            </a:r>
            <a:r>
              <a:rPr sz="2700" dirty="0">
                <a:latin typeface="Arial" panose="020B0604020202020204"/>
                <a:cs typeface="Arial" panose="020B0604020202020204"/>
              </a:rPr>
              <a:t>of </a:t>
            </a:r>
            <a:r>
              <a:rPr sz="2700" spc="-130" dirty="0">
                <a:latin typeface="Arial" panose="020B0604020202020204"/>
                <a:cs typeface="Arial" panose="020B0604020202020204"/>
              </a:rPr>
              <a:t>block</a:t>
            </a:r>
            <a:r>
              <a:rPr sz="27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-180" dirty="0">
                <a:latin typeface="Arial" panose="020B0604020202020204"/>
                <a:cs typeface="Arial" panose="020B0604020202020204"/>
              </a:rPr>
              <a:t>ciphers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700" spc="-310" dirty="0">
                <a:latin typeface="Arial" panose="020B0604020202020204"/>
                <a:cs typeface="Arial" panose="020B0604020202020204"/>
              </a:rPr>
              <a:t>The </a:t>
            </a:r>
            <a:r>
              <a:rPr sz="2700" spc="-165" dirty="0">
                <a:latin typeface="Arial" panose="020B0604020202020204"/>
                <a:cs typeface="Arial" panose="020B0604020202020204"/>
              </a:rPr>
              <a:t>basic</a:t>
            </a:r>
            <a:r>
              <a:rPr sz="2700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2700" spc="-85" dirty="0">
                <a:latin typeface="Arial" panose="020B0604020202020204"/>
                <a:cs typeface="Arial" panose="020B0604020202020204"/>
              </a:rPr>
              <a:t>Idea</a:t>
            </a:r>
            <a:endParaRPr sz="2700">
              <a:latin typeface="Arial" panose="020B0604020202020204"/>
              <a:cs typeface="Arial" panose="020B0604020202020204"/>
            </a:endParaRPr>
          </a:p>
          <a:p>
            <a:pPr marL="358775" marR="427990" indent="-273050">
              <a:lnSpc>
                <a:spcPts val="2350"/>
              </a:lnSpc>
              <a:spcBef>
                <a:spcPts val="550"/>
              </a:spcBef>
              <a:buClr>
                <a:srgbClr val="93B5D1"/>
              </a:buClr>
              <a:buSzPct val="69000"/>
              <a:buChar char=""/>
              <a:tabLst>
                <a:tab pos="359410" algn="l"/>
              </a:tabLst>
            </a:pPr>
            <a:r>
              <a:rPr sz="2400" spc="-229" dirty="0">
                <a:latin typeface="Arial" panose="020B0604020202020204"/>
                <a:cs typeface="Arial" panose="020B0604020202020204"/>
              </a:rPr>
              <a:t>Two </a:t>
            </a:r>
            <a:r>
              <a:rPr sz="2400" spc="-60" dirty="0">
                <a:latin typeface="Arial" panose="020B0604020202020204"/>
                <a:cs typeface="Arial" panose="020B0604020202020204"/>
              </a:rPr>
              <a:t>plaint 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text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are </a:t>
            </a:r>
            <a:r>
              <a:rPr sz="2400" spc="-250" dirty="0">
                <a:latin typeface="Arial" panose="020B0604020202020204"/>
                <a:cs typeface="Arial" panose="020B0604020202020204"/>
              </a:rPr>
              <a:t>chose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with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certain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difference 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P` </a:t>
            </a:r>
            <a:r>
              <a:rPr sz="2400" spc="-365" dirty="0">
                <a:latin typeface="Arial" panose="020B0604020202020204"/>
                <a:cs typeface="Arial" panose="020B0604020202020204"/>
              </a:rPr>
              <a:t>(The 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difference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here </a:t>
            </a:r>
            <a:r>
              <a:rPr sz="2400" spc="-210" dirty="0">
                <a:latin typeface="Arial" panose="020B0604020202020204"/>
                <a:cs typeface="Arial" panose="020B0604020202020204"/>
              </a:rPr>
              <a:t>is </a:t>
            </a:r>
            <a:r>
              <a:rPr sz="2400" spc="-175" dirty="0">
                <a:latin typeface="Arial" panose="020B0604020202020204"/>
                <a:cs typeface="Arial" panose="020B0604020202020204"/>
              </a:rPr>
              <a:t>measured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by 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xor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but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400" spc="-114" dirty="0">
                <a:latin typeface="Arial" panose="020B0604020202020204"/>
                <a:cs typeface="Arial" panose="020B0604020202020204"/>
              </a:rPr>
              <a:t>other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cipher 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alternative </a:t>
            </a:r>
            <a:r>
              <a:rPr sz="2400" spc="-195" dirty="0">
                <a:latin typeface="Arial" panose="020B0604020202020204"/>
                <a:cs typeface="Arial" panose="020B0604020202020204"/>
              </a:rPr>
              <a:t>measure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may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be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applied)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8775" marR="412115" indent="-273050">
              <a:lnSpc>
                <a:spcPts val="2350"/>
              </a:lnSpc>
              <a:spcBef>
                <a:spcPts val="560"/>
              </a:spcBef>
              <a:buClr>
                <a:srgbClr val="93B5D1"/>
              </a:buClr>
              <a:buSzPct val="69000"/>
              <a:buChar char=""/>
              <a:tabLst>
                <a:tab pos="359410" algn="l"/>
              </a:tabLst>
            </a:pPr>
            <a:r>
              <a:rPr sz="2400" spc="-28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two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plaintexts </a:t>
            </a:r>
            <a:r>
              <a:rPr sz="2400" spc="-55" dirty="0">
                <a:latin typeface="Arial" panose="020B0604020202020204"/>
                <a:cs typeface="Arial" panose="020B0604020202020204"/>
              </a:rPr>
              <a:t>are </a:t>
            </a:r>
            <a:r>
              <a:rPr sz="2400" spc="-130" dirty="0">
                <a:latin typeface="Arial" panose="020B0604020202020204"/>
                <a:cs typeface="Arial" panose="020B0604020202020204"/>
              </a:rPr>
              <a:t>enciphered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to give </a:t>
            </a:r>
            <a:r>
              <a:rPr sz="2400" spc="-100" dirty="0">
                <a:latin typeface="Arial" panose="020B0604020202020204"/>
                <a:cs typeface="Arial" panose="020B0604020202020204"/>
              </a:rPr>
              <a:t>two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cipher </a:t>
            </a:r>
            <a:r>
              <a:rPr sz="2400" spc="-210" dirty="0">
                <a:latin typeface="Arial" panose="020B0604020202020204"/>
                <a:cs typeface="Arial" panose="020B0604020202020204"/>
              </a:rPr>
              <a:t>texts  </a:t>
            </a:r>
            <a:r>
              <a:rPr sz="2400" spc="-310" dirty="0">
                <a:latin typeface="Arial" panose="020B0604020202020204"/>
                <a:cs typeface="Arial" panose="020B0604020202020204"/>
              </a:rPr>
              <a:t>such </a:t>
            </a:r>
            <a:r>
              <a:rPr sz="2400" spc="-85" dirty="0">
                <a:latin typeface="Arial" panose="020B0604020202020204"/>
                <a:cs typeface="Arial" panose="020B0604020202020204"/>
              </a:rPr>
              <a:t>that </a:t>
            </a:r>
            <a:r>
              <a:rPr sz="2400" spc="-90" dirty="0">
                <a:latin typeface="Arial" panose="020B0604020202020204"/>
                <a:cs typeface="Arial" panose="020B0604020202020204"/>
              </a:rPr>
              <a:t>their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difference</a:t>
            </a:r>
            <a:r>
              <a:rPr sz="24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C`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9410" indent="-273685">
              <a:lnSpc>
                <a:spcPct val="100000"/>
              </a:lnSpc>
              <a:spcBef>
                <a:spcPts val="30"/>
              </a:spcBef>
              <a:buClr>
                <a:srgbClr val="93B5D1"/>
              </a:buClr>
              <a:buSzPct val="69000"/>
              <a:buChar char=""/>
              <a:tabLst>
                <a:tab pos="359410" algn="l"/>
              </a:tabLst>
            </a:pPr>
            <a:r>
              <a:rPr sz="2400" spc="-310" dirty="0">
                <a:latin typeface="Arial" panose="020B0604020202020204"/>
                <a:cs typeface="Arial" panose="020B0604020202020204"/>
              </a:rPr>
              <a:t>Such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a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pair </a:t>
            </a:r>
            <a:r>
              <a:rPr sz="2400" spc="-190" dirty="0">
                <a:latin typeface="Arial" panose="020B0604020202020204"/>
                <a:cs typeface="Arial" panose="020B0604020202020204"/>
              </a:rPr>
              <a:t>(P` 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, C`) </a:t>
            </a:r>
            <a:r>
              <a:rPr sz="2400" spc="-204" dirty="0">
                <a:latin typeface="Arial" panose="020B0604020202020204"/>
                <a:cs typeface="Arial" panose="020B0604020202020204"/>
              </a:rPr>
              <a:t>is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called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a</a:t>
            </a:r>
            <a:r>
              <a:rPr sz="2400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25" dirty="0">
                <a:latin typeface="Arial" panose="020B0604020202020204"/>
                <a:cs typeface="Arial" panose="020B0604020202020204"/>
              </a:rPr>
              <a:t>characteristic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8775" marR="30480" indent="-273050">
              <a:lnSpc>
                <a:spcPts val="2360"/>
              </a:lnSpc>
              <a:spcBef>
                <a:spcPts val="530"/>
              </a:spcBef>
              <a:buClr>
                <a:srgbClr val="93B5D1"/>
              </a:buClr>
              <a:buSzPct val="69000"/>
              <a:buChar char=""/>
              <a:tabLst>
                <a:tab pos="359410" algn="l"/>
              </a:tabLst>
            </a:pPr>
            <a:r>
              <a:rPr sz="2400" spc="-130" dirty="0">
                <a:latin typeface="Arial" panose="020B0604020202020204"/>
                <a:cs typeface="Arial" panose="020B0604020202020204"/>
              </a:rPr>
              <a:t>Depending </a:t>
            </a:r>
            <a:r>
              <a:rPr sz="2400" spc="-210" dirty="0">
                <a:latin typeface="Arial" panose="020B0604020202020204"/>
                <a:cs typeface="Arial" panose="020B0604020202020204"/>
              </a:rPr>
              <a:t>on 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the </a:t>
            </a:r>
            <a:r>
              <a:rPr sz="2400" spc="-120" dirty="0">
                <a:latin typeface="Arial" panose="020B0604020202020204"/>
                <a:cs typeface="Arial" panose="020B0604020202020204"/>
              </a:rPr>
              <a:t>cipher </a:t>
            </a:r>
            <a:r>
              <a:rPr sz="2400" spc="-105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the analysis the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behavior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285" dirty="0">
                <a:latin typeface="Arial" panose="020B0604020202020204"/>
                <a:cs typeface="Arial" panose="020B0604020202020204"/>
              </a:rPr>
              <a:t>this  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characteristics </a:t>
            </a:r>
            <a:r>
              <a:rPr sz="2400" spc="-195" dirty="0">
                <a:latin typeface="Arial" panose="020B0604020202020204"/>
                <a:cs typeface="Arial" panose="020B0604020202020204"/>
              </a:rPr>
              <a:t>can 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be </a:t>
            </a:r>
            <a:r>
              <a:rPr sz="2400" spc="-165" dirty="0">
                <a:latin typeface="Arial" panose="020B0604020202020204"/>
                <a:cs typeface="Arial" panose="020B0604020202020204"/>
              </a:rPr>
              <a:t>useful </a:t>
            </a:r>
            <a:r>
              <a:rPr sz="2400" spc="-150" dirty="0">
                <a:latin typeface="Arial" panose="020B0604020202020204"/>
                <a:cs typeface="Arial" panose="020B0604020202020204"/>
              </a:rPr>
              <a:t>in </a:t>
            </a:r>
            <a:r>
              <a:rPr sz="2400" spc="-75" dirty="0">
                <a:latin typeface="Arial" panose="020B0604020202020204"/>
                <a:cs typeface="Arial" panose="020B0604020202020204"/>
              </a:rPr>
              <a:t>deriving </a:t>
            </a:r>
            <a:r>
              <a:rPr sz="2400" spc="-110" dirty="0">
                <a:latin typeface="Arial" panose="020B0604020202020204"/>
                <a:cs typeface="Arial" panose="020B0604020202020204"/>
              </a:rPr>
              <a:t>certain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bit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400" spc="-145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95" dirty="0">
                <a:latin typeface="Arial" panose="020B0604020202020204"/>
                <a:cs typeface="Arial" panose="020B0604020202020204"/>
              </a:rPr>
              <a:t>key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108200"/>
            <a:ext cx="208915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endParaRPr sz="16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483485"/>
            <a:ext cx="208915" cy="260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solidFill>
                  <a:srgbClr val="DC7F46"/>
                </a:solidFill>
                <a:latin typeface="Wingdings" panose="05000000000000000000"/>
                <a:cs typeface="Wingdings" panose="05000000000000000000"/>
              </a:rPr>
              <a:t></a:t>
            </a:r>
            <a:endParaRPr sz="1600">
              <a:latin typeface="Wingdings" panose="05000000000000000000"/>
              <a:cs typeface="Wingdings" panose="0500000000000000000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4438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60" dirty="0"/>
              <a:t>Linear</a:t>
            </a:r>
            <a:r>
              <a:rPr sz="4400" spc="-60" dirty="0"/>
              <a:t> </a:t>
            </a:r>
            <a:r>
              <a:rPr sz="4400" spc="-204" dirty="0"/>
              <a:t>cryptanalysis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31619"/>
            <a:ext cx="8178165" cy="30784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8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160" dirty="0">
                <a:latin typeface="Arial" panose="020B0604020202020204"/>
                <a:cs typeface="Arial" panose="020B0604020202020204"/>
              </a:rPr>
              <a:t>Introduced </a:t>
            </a:r>
            <a:r>
              <a:rPr sz="2900" spc="-240" dirty="0">
                <a:latin typeface="Arial" panose="020B0604020202020204"/>
                <a:cs typeface="Arial" panose="020B0604020202020204"/>
              </a:rPr>
              <a:t>By</a:t>
            </a:r>
            <a:r>
              <a:rPr sz="29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75" dirty="0">
                <a:latin typeface="Arial" panose="020B0604020202020204"/>
                <a:cs typeface="Arial" panose="020B0604020202020204"/>
              </a:rPr>
              <a:t>Matsui.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8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340" dirty="0">
                <a:latin typeface="Arial" panose="020B0604020202020204"/>
                <a:cs typeface="Arial" panose="020B0604020202020204"/>
              </a:rPr>
              <a:t>The </a:t>
            </a:r>
            <a:r>
              <a:rPr sz="2900" spc="-175" dirty="0">
                <a:latin typeface="Arial" panose="020B0604020202020204"/>
                <a:cs typeface="Arial" panose="020B0604020202020204"/>
              </a:rPr>
              <a:t>basic </a:t>
            </a:r>
            <a:r>
              <a:rPr sz="2900" spc="-50" dirty="0">
                <a:latin typeface="Arial" panose="020B0604020202020204"/>
                <a:cs typeface="Arial" panose="020B0604020202020204"/>
              </a:rPr>
              <a:t>idea</a:t>
            </a:r>
            <a:r>
              <a:rPr sz="29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245" dirty="0">
                <a:latin typeface="Arial" panose="020B0604020202020204"/>
                <a:cs typeface="Arial" panose="020B0604020202020204"/>
              </a:rPr>
              <a:t>is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306070" lvl="1" indent="-274320">
              <a:lnSpc>
                <a:spcPts val="2840"/>
              </a:lnSpc>
              <a:spcBef>
                <a:spcPts val="595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90" dirty="0">
                <a:latin typeface="Arial" panose="020B0604020202020204"/>
                <a:cs typeface="Arial" panose="020B0604020202020204"/>
              </a:rPr>
              <a:t>to 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find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relations </a:t>
            </a:r>
            <a:r>
              <a:rPr sz="2600" spc="-180" dirty="0">
                <a:latin typeface="Arial" panose="020B0604020202020204"/>
                <a:cs typeface="Arial" panose="020B0604020202020204"/>
              </a:rPr>
              <a:t>among </a:t>
            </a:r>
            <a:r>
              <a:rPr sz="2600" spc="-114" dirty="0">
                <a:latin typeface="Arial" panose="020B0604020202020204"/>
                <a:cs typeface="Arial" panose="020B0604020202020204"/>
              </a:rPr>
              <a:t>certain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bits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600" spc="-65" dirty="0">
                <a:latin typeface="Arial" panose="020B0604020202020204"/>
                <a:cs typeface="Arial" panose="020B0604020202020204"/>
              </a:rPr>
              <a:t>plaintext, </a:t>
            </a:r>
            <a:r>
              <a:rPr sz="2600" spc="-210" dirty="0">
                <a:latin typeface="Arial" panose="020B0604020202020204"/>
                <a:cs typeface="Arial" panose="020B0604020202020204"/>
              </a:rPr>
              <a:t>cipher  </a:t>
            </a:r>
            <a:r>
              <a:rPr sz="2600" spc="-45" dirty="0">
                <a:latin typeface="Arial" panose="020B0604020202020204"/>
                <a:cs typeface="Arial" panose="020B0604020202020204"/>
              </a:rPr>
              <a:t>text </a:t>
            </a:r>
            <a:r>
              <a:rPr sz="2600" spc="-110" dirty="0">
                <a:latin typeface="Arial" panose="020B0604020202020204"/>
                <a:cs typeface="Arial" panose="020B0604020202020204"/>
              </a:rPr>
              <a:t>and</a:t>
            </a:r>
            <a:r>
              <a:rPr sz="26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key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marR="30480" lvl="1" indent="-274320">
              <a:lnSpc>
                <a:spcPts val="2850"/>
              </a:lnSpc>
              <a:spcBef>
                <a:spcPts val="545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335" dirty="0">
                <a:latin typeface="Arial" panose="020B0604020202020204"/>
                <a:cs typeface="Arial" panose="020B0604020202020204"/>
              </a:rPr>
              <a:t>Such </a:t>
            </a:r>
            <a:r>
              <a:rPr sz="2600" spc="-225" dirty="0">
                <a:latin typeface="Arial" panose="020B0604020202020204"/>
                <a:cs typeface="Arial" panose="020B0604020202020204"/>
              </a:rPr>
              <a:t>as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relation </a:t>
            </a:r>
            <a:r>
              <a:rPr sz="2600" spc="-225" dirty="0">
                <a:latin typeface="Arial" panose="020B0604020202020204"/>
                <a:cs typeface="Arial" panose="020B0604020202020204"/>
              </a:rPr>
              <a:t>is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called linear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approximation </a:t>
            </a:r>
            <a:r>
              <a:rPr sz="2600" spc="-215" dirty="0">
                <a:latin typeface="Arial" panose="020B0604020202020204"/>
                <a:cs typeface="Arial" panose="020B0604020202020204"/>
              </a:rPr>
              <a:t>which </a:t>
            </a:r>
            <a:r>
              <a:rPr sz="2600" spc="-365" dirty="0">
                <a:latin typeface="Arial" panose="020B0604020202020204"/>
                <a:cs typeface="Arial" panose="020B0604020202020204"/>
              </a:rPr>
              <a:t>can 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be </a:t>
            </a:r>
            <a:r>
              <a:rPr sz="2600" spc="-225" dirty="0">
                <a:latin typeface="Arial" panose="020B0604020202020204"/>
                <a:cs typeface="Arial" panose="020B0604020202020204"/>
              </a:rPr>
              <a:t>used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to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obtain </a:t>
            </a:r>
            <a:r>
              <a:rPr sz="2600" spc="-114" dirty="0">
                <a:latin typeface="Arial" panose="020B0604020202020204"/>
                <a:cs typeface="Arial" panose="020B0604020202020204"/>
              </a:rPr>
              <a:t>information </a:t>
            </a:r>
            <a:r>
              <a:rPr sz="2600" spc="-95" dirty="0">
                <a:latin typeface="Arial" panose="020B0604020202020204"/>
                <a:cs typeface="Arial" panose="020B0604020202020204"/>
              </a:rPr>
              <a:t>about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</a:t>
            </a:r>
            <a:r>
              <a:rPr sz="2600" spc="17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key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2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325" dirty="0">
                <a:latin typeface="Arial" panose="020B0604020202020204"/>
                <a:cs typeface="Arial" panose="020B0604020202020204"/>
              </a:rPr>
              <a:t>Becomes </a:t>
            </a:r>
            <a:r>
              <a:rPr sz="2900" spc="-114" dirty="0">
                <a:latin typeface="Arial" panose="020B0604020202020204"/>
                <a:cs typeface="Arial" panose="020B0604020202020204"/>
              </a:rPr>
              <a:t>impractical 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900" i="1" dirty="0">
                <a:latin typeface="Arial" panose="020B0604020202020204"/>
                <a:cs typeface="Arial" panose="020B0604020202020204"/>
              </a:rPr>
              <a:t>r </a:t>
            </a:r>
            <a:r>
              <a:rPr sz="2900" spc="240" dirty="0">
                <a:latin typeface="Arial" panose="020B0604020202020204"/>
                <a:cs typeface="Arial" panose="020B0604020202020204"/>
              </a:rPr>
              <a:t>&gt;</a:t>
            </a:r>
            <a:r>
              <a:rPr sz="29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5" dirty="0">
                <a:latin typeface="Arial" panose="020B0604020202020204"/>
                <a:cs typeface="Arial" panose="020B0604020202020204"/>
              </a:rPr>
              <a:t>6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6615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0" dirty="0"/>
              <a:t>Differential </a:t>
            </a:r>
            <a:r>
              <a:rPr sz="4400" spc="-185" dirty="0"/>
              <a:t>and </a:t>
            </a:r>
            <a:r>
              <a:rPr sz="4400" spc="-265" dirty="0"/>
              <a:t>Linear</a:t>
            </a:r>
            <a:r>
              <a:rPr sz="4400" spc="240" dirty="0"/>
              <a:t> </a:t>
            </a:r>
            <a:r>
              <a:rPr sz="4400" spc="-150" dirty="0"/>
              <a:t>attack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33493" y="2526134"/>
            <a:ext cx="7720816" cy="282213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2305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90" dirty="0"/>
              <a:t>Conclusion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79879"/>
            <a:ext cx="7137400" cy="22479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6870" marR="226060" indent="-318770">
              <a:lnSpc>
                <a:spcPts val="3160"/>
              </a:lnSpc>
              <a:spcBef>
                <a:spcPts val="47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190" dirty="0">
                <a:latin typeface="Arial" panose="020B0604020202020204"/>
                <a:cs typeface="Arial" panose="020B0604020202020204"/>
              </a:rPr>
              <a:t>Provides </a:t>
            </a:r>
            <a:r>
              <a:rPr sz="2900" spc="-90" dirty="0">
                <a:latin typeface="Arial" panose="020B0604020202020204"/>
                <a:cs typeface="Arial" panose="020B0604020202020204"/>
              </a:rPr>
              <a:t>good </a:t>
            </a:r>
            <a:r>
              <a:rPr sz="2900" spc="-170" dirty="0">
                <a:latin typeface="Arial" panose="020B0604020202020204"/>
                <a:cs typeface="Arial" panose="020B0604020202020204"/>
              </a:rPr>
              <a:t>security </a:t>
            </a:r>
            <a:r>
              <a:rPr sz="2900" spc="-130" dirty="0">
                <a:latin typeface="Arial" panose="020B0604020202020204"/>
                <a:cs typeface="Arial" panose="020B0604020202020204"/>
              </a:rPr>
              <a:t>against </a:t>
            </a:r>
            <a:r>
              <a:rPr sz="2900" spc="-175" dirty="0">
                <a:latin typeface="Arial" panose="020B0604020202020204"/>
                <a:cs typeface="Arial" panose="020B0604020202020204"/>
              </a:rPr>
              <a:t>the </a:t>
            </a:r>
            <a:r>
              <a:rPr sz="2900" spc="-90" dirty="0">
                <a:latin typeface="Arial" panose="020B0604020202020204"/>
                <a:cs typeface="Arial" panose="020B0604020202020204"/>
              </a:rPr>
              <a:t>four </a:t>
            </a:r>
            <a:r>
              <a:rPr sz="2900" spc="-210" dirty="0">
                <a:latin typeface="Arial" panose="020B0604020202020204"/>
                <a:cs typeface="Arial" panose="020B0604020202020204"/>
              </a:rPr>
              <a:t>main  </a:t>
            </a:r>
            <a:r>
              <a:rPr sz="2900" spc="-155" dirty="0">
                <a:latin typeface="Arial" panose="020B0604020202020204"/>
                <a:cs typeface="Arial" panose="020B0604020202020204"/>
              </a:rPr>
              <a:t>attacks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2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195" dirty="0">
                <a:latin typeface="Arial" panose="020B0604020202020204"/>
                <a:cs typeface="Arial" panose="020B0604020202020204"/>
              </a:rPr>
              <a:t>Simple </a:t>
            </a:r>
            <a:r>
              <a:rPr sz="2900" spc="-85" dirty="0">
                <a:latin typeface="Arial" panose="020B0604020202020204"/>
                <a:cs typeface="Arial" panose="020B0604020202020204"/>
              </a:rPr>
              <a:t>encryption/decryption</a:t>
            </a:r>
            <a:r>
              <a:rPr sz="2900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55" dirty="0">
                <a:latin typeface="Arial" panose="020B0604020202020204"/>
                <a:cs typeface="Arial" panose="020B0604020202020204"/>
              </a:rPr>
              <a:t>algorithms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356870" marR="30480" indent="-318770">
              <a:lnSpc>
                <a:spcPts val="3160"/>
              </a:lnSpc>
              <a:spcBef>
                <a:spcPts val="74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335" dirty="0">
                <a:latin typeface="Arial" panose="020B0604020202020204"/>
                <a:cs typeface="Arial" panose="020B0604020202020204"/>
              </a:rPr>
              <a:t>RC5 </a:t>
            </a:r>
            <a:r>
              <a:rPr sz="2900" spc="-254" dirty="0">
                <a:latin typeface="Arial" panose="020B0604020202020204"/>
                <a:cs typeface="Arial" panose="020B0604020202020204"/>
              </a:rPr>
              <a:t>is </a:t>
            </a:r>
            <a:r>
              <a:rPr sz="2900" spc="-60" dirty="0">
                <a:latin typeface="Arial" panose="020B0604020202020204"/>
                <a:cs typeface="Arial" panose="020B0604020202020204"/>
              </a:rPr>
              <a:t>relatively </a:t>
            </a:r>
            <a:r>
              <a:rPr sz="2900" spc="-245" dirty="0">
                <a:latin typeface="Arial" panose="020B0604020202020204"/>
                <a:cs typeface="Arial" panose="020B0604020202020204"/>
              </a:rPr>
              <a:t>is </a:t>
            </a:r>
            <a:r>
              <a:rPr sz="2900" spc="-105" dirty="0">
                <a:latin typeface="Arial" panose="020B0604020202020204"/>
                <a:cs typeface="Arial" panose="020B0604020202020204"/>
              </a:rPr>
              <a:t>still </a:t>
            </a:r>
            <a:r>
              <a:rPr sz="2900" spc="-175" dirty="0">
                <a:latin typeface="Arial" panose="020B0604020202020204"/>
                <a:cs typeface="Arial" panose="020B0604020202020204"/>
              </a:rPr>
              <a:t>under </a:t>
            </a:r>
            <a:r>
              <a:rPr sz="2900" spc="-195" dirty="0">
                <a:latin typeface="Arial" panose="020B0604020202020204"/>
                <a:cs typeface="Arial" panose="020B0604020202020204"/>
              </a:rPr>
              <a:t>scrutiny </a:t>
            </a:r>
            <a:r>
              <a:rPr sz="2900" spc="-10" dirty="0">
                <a:latin typeface="Arial" panose="020B0604020202020204"/>
                <a:cs typeface="Arial" panose="020B0604020202020204"/>
              </a:rPr>
              <a:t>by </a:t>
            </a:r>
            <a:r>
              <a:rPr sz="2900" spc="-135" dirty="0">
                <a:latin typeface="Arial" panose="020B0604020202020204"/>
                <a:cs typeface="Arial" panose="020B0604020202020204"/>
              </a:rPr>
              <a:t>other  cryptanalysis</a:t>
            </a:r>
            <a:r>
              <a:rPr sz="29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95" dirty="0">
                <a:latin typeface="Arial" panose="020B0604020202020204"/>
                <a:cs typeface="Arial" panose="020B0604020202020204"/>
              </a:rPr>
              <a:t>attack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1910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65" dirty="0"/>
              <a:t>F</a:t>
            </a:r>
            <a:r>
              <a:rPr sz="4400" spc="-245" dirty="0"/>
              <a:t>e</a:t>
            </a:r>
            <a:r>
              <a:rPr sz="4400" spc="-10" dirty="0"/>
              <a:t>a</a:t>
            </a:r>
            <a:r>
              <a:rPr sz="4400" spc="-50" dirty="0"/>
              <a:t>t</a:t>
            </a:r>
            <a:r>
              <a:rPr sz="4400" spc="-509" dirty="0"/>
              <a:t>u</a:t>
            </a:r>
            <a:r>
              <a:rPr sz="4400" spc="-5" dirty="0"/>
              <a:t>r</a:t>
            </a:r>
            <a:r>
              <a:rPr sz="4400" spc="-245" dirty="0"/>
              <a:t>e</a:t>
            </a:r>
            <a:r>
              <a:rPr sz="4400" spc="-735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79879"/>
            <a:ext cx="6892290" cy="38620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6870" marR="30480" indent="-318770">
              <a:lnSpc>
                <a:spcPts val="3160"/>
              </a:lnSpc>
              <a:spcBef>
                <a:spcPts val="47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20" dirty="0">
                <a:latin typeface="Arial" panose="020B0604020202020204"/>
                <a:cs typeface="Arial" panose="020B0604020202020204"/>
              </a:rPr>
              <a:t>Symmetric </a:t>
            </a:r>
            <a:r>
              <a:rPr sz="2900" spc="-145" dirty="0">
                <a:latin typeface="Arial" panose="020B0604020202020204"/>
                <a:cs typeface="Arial" panose="020B0604020202020204"/>
              </a:rPr>
              <a:t>block cipher </a:t>
            </a:r>
            <a:r>
              <a:rPr sz="2900" spc="-210" dirty="0">
                <a:latin typeface="Arial" panose="020B0604020202020204"/>
                <a:cs typeface="Arial" panose="020B0604020202020204"/>
              </a:rPr>
              <a:t>(Like </a:t>
            </a:r>
            <a:r>
              <a:rPr sz="2900" spc="-195" dirty="0">
                <a:latin typeface="Arial" panose="020B0604020202020204"/>
                <a:cs typeface="Arial" panose="020B0604020202020204"/>
              </a:rPr>
              <a:t>Feistel </a:t>
            </a:r>
            <a:r>
              <a:rPr sz="2900" spc="-125" dirty="0">
                <a:latin typeface="Arial" panose="020B0604020202020204"/>
                <a:cs typeface="Arial" panose="020B0604020202020204"/>
              </a:rPr>
              <a:t>Network  </a:t>
            </a:r>
            <a:r>
              <a:rPr sz="2900" spc="-190" dirty="0">
                <a:latin typeface="Arial" panose="020B0604020202020204"/>
                <a:cs typeface="Arial" panose="020B0604020202020204"/>
              </a:rPr>
              <a:t>Structure)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219075" lvl="1" indent="-274320">
              <a:lnSpc>
                <a:spcPts val="2840"/>
              </a:lnSpc>
              <a:spcBef>
                <a:spcPts val="545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65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254" dirty="0">
                <a:latin typeface="Arial" panose="020B0604020202020204"/>
                <a:cs typeface="Arial" panose="020B0604020202020204"/>
              </a:rPr>
              <a:t>same </a:t>
            </a:r>
            <a:r>
              <a:rPr sz="2600" spc="-170" dirty="0">
                <a:latin typeface="Arial" panose="020B0604020202020204"/>
                <a:cs typeface="Arial" panose="020B0604020202020204"/>
              </a:rPr>
              <a:t>secret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cryptographic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key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is </a:t>
            </a:r>
            <a:r>
              <a:rPr sz="2600" spc="-225" dirty="0">
                <a:latin typeface="Arial" panose="020B0604020202020204"/>
                <a:cs typeface="Arial" panose="020B0604020202020204"/>
              </a:rPr>
              <a:t>used </a:t>
            </a:r>
            <a:r>
              <a:rPr sz="2600" spc="-180" dirty="0">
                <a:latin typeface="Arial" panose="020B0604020202020204"/>
                <a:cs typeface="Arial" panose="020B0604020202020204"/>
              </a:rPr>
              <a:t>for  </a:t>
            </a:r>
            <a:r>
              <a:rPr sz="2600" spc="-125" dirty="0">
                <a:latin typeface="Arial" panose="020B0604020202020204"/>
                <a:cs typeface="Arial" panose="020B0604020202020204"/>
              </a:rPr>
              <a:t>encryption </a:t>
            </a:r>
            <a:r>
              <a:rPr sz="2600" spc="-110" dirty="0">
                <a:latin typeface="Arial" panose="020B0604020202020204"/>
                <a:cs typeface="Arial" panose="020B0604020202020204"/>
              </a:rPr>
              <a:t>and</a:t>
            </a:r>
            <a:r>
              <a:rPr sz="26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95" dirty="0">
                <a:latin typeface="Arial" panose="020B0604020202020204"/>
                <a:cs typeface="Arial" panose="020B0604020202020204"/>
              </a:rPr>
              <a:t>decryption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35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130" dirty="0">
                <a:latin typeface="Arial" panose="020B0604020202020204"/>
                <a:cs typeface="Arial" panose="020B0604020202020204"/>
              </a:rPr>
              <a:t>Suitable </a:t>
            </a:r>
            <a:r>
              <a:rPr sz="2900" dirty="0">
                <a:latin typeface="Arial" panose="020B0604020202020204"/>
                <a:cs typeface="Arial" panose="020B0604020202020204"/>
              </a:rPr>
              <a:t>for </a:t>
            </a:r>
            <a:r>
              <a:rPr sz="2900" spc="-90" dirty="0">
                <a:latin typeface="Arial" panose="020B0604020202020204"/>
                <a:cs typeface="Arial" panose="020B0604020202020204"/>
              </a:rPr>
              <a:t>hardware </a:t>
            </a:r>
            <a:r>
              <a:rPr sz="2900" spc="-125" dirty="0">
                <a:latin typeface="Arial" panose="020B0604020202020204"/>
                <a:cs typeface="Arial" panose="020B0604020202020204"/>
              </a:rPr>
              <a:t>and</a:t>
            </a:r>
            <a:r>
              <a:rPr sz="29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05" dirty="0">
                <a:latin typeface="Arial" panose="020B0604020202020204"/>
                <a:cs typeface="Arial" panose="020B0604020202020204"/>
              </a:rPr>
              <a:t>software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133985" lvl="1" indent="-274320">
              <a:lnSpc>
                <a:spcPts val="2840"/>
              </a:lnSpc>
              <a:spcBef>
                <a:spcPts val="595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90" dirty="0">
                <a:latin typeface="Arial" panose="020B0604020202020204"/>
                <a:cs typeface="Arial" panose="020B0604020202020204"/>
              </a:rPr>
              <a:t>It </a:t>
            </a:r>
            <a:r>
              <a:rPr sz="2600" spc="-335" dirty="0">
                <a:latin typeface="Arial" panose="020B0604020202020204"/>
                <a:cs typeface="Arial" panose="020B0604020202020204"/>
              </a:rPr>
              <a:t>uses </a:t>
            </a:r>
            <a:r>
              <a:rPr sz="2600" spc="-114" dirty="0">
                <a:latin typeface="Arial" panose="020B0604020202020204"/>
                <a:cs typeface="Arial" panose="020B0604020202020204"/>
              </a:rPr>
              <a:t>only </a:t>
            </a:r>
            <a:r>
              <a:rPr sz="2600" spc="-130" dirty="0">
                <a:latin typeface="Arial" panose="020B0604020202020204"/>
                <a:cs typeface="Arial" panose="020B0604020202020204"/>
              </a:rPr>
              <a:t>computational </a:t>
            </a:r>
            <a:r>
              <a:rPr sz="2600" spc="-90" dirty="0">
                <a:latin typeface="Arial" panose="020B0604020202020204"/>
                <a:cs typeface="Arial" panose="020B0604020202020204"/>
              </a:rPr>
              <a:t>primitive </a:t>
            </a:r>
            <a:r>
              <a:rPr sz="2600" spc="-170" dirty="0">
                <a:latin typeface="Arial" panose="020B0604020202020204"/>
                <a:cs typeface="Arial" panose="020B0604020202020204"/>
              </a:rPr>
              <a:t>operations 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commonly </a:t>
            </a:r>
            <a:r>
              <a:rPr sz="2600" spc="-125" dirty="0">
                <a:latin typeface="Arial" panose="020B0604020202020204"/>
                <a:cs typeface="Arial" panose="020B0604020202020204"/>
              </a:rPr>
              <a:t>found </a:t>
            </a:r>
            <a:r>
              <a:rPr sz="2600" spc="-229" dirty="0">
                <a:latin typeface="Arial" panose="020B0604020202020204"/>
                <a:cs typeface="Arial" panose="020B0604020202020204"/>
              </a:rPr>
              <a:t>on 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typical</a:t>
            </a:r>
            <a:r>
              <a:rPr sz="2600" spc="-43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95" dirty="0">
                <a:latin typeface="Arial" panose="020B0604020202020204"/>
                <a:cs typeface="Arial" panose="020B0604020202020204"/>
              </a:rPr>
              <a:t>microprocessors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35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54" dirty="0">
                <a:latin typeface="Arial" panose="020B0604020202020204"/>
                <a:cs typeface="Arial" panose="020B0604020202020204"/>
              </a:rPr>
              <a:t>Fast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245" dirty="0">
                <a:latin typeface="Arial" panose="020B0604020202020204"/>
                <a:cs typeface="Arial" panose="020B0604020202020204"/>
              </a:rPr>
              <a:t>Cause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it </a:t>
            </a:r>
            <a:r>
              <a:rPr sz="2600" spc="-330" dirty="0">
                <a:latin typeface="Arial" panose="020B0604020202020204"/>
                <a:cs typeface="Arial" panose="020B0604020202020204"/>
              </a:rPr>
              <a:t>uses 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Word-Oriented</a:t>
            </a:r>
            <a:r>
              <a:rPr sz="2600" spc="-31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operations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3322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0" dirty="0"/>
              <a:t>Features</a:t>
            </a:r>
            <a:r>
              <a:rPr sz="4400" spc="-80" dirty="0"/>
              <a:t> </a:t>
            </a:r>
            <a:r>
              <a:rPr sz="4400" spc="-350" dirty="0"/>
              <a:t>count.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40216"/>
            <a:ext cx="7839075" cy="45256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1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50" dirty="0">
                <a:latin typeface="Arial" panose="020B0604020202020204"/>
                <a:cs typeface="Arial" panose="020B0604020202020204"/>
              </a:rPr>
              <a:t>Adaptable </a:t>
            </a:r>
            <a:r>
              <a:rPr sz="2900" spc="-95" dirty="0">
                <a:latin typeface="Arial" panose="020B0604020202020204"/>
                <a:cs typeface="Arial" panose="020B0604020202020204"/>
              </a:rPr>
              <a:t>to </a:t>
            </a:r>
            <a:r>
              <a:rPr sz="2900" spc="-229" dirty="0">
                <a:latin typeface="Arial" panose="020B0604020202020204"/>
                <a:cs typeface="Arial" panose="020B0604020202020204"/>
              </a:rPr>
              <a:t>processors 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2900" spc="-45" dirty="0">
                <a:latin typeface="Arial" panose="020B0604020202020204"/>
                <a:cs typeface="Arial" panose="020B0604020202020204"/>
              </a:rPr>
              <a:t>different </a:t>
            </a:r>
            <a:r>
              <a:rPr sz="2900" spc="-90" dirty="0">
                <a:latin typeface="Arial" panose="020B0604020202020204"/>
                <a:cs typeface="Arial" panose="020B0604020202020204"/>
              </a:rPr>
              <a:t>word</a:t>
            </a:r>
            <a:r>
              <a:rPr sz="29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200" dirty="0">
                <a:latin typeface="Arial" panose="020B0604020202020204"/>
                <a:cs typeface="Arial" panose="020B0604020202020204"/>
              </a:rPr>
              <a:t>lengths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431165" lvl="1" indent="-274320">
              <a:lnSpc>
                <a:spcPts val="2840"/>
              </a:lnSpc>
              <a:spcBef>
                <a:spcPts val="61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200" dirty="0">
                <a:latin typeface="Arial" panose="020B0604020202020204"/>
                <a:cs typeface="Arial" panose="020B0604020202020204"/>
              </a:rPr>
              <a:t>For </a:t>
            </a:r>
            <a:r>
              <a:rPr sz="2600" spc="-105" dirty="0">
                <a:latin typeface="Arial" panose="020B0604020202020204"/>
                <a:cs typeface="Arial" panose="020B0604020202020204"/>
              </a:rPr>
              <a:t>example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with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64 bit </a:t>
            </a:r>
            <a:r>
              <a:rPr sz="2600" spc="-180" dirty="0">
                <a:latin typeface="Arial" panose="020B0604020202020204"/>
                <a:cs typeface="Arial" panose="020B0604020202020204"/>
              </a:rPr>
              <a:t>processor </a:t>
            </a:r>
            <a:r>
              <a:rPr sz="2600" spc="-300" dirty="0">
                <a:latin typeface="Arial" panose="020B0604020202020204"/>
                <a:cs typeface="Arial" panose="020B0604020202020204"/>
              </a:rPr>
              <a:t>RC5 </a:t>
            </a:r>
            <a:r>
              <a:rPr sz="2600" spc="-204" dirty="0">
                <a:latin typeface="Arial" panose="020B0604020202020204"/>
                <a:cs typeface="Arial" panose="020B0604020202020204"/>
              </a:rPr>
              <a:t>can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exploit  </a:t>
            </a:r>
            <a:r>
              <a:rPr sz="2600" spc="-95" dirty="0">
                <a:latin typeface="Arial" panose="020B0604020202020204"/>
                <a:cs typeface="Arial" panose="020B0604020202020204"/>
              </a:rPr>
              <a:t>their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longer </a:t>
            </a:r>
            <a:r>
              <a:rPr sz="2600" spc="-114" dirty="0">
                <a:latin typeface="Arial" panose="020B0604020202020204"/>
                <a:cs typeface="Arial" panose="020B0604020202020204"/>
              </a:rPr>
              <a:t>work</a:t>
            </a:r>
            <a:r>
              <a:rPr sz="26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35" dirty="0">
                <a:latin typeface="Arial" panose="020B0604020202020204"/>
                <a:cs typeface="Arial" panose="020B0604020202020204"/>
              </a:rPr>
              <a:t>length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marR="30480" lvl="1" indent="-274320">
              <a:lnSpc>
                <a:spcPct val="91000"/>
              </a:lnSpc>
              <a:spcBef>
                <a:spcPts val="495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35" dirty="0">
                <a:latin typeface="Arial" panose="020B0604020202020204"/>
                <a:cs typeface="Arial" panose="020B0604020202020204"/>
              </a:rPr>
              <a:t>Therefore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200" dirty="0">
                <a:latin typeface="Arial" panose="020B0604020202020204"/>
                <a:cs typeface="Arial" panose="020B0604020202020204"/>
              </a:rPr>
              <a:t>number </a:t>
            </a:r>
            <a:r>
              <a:rPr sz="2600" i="1" spc="-3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2600" dirty="0">
                <a:latin typeface="Arial" panose="020B0604020202020204"/>
                <a:cs typeface="Arial" panose="020B0604020202020204"/>
              </a:rPr>
              <a:t>of </a:t>
            </a:r>
            <a:r>
              <a:rPr sz="2600" spc="-114" dirty="0">
                <a:latin typeface="Arial" panose="020B0604020202020204"/>
                <a:cs typeface="Arial" panose="020B0604020202020204"/>
              </a:rPr>
              <a:t>bits </a:t>
            </a:r>
            <a:r>
              <a:rPr sz="2600" spc="-155" dirty="0">
                <a:latin typeface="Arial" panose="020B0604020202020204"/>
                <a:cs typeface="Arial" panose="020B0604020202020204"/>
              </a:rPr>
              <a:t>in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a </a:t>
            </a:r>
            <a:r>
              <a:rPr sz="2600" spc="-75" dirty="0">
                <a:latin typeface="Arial" panose="020B0604020202020204"/>
                <a:cs typeface="Arial" panose="020B0604020202020204"/>
              </a:rPr>
              <a:t>word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is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a 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parameter </a:t>
            </a:r>
            <a:r>
              <a:rPr sz="2600" dirty="0">
                <a:latin typeface="Arial" panose="020B0604020202020204"/>
                <a:cs typeface="Arial" panose="020B0604020202020204"/>
              </a:rPr>
              <a:t>of </a:t>
            </a:r>
            <a:r>
              <a:rPr sz="2600" spc="-260" dirty="0">
                <a:latin typeface="Arial" panose="020B0604020202020204"/>
                <a:cs typeface="Arial" panose="020B0604020202020204"/>
              </a:rPr>
              <a:t>RC5, 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different </a:t>
            </a:r>
            <a:r>
              <a:rPr sz="2600" spc="-229" dirty="0">
                <a:latin typeface="Arial" panose="020B0604020202020204"/>
                <a:cs typeface="Arial" panose="020B0604020202020204"/>
              </a:rPr>
              <a:t>choices </a:t>
            </a:r>
            <a:r>
              <a:rPr sz="2600" dirty="0">
                <a:latin typeface="Arial" panose="020B0604020202020204"/>
                <a:cs typeface="Arial" panose="020B0604020202020204"/>
              </a:rPr>
              <a:t>of </a:t>
            </a:r>
            <a:r>
              <a:rPr sz="2600" spc="-190" dirty="0">
                <a:latin typeface="Arial" panose="020B0604020202020204"/>
                <a:cs typeface="Arial" panose="020B0604020202020204"/>
              </a:rPr>
              <a:t>this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parameter  </a:t>
            </a:r>
            <a:r>
              <a:rPr sz="2600" spc="-195" dirty="0">
                <a:latin typeface="Arial" panose="020B0604020202020204"/>
                <a:cs typeface="Arial" panose="020B0604020202020204"/>
              </a:rPr>
              <a:t>results </a:t>
            </a:r>
            <a:r>
              <a:rPr sz="2600" spc="-40" dirty="0">
                <a:latin typeface="Arial" panose="020B0604020202020204"/>
                <a:cs typeface="Arial" panose="020B0604020202020204"/>
              </a:rPr>
              <a:t>different</a:t>
            </a:r>
            <a:r>
              <a:rPr sz="2600" spc="-35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40" dirty="0">
                <a:latin typeface="Arial" panose="020B0604020202020204"/>
                <a:cs typeface="Arial" panose="020B0604020202020204"/>
              </a:rPr>
              <a:t>algorithms.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7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50" dirty="0">
                <a:latin typeface="Arial" panose="020B0604020202020204"/>
                <a:cs typeface="Arial" panose="020B0604020202020204"/>
              </a:rPr>
              <a:t>Variable </a:t>
            </a:r>
            <a:r>
              <a:rPr sz="2900" spc="-225" dirty="0">
                <a:latin typeface="Arial" panose="020B0604020202020204"/>
                <a:cs typeface="Arial" panose="020B0604020202020204"/>
              </a:rPr>
              <a:t>number 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of</a:t>
            </a:r>
            <a:r>
              <a:rPr sz="2900" spc="-30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225" dirty="0">
                <a:latin typeface="Arial" panose="020B0604020202020204"/>
                <a:cs typeface="Arial" panose="020B0604020202020204"/>
              </a:rPr>
              <a:t>rounds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882015" lvl="1" indent="-274320">
              <a:lnSpc>
                <a:spcPts val="2850"/>
              </a:lnSpc>
              <a:spcBef>
                <a:spcPts val="59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305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user </a:t>
            </a:r>
            <a:r>
              <a:rPr sz="2600" spc="-204" dirty="0">
                <a:latin typeface="Arial" panose="020B0604020202020204"/>
                <a:cs typeface="Arial" panose="020B0604020202020204"/>
              </a:rPr>
              <a:t>can 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explicitly </a:t>
            </a:r>
            <a:r>
              <a:rPr sz="2600" spc="-125" dirty="0">
                <a:latin typeface="Arial" panose="020B0604020202020204"/>
                <a:cs typeface="Arial" panose="020B0604020202020204"/>
              </a:rPr>
              <a:t>manipulate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60" dirty="0">
                <a:latin typeface="Arial" panose="020B0604020202020204"/>
                <a:cs typeface="Arial" panose="020B0604020202020204"/>
              </a:rPr>
              <a:t>trade-off  </a:t>
            </a:r>
            <a:r>
              <a:rPr sz="2600" spc="-130" dirty="0">
                <a:latin typeface="Arial" panose="020B0604020202020204"/>
                <a:cs typeface="Arial" panose="020B0604020202020204"/>
              </a:rPr>
              <a:t>between higher </a:t>
            </a:r>
            <a:r>
              <a:rPr sz="2600" spc="-150" dirty="0">
                <a:latin typeface="Arial" panose="020B0604020202020204"/>
                <a:cs typeface="Arial" panose="020B0604020202020204"/>
              </a:rPr>
              <a:t>speed </a:t>
            </a:r>
            <a:r>
              <a:rPr sz="2600" spc="-110" dirty="0">
                <a:latin typeface="Arial" panose="020B0604020202020204"/>
                <a:cs typeface="Arial" panose="020B0604020202020204"/>
              </a:rPr>
              <a:t>and </a:t>
            </a:r>
            <a:r>
              <a:rPr sz="2600" spc="-130" dirty="0">
                <a:latin typeface="Arial" panose="020B0604020202020204"/>
                <a:cs typeface="Arial" panose="020B0604020202020204"/>
              </a:rPr>
              <a:t>higher</a:t>
            </a:r>
            <a:r>
              <a:rPr sz="26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50" dirty="0">
                <a:latin typeface="Arial" panose="020B0604020202020204"/>
                <a:cs typeface="Arial" panose="020B0604020202020204"/>
              </a:rPr>
              <a:t>security.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marR="378460" lvl="1" indent="-274320">
              <a:lnSpc>
                <a:spcPts val="2840"/>
              </a:lnSpc>
              <a:spcBef>
                <a:spcPts val="55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295" dirty="0">
                <a:latin typeface="Arial" panose="020B0604020202020204"/>
                <a:cs typeface="Arial" panose="020B0604020202020204"/>
              </a:rPr>
              <a:t>So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200" dirty="0">
                <a:latin typeface="Arial" panose="020B0604020202020204"/>
                <a:cs typeface="Arial" panose="020B0604020202020204"/>
              </a:rPr>
              <a:t>number </a:t>
            </a:r>
            <a:r>
              <a:rPr sz="2600" dirty="0">
                <a:latin typeface="Arial" panose="020B0604020202020204"/>
                <a:cs typeface="Arial" panose="020B0604020202020204"/>
              </a:rPr>
              <a:t>of </a:t>
            </a:r>
            <a:r>
              <a:rPr sz="2600" spc="-200" dirty="0">
                <a:latin typeface="Arial" panose="020B0604020202020204"/>
                <a:cs typeface="Arial" panose="020B0604020202020204"/>
              </a:rPr>
              <a:t>rounds </a:t>
            </a:r>
            <a:r>
              <a:rPr sz="2600" i="1" spc="-1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i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is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a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second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parameter </a:t>
            </a:r>
            <a:r>
              <a:rPr sz="2600" spc="-265" dirty="0">
                <a:latin typeface="Arial" panose="020B0604020202020204"/>
                <a:cs typeface="Arial" panose="020B0604020202020204"/>
              </a:rPr>
              <a:t>of  </a:t>
            </a:r>
            <a:r>
              <a:rPr sz="2600" spc="-300" dirty="0">
                <a:latin typeface="Arial" panose="020B0604020202020204"/>
                <a:cs typeface="Arial" panose="020B0604020202020204"/>
              </a:rPr>
              <a:t>RC5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3322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0" dirty="0"/>
              <a:t>Features</a:t>
            </a:r>
            <a:r>
              <a:rPr sz="4400" spc="-80" dirty="0"/>
              <a:t> </a:t>
            </a:r>
            <a:r>
              <a:rPr sz="4400" spc="-350" dirty="0"/>
              <a:t>count.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40216"/>
            <a:ext cx="8164830" cy="45840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1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50" dirty="0">
                <a:latin typeface="Arial" panose="020B0604020202020204"/>
                <a:cs typeface="Arial" panose="020B0604020202020204"/>
              </a:rPr>
              <a:t>Variable </a:t>
            </a:r>
            <a:r>
              <a:rPr sz="2900" spc="-150" dirty="0">
                <a:latin typeface="Arial" panose="020B0604020202020204"/>
                <a:cs typeface="Arial" panose="020B0604020202020204"/>
              </a:rPr>
              <a:t>length </a:t>
            </a:r>
            <a:r>
              <a:rPr sz="2900" spc="-95" dirty="0">
                <a:latin typeface="Arial" panose="020B0604020202020204"/>
                <a:cs typeface="Arial" panose="020B0604020202020204"/>
              </a:rPr>
              <a:t>cryptographic</a:t>
            </a:r>
            <a:r>
              <a:rPr sz="2900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14" dirty="0">
                <a:latin typeface="Arial" panose="020B0604020202020204"/>
                <a:cs typeface="Arial" panose="020B0604020202020204"/>
              </a:rPr>
              <a:t>key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30480" lvl="1" indent="-274320">
              <a:lnSpc>
                <a:spcPts val="2840"/>
              </a:lnSpc>
              <a:spcBef>
                <a:spcPts val="61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305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user </a:t>
            </a:r>
            <a:r>
              <a:rPr sz="2600" spc="-204" dirty="0">
                <a:latin typeface="Arial" panose="020B0604020202020204"/>
                <a:cs typeface="Arial" panose="020B0604020202020204"/>
              </a:rPr>
              <a:t>can </a:t>
            </a:r>
            <a:r>
              <a:rPr sz="2600" spc="-245" dirty="0">
                <a:latin typeface="Arial" panose="020B0604020202020204"/>
                <a:cs typeface="Arial" panose="020B0604020202020204"/>
              </a:rPr>
              <a:t>choose </a:t>
            </a:r>
            <a:r>
              <a:rPr sz="2600" spc="-165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95" dirty="0">
                <a:latin typeface="Arial" panose="020B0604020202020204"/>
                <a:cs typeface="Arial" panose="020B0604020202020204"/>
              </a:rPr>
              <a:t>level </a:t>
            </a:r>
            <a:r>
              <a:rPr sz="2600" dirty="0">
                <a:latin typeface="Arial" panose="020B0604020202020204"/>
                <a:cs typeface="Arial" panose="020B0604020202020204"/>
              </a:rPr>
              <a:t>of </a:t>
            </a:r>
            <a:r>
              <a:rPr sz="2600" spc="-155" dirty="0">
                <a:latin typeface="Arial" panose="020B0604020202020204"/>
                <a:cs typeface="Arial" panose="020B0604020202020204"/>
              </a:rPr>
              <a:t>security </a:t>
            </a:r>
            <a:r>
              <a:rPr sz="2600" spc="-35" dirty="0">
                <a:latin typeface="Arial" panose="020B0604020202020204"/>
                <a:cs typeface="Arial" panose="020B0604020202020204"/>
              </a:rPr>
              <a:t>appropriate </a:t>
            </a:r>
            <a:r>
              <a:rPr sz="2600" spc="-165" dirty="0">
                <a:latin typeface="Arial" panose="020B0604020202020204"/>
                <a:cs typeface="Arial" panose="020B0604020202020204"/>
              </a:rPr>
              <a:t>for  </a:t>
            </a:r>
            <a:r>
              <a:rPr sz="2600" spc="-254" dirty="0">
                <a:latin typeface="Arial" panose="020B0604020202020204"/>
                <a:cs typeface="Arial" panose="020B0604020202020204"/>
              </a:rPr>
              <a:t>his </a:t>
            </a:r>
            <a:r>
              <a:rPr sz="2600" spc="-75" dirty="0">
                <a:latin typeface="Arial" panose="020B0604020202020204"/>
                <a:cs typeface="Arial" panose="020B0604020202020204"/>
              </a:rPr>
              <a:t>application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key </a:t>
            </a:r>
            <a:r>
              <a:rPr sz="2600" spc="-135" dirty="0">
                <a:latin typeface="Arial" panose="020B0604020202020204"/>
                <a:cs typeface="Arial" panose="020B0604020202020204"/>
              </a:rPr>
              <a:t>length </a:t>
            </a:r>
            <a:r>
              <a:rPr sz="2600" i="1" spc="-1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b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in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bytes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is </a:t>
            </a:r>
            <a:r>
              <a:rPr sz="2600" spc="-270" dirty="0">
                <a:latin typeface="Arial" panose="020B0604020202020204"/>
                <a:cs typeface="Arial" panose="020B0604020202020204"/>
              </a:rPr>
              <a:t>thus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a </a:t>
            </a:r>
            <a:r>
              <a:rPr sz="2600" spc="-75" dirty="0">
                <a:latin typeface="Arial" panose="020B0604020202020204"/>
                <a:cs typeface="Arial" panose="020B0604020202020204"/>
              </a:rPr>
              <a:t>third 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parameter </a:t>
            </a:r>
            <a:r>
              <a:rPr sz="2600" dirty="0">
                <a:latin typeface="Arial" panose="020B0604020202020204"/>
                <a:cs typeface="Arial" panose="020B0604020202020204"/>
              </a:rPr>
              <a:t>of</a:t>
            </a:r>
            <a:r>
              <a:rPr sz="26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300" dirty="0">
                <a:latin typeface="Arial" panose="020B0604020202020204"/>
                <a:cs typeface="Arial" panose="020B0604020202020204"/>
              </a:rPr>
              <a:t>RC5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2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195" dirty="0">
                <a:latin typeface="Arial" panose="020B0604020202020204"/>
                <a:cs typeface="Arial" panose="020B0604020202020204"/>
              </a:rPr>
              <a:t>Simple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104775" lvl="1" indent="-274320">
              <a:lnSpc>
                <a:spcPts val="2840"/>
              </a:lnSpc>
              <a:spcBef>
                <a:spcPts val="61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  <a:tab pos="5909945" algn="l"/>
              </a:tabLst>
            </a:pPr>
            <a:r>
              <a:rPr sz="2600" spc="-90" dirty="0">
                <a:latin typeface="Arial" panose="020B0604020202020204"/>
                <a:cs typeface="Arial" panose="020B0604020202020204"/>
              </a:rPr>
              <a:t>It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is  </a:t>
            </a:r>
            <a:r>
              <a:rPr sz="2600" spc="-175" dirty="0">
                <a:latin typeface="Arial" panose="020B0604020202020204"/>
                <a:cs typeface="Arial" panose="020B0604020202020204"/>
              </a:rPr>
              <a:t>simple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to </a:t>
            </a:r>
            <a:r>
              <a:rPr sz="2600" spc="-165" dirty="0">
                <a:latin typeface="Arial" panose="020B0604020202020204"/>
                <a:cs typeface="Arial" panose="020B0604020202020204"/>
              </a:rPr>
              <a:t>implement,</a:t>
            </a:r>
            <a:r>
              <a:rPr sz="26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300" dirty="0">
                <a:latin typeface="Arial" panose="020B0604020202020204"/>
                <a:cs typeface="Arial" panose="020B0604020202020204"/>
              </a:rPr>
              <a:t>This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simplicity	</a:t>
            </a:r>
            <a:r>
              <a:rPr sz="2600" spc="-235" dirty="0">
                <a:latin typeface="Arial" panose="020B0604020202020204"/>
                <a:cs typeface="Arial" panose="020B0604020202020204"/>
              </a:rPr>
              <a:t>makes 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it </a:t>
            </a:r>
            <a:r>
              <a:rPr sz="2600" spc="-180" dirty="0">
                <a:latin typeface="Arial" panose="020B0604020202020204"/>
                <a:cs typeface="Arial" panose="020B0604020202020204"/>
              </a:rPr>
              <a:t>more  </a:t>
            </a:r>
            <a:r>
              <a:rPr sz="2600" spc="-130" dirty="0">
                <a:latin typeface="Arial" panose="020B0604020202020204"/>
                <a:cs typeface="Arial" panose="020B0604020202020204"/>
              </a:rPr>
              <a:t>interesting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to </a:t>
            </a:r>
            <a:r>
              <a:rPr sz="2600" spc="-90" dirty="0">
                <a:latin typeface="Arial" panose="020B0604020202020204"/>
                <a:cs typeface="Arial" panose="020B0604020202020204"/>
              </a:rPr>
              <a:t>analyze </a:t>
            </a:r>
            <a:r>
              <a:rPr sz="2600" spc="-110" dirty="0">
                <a:latin typeface="Arial" panose="020B0604020202020204"/>
                <a:cs typeface="Arial" panose="020B0604020202020204"/>
              </a:rPr>
              <a:t>and </a:t>
            </a:r>
            <a:r>
              <a:rPr sz="2600" spc="-105" dirty="0">
                <a:latin typeface="Arial" panose="020B0604020202020204"/>
                <a:cs typeface="Arial" panose="020B0604020202020204"/>
              </a:rPr>
              <a:t>evaluate, </a:t>
            </a:r>
            <a:r>
              <a:rPr sz="2600" spc="-290" dirty="0">
                <a:latin typeface="Arial" panose="020B0604020202020204"/>
                <a:cs typeface="Arial" panose="020B0604020202020204"/>
              </a:rPr>
              <a:t>so </a:t>
            </a:r>
            <a:r>
              <a:rPr sz="2600" spc="-90" dirty="0">
                <a:latin typeface="Arial" panose="020B0604020202020204"/>
                <a:cs typeface="Arial" panose="020B0604020202020204"/>
              </a:rPr>
              <a:t>that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 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cryptographic </a:t>
            </a:r>
            <a:r>
              <a:rPr sz="2600" spc="-155" dirty="0">
                <a:latin typeface="Arial" panose="020B0604020202020204"/>
                <a:cs typeface="Arial" panose="020B0604020202020204"/>
              </a:rPr>
              <a:t>strength </a:t>
            </a:r>
            <a:r>
              <a:rPr sz="2600" spc="-204" dirty="0">
                <a:latin typeface="Arial" panose="020B0604020202020204"/>
                <a:cs typeface="Arial" panose="020B0604020202020204"/>
              </a:rPr>
              <a:t>can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be </a:t>
            </a:r>
            <a:r>
              <a:rPr sz="2600" spc="-180" dirty="0">
                <a:latin typeface="Arial" panose="020B0604020202020204"/>
                <a:cs typeface="Arial" panose="020B0604020202020204"/>
              </a:rPr>
              <a:t>more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rapidly</a:t>
            </a:r>
            <a:r>
              <a:rPr sz="26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determined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3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75" dirty="0">
                <a:latin typeface="Arial" panose="020B0604020202020204"/>
                <a:cs typeface="Arial" panose="020B0604020202020204"/>
              </a:rPr>
              <a:t>Low </a:t>
            </a:r>
            <a:r>
              <a:rPr sz="2900" spc="-215" dirty="0">
                <a:latin typeface="Arial" panose="020B0604020202020204"/>
                <a:cs typeface="Arial" panose="020B0604020202020204"/>
              </a:rPr>
              <a:t>memory</a:t>
            </a:r>
            <a:r>
              <a:rPr sz="2900" spc="-28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85" dirty="0">
                <a:latin typeface="Arial" panose="020B0604020202020204"/>
                <a:cs typeface="Arial" panose="020B0604020202020204"/>
              </a:rPr>
              <a:t>requirements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574675" lvl="1" indent="-274320">
              <a:lnSpc>
                <a:spcPts val="2840"/>
              </a:lnSpc>
              <a:spcBef>
                <a:spcPts val="60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295" dirty="0">
                <a:latin typeface="Arial" panose="020B0604020202020204"/>
                <a:cs typeface="Arial" panose="020B0604020202020204"/>
              </a:rPr>
              <a:t>So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it </a:t>
            </a:r>
            <a:r>
              <a:rPr sz="2600" spc="-225" dirty="0">
                <a:latin typeface="Arial" panose="020B0604020202020204"/>
                <a:cs typeface="Arial" panose="020B0604020202020204"/>
              </a:rPr>
              <a:t>is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easily </a:t>
            </a:r>
            <a:r>
              <a:rPr sz="2600" spc="-150" dirty="0">
                <a:latin typeface="Arial" panose="020B0604020202020204"/>
                <a:cs typeface="Arial" panose="020B0604020202020204"/>
              </a:rPr>
              <a:t>implemented </a:t>
            </a:r>
            <a:r>
              <a:rPr sz="2600" spc="-225" dirty="0">
                <a:latin typeface="Arial" panose="020B0604020202020204"/>
                <a:cs typeface="Arial" panose="020B0604020202020204"/>
              </a:rPr>
              <a:t>on </a:t>
            </a:r>
            <a:r>
              <a:rPr sz="2600" spc="-170" dirty="0">
                <a:latin typeface="Arial" panose="020B0604020202020204"/>
                <a:cs typeface="Arial" panose="020B0604020202020204"/>
              </a:rPr>
              <a:t>devices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with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restricted  </a:t>
            </a:r>
            <a:r>
              <a:rPr sz="2600" spc="-190" dirty="0">
                <a:latin typeface="Arial" panose="020B0604020202020204"/>
                <a:cs typeface="Arial" panose="020B0604020202020204"/>
              </a:rPr>
              <a:t>memory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3322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20" dirty="0"/>
              <a:t>Features</a:t>
            </a:r>
            <a:r>
              <a:rPr sz="4400" spc="-80" dirty="0"/>
              <a:t> </a:t>
            </a:r>
            <a:r>
              <a:rPr sz="4400" spc="-350" dirty="0"/>
              <a:t>count.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40216"/>
            <a:ext cx="8029575" cy="16605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1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114" dirty="0">
                <a:latin typeface="Arial" panose="020B0604020202020204"/>
                <a:cs typeface="Arial" panose="020B0604020202020204"/>
              </a:rPr>
              <a:t>Data-dependent</a:t>
            </a:r>
            <a:r>
              <a:rPr sz="29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35" dirty="0">
                <a:latin typeface="Arial" panose="020B0604020202020204"/>
                <a:cs typeface="Arial" panose="020B0604020202020204"/>
              </a:rPr>
              <a:t>rotations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marR="30480" indent="-274320">
              <a:lnSpc>
                <a:spcPts val="2840"/>
              </a:lnSpc>
              <a:spcBef>
                <a:spcPts val="610"/>
              </a:spcBef>
            </a:pPr>
            <a:r>
              <a:rPr sz="2700" spc="540" baseline="8000" dirty="0">
                <a:solidFill>
                  <a:srgbClr val="93B5D1"/>
                </a:solidFill>
                <a:latin typeface="Arial" panose="020B0604020202020204"/>
                <a:cs typeface="Arial" panose="020B0604020202020204"/>
              </a:rPr>
              <a:t> </a:t>
            </a:r>
            <a:r>
              <a:rPr sz="2600" spc="-300" dirty="0">
                <a:latin typeface="Arial" panose="020B0604020202020204"/>
                <a:cs typeface="Arial" panose="020B0604020202020204"/>
              </a:rPr>
              <a:t>RC5 </a:t>
            </a:r>
            <a:r>
              <a:rPr sz="2600" spc="-110" dirty="0">
                <a:latin typeface="Arial" panose="020B0604020202020204"/>
                <a:cs typeface="Arial" panose="020B0604020202020204"/>
              </a:rPr>
              <a:t>highlight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300" dirty="0">
                <a:latin typeface="Arial" panose="020B0604020202020204"/>
                <a:cs typeface="Arial" panose="020B0604020202020204"/>
              </a:rPr>
              <a:t>use </a:t>
            </a:r>
            <a:r>
              <a:rPr sz="2600" dirty="0">
                <a:latin typeface="Arial" panose="020B0604020202020204"/>
                <a:cs typeface="Arial" panose="020B0604020202020204"/>
              </a:rPr>
              <a:t>of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data-dependent </a:t>
            </a:r>
            <a:r>
              <a:rPr sz="2600" spc="-120" dirty="0">
                <a:latin typeface="Arial" panose="020B0604020202020204"/>
                <a:cs typeface="Arial" panose="020B0604020202020204"/>
              </a:rPr>
              <a:t>rotations </a:t>
            </a:r>
            <a:r>
              <a:rPr sz="2600" spc="-110" dirty="0">
                <a:latin typeface="Arial" panose="020B0604020202020204"/>
                <a:cs typeface="Arial" panose="020B0604020202020204"/>
              </a:rPr>
              <a:t>and  </a:t>
            </a:r>
            <a:r>
              <a:rPr sz="2600" spc="-150" dirty="0">
                <a:latin typeface="Arial" panose="020B0604020202020204"/>
                <a:cs typeface="Arial" panose="020B0604020202020204"/>
              </a:rPr>
              <a:t>encourage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280" dirty="0">
                <a:latin typeface="Arial" panose="020B0604020202020204"/>
                <a:cs typeface="Arial" panose="020B0604020202020204"/>
              </a:rPr>
              <a:t>assessment </a:t>
            </a:r>
            <a:r>
              <a:rPr sz="2600" dirty="0">
                <a:latin typeface="Arial" panose="020B0604020202020204"/>
                <a:cs typeface="Arial" panose="020B0604020202020204"/>
              </a:rPr>
              <a:t>of </a:t>
            </a:r>
            <a:r>
              <a:rPr sz="2600" spc="-160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cryptographic </a:t>
            </a:r>
            <a:r>
              <a:rPr sz="2600" spc="-155" dirty="0">
                <a:latin typeface="Arial" panose="020B0604020202020204"/>
                <a:cs typeface="Arial" panose="020B0604020202020204"/>
              </a:rPr>
              <a:t>strength 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data-dependent </a:t>
            </a:r>
            <a:r>
              <a:rPr sz="2600" spc="-204" dirty="0">
                <a:latin typeface="Arial" panose="020B0604020202020204"/>
                <a:cs typeface="Arial" panose="020B0604020202020204"/>
              </a:rPr>
              <a:t>can</a:t>
            </a:r>
            <a:r>
              <a:rPr sz="26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70" dirty="0">
                <a:latin typeface="Arial" panose="020B0604020202020204"/>
                <a:cs typeface="Arial" panose="020B0604020202020204"/>
              </a:rPr>
              <a:t>provide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3853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0" dirty="0"/>
              <a:t>Parameterization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02198" y="1853702"/>
            <a:ext cx="8011144" cy="27160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52679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0" dirty="0"/>
              <a:t>Parameterization</a:t>
            </a:r>
            <a:r>
              <a:rPr sz="4400" spc="-40" dirty="0"/>
              <a:t> </a:t>
            </a:r>
            <a:r>
              <a:rPr sz="4400" spc="-350" dirty="0"/>
              <a:t>count.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40216"/>
            <a:ext cx="7228840" cy="40417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1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335" dirty="0">
                <a:latin typeface="Arial" panose="020B0604020202020204"/>
                <a:cs typeface="Arial" panose="020B0604020202020204"/>
              </a:rPr>
              <a:t>RC5 </a:t>
            </a:r>
            <a:r>
              <a:rPr sz="2900" spc="-114" dirty="0">
                <a:latin typeface="Arial" panose="020B0604020202020204"/>
                <a:cs typeface="Arial" panose="020B0604020202020204"/>
              </a:rPr>
              <a:t>algorithm </a:t>
            </a:r>
            <a:r>
              <a:rPr sz="2900" spc="-125" dirty="0">
                <a:latin typeface="Arial" panose="020B0604020202020204"/>
                <a:cs typeface="Arial" panose="020B0604020202020204"/>
              </a:rPr>
              <a:t>example:</a:t>
            </a:r>
            <a:r>
              <a:rPr sz="29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20" dirty="0">
                <a:latin typeface="Arial" panose="020B0604020202020204"/>
                <a:cs typeface="Arial" panose="020B0604020202020204"/>
              </a:rPr>
              <a:t>RC5-32/16/7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8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30" dirty="0">
                <a:latin typeface="Arial" panose="020B0604020202020204"/>
                <a:cs typeface="Arial" panose="020B0604020202020204"/>
              </a:rPr>
              <a:t>similar </a:t>
            </a:r>
            <a:r>
              <a:rPr sz="2600" spc="-80" dirty="0">
                <a:latin typeface="Arial" panose="020B0604020202020204"/>
                <a:cs typeface="Arial" panose="020B0604020202020204"/>
              </a:rPr>
              <a:t>to</a:t>
            </a:r>
            <a:r>
              <a:rPr sz="26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450" dirty="0">
                <a:latin typeface="Arial" panose="020B0604020202020204"/>
                <a:cs typeface="Arial" panose="020B0604020202020204"/>
              </a:rPr>
              <a:t>DES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245" dirty="0">
                <a:latin typeface="Arial" panose="020B0604020202020204"/>
                <a:cs typeface="Arial" panose="020B0604020202020204"/>
              </a:rPr>
              <a:t>Two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32-bit </a:t>
            </a:r>
            <a:r>
              <a:rPr sz="2600" spc="-75" dirty="0">
                <a:latin typeface="Arial" panose="020B0604020202020204"/>
                <a:cs typeface="Arial" panose="020B0604020202020204"/>
              </a:rPr>
              <a:t>word </a:t>
            </a:r>
            <a:r>
              <a:rPr sz="2600" spc="-180" dirty="0">
                <a:latin typeface="Arial" panose="020B0604020202020204"/>
                <a:cs typeface="Arial" panose="020B0604020202020204"/>
              </a:rPr>
              <a:t>inputs </a:t>
            </a:r>
            <a:r>
              <a:rPr sz="2600" spc="-110" dirty="0">
                <a:latin typeface="Arial" panose="020B0604020202020204"/>
                <a:cs typeface="Arial" panose="020B0604020202020204"/>
              </a:rPr>
              <a:t>and</a:t>
            </a:r>
            <a:r>
              <a:rPr sz="26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75" dirty="0">
                <a:latin typeface="Arial" panose="020B0604020202020204"/>
                <a:cs typeface="Arial" panose="020B0604020202020204"/>
              </a:rPr>
              <a:t>outputs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0" dirty="0">
                <a:latin typeface="Arial" panose="020B0604020202020204"/>
                <a:cs typeface="Arial" panose="020B0604020202020204"/>
              </a:rPr>
              <a:t>16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204" dirty="0">
                <a:latin typeface="Arial" panose="020B0604020202020204"/>
                <a:cs typeface="Arial" panose="020B0604020202020204"/>
              </a:rPr>
              <a:t>rounds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40" dirty="0">
                <a:latin typeface="Arial" panose="020B0604020202020204"/>
                <a:cs typeface="Arial" panose="020B0604020202020204"/>
              </a:rPr>
              <a:t>7-byte(56-bit) </a:t>
            </a:r>
            <a:r>
              <a:rPr sz="2600" spc="-175" dirty="0">
                <a:latin typeface="Arial" panose="020B0604020202020204"/>
                <a:cs typeface="Arial" panose="020B0604020202020204"/>
              </a:rPr>
              <a:t>secret</a:t>
            </a:r>
            <a:r>
              <a:rPr sz="26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00" dirty="0">
                <a:latin typeface="Arial" panose="020B0604020202020204"/>
                <a:cs typeface="Arial" panose="020B0604020202020204"/>
              </a:rPr>
              <a:t>key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8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65" dirty="0">
                <a:latin typeface="Arial" panose="020B0604020202020204"/>
                <a:cs typeface="Arial" panose="020B0604020202020204"/>
              </a:rPr>
              <a:t>Choices </a:t>
            </a:r>
            <a:r>
              <a:rPr sz="29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900" i="1" spc="-345" dirty="0">
                <a:latin typeface="Arial" panose="020B0604020202020204"/>
                <a:cs typeface="Arial" panose="020B0604020202020204"/>
              </a:rPr>
              <a:t>w </a:t>
            </a:r>
            <a:r>
              <a:rPr sz="2900" spc="-125" dirty="0">
                <a:latin typeface="Arial" panose="020B0604020202020204"/>
                <a:cs typeface="Arial" panose="020B0604020202020204"/>
              </a:rPr>
              <a:t>and</a:t>
            </a:r>
            <a:r>
              <a:rPr sz="2900" spc="-375" dirty="0">
                <a:latin typeface="Arial" panose="020B0604020202020204"/>
                <a:cs typeface="Arial" panose="020B0604020202020204"/>
              </a:rPr>
              <a:t> </a:t>
            </a:r>
            <a:r>
              <a:rPr sz="2900" i="1" dirty="0">
                <a:latin typeface="Arial" panose="020B0604020202020204"/>
                <a:cs typeface="Arial" panose="020B0604020202020204"/>
              </a:rPr>
              <a:t>r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150" dirty="0">
                <a:latin typeface="Arial" panose="020B0604020202020204"/>
                <a:cs typeface="Arial" panose="020B0604020202020204"/>
              </a:rPr>
              <a:t>speed </a:t>
            </a:r>
            <a:r>
              <a:rPr sz="2600" spc="-254" dirty="0">
                <a:latin typeface="Arial" panose="020B0604020202020204"/>
                <a:cs typeface="Arial" panose="020B0604020202020204"/>
              </a:rPr>
              <a:t>vs.</a:t>
            </a:r>
            <a:r>
              <a:rPr sz="2600" spc="15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55" dirty="0">
                <a:latin typeface="Arial" panose="020B0604020202020204"/>
                <a:cs typeface="Arial" panose="020B0604020202020204"/>
              </a:rPr>
              <a:t>security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 marR="30480" indent="-318770">
              <a:lnSpc>
                <a:spcPts val="3160"/>
              </a:lnSpc>
              <a:spcBef>
                <a:spcPts val="745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35" dirty="0">
                <a:latin typeface="Arial" panose="020B0604020202020204"/>
                <a:cs typeface="Arial" panose="020B0604020202020204"/>
              </a:rPr>
              <a:t>Choosing </a:t>
            </a:r>
            <a:r>
              <a:rPr sz="2900" spc="-30" dirty="0">
                <a:latin typeface="Arial" panose="020B0604020202020204"/>
                <a:cs typeface="Arial" panose="020B0604020202020204"/>
              </a:rPr>
              <a:t>larger </a:t>
            </a:r>
            <a:r>
              <a:rPr sz="2900" spc="-225" dirty="0">
                <a:latin typeface="Arial" panose="020B0604020202020204"/>
                <a:cs typeface="Arial" panose="020B0604020202020204"/>
              </a:rPr>
              <a:t>number </a:t>
            </a:r>
            <a:r>
              <a:rPr sz="2900" dirty="0">
                <a:latin typeface="Arial" panose="020B0604020202020204"/>
                <a:cs typeface="Arial" panose="020B0604020202020204"/>
              </a:rPr>
              <a:t>of </a:t>
            </a:r>
            <a:r>
              <a:rPr sz="2900" spc="-225" dirty="0">
                <a:latin typeface="Arial" panose="020B0604020202020204"/>
                <a:cs typeface="Arial" panose="020B0604020202020204"/>
              </a:rPr>
              <a:t>rounds </a:t>
            </a:r>
            <a:r>
              <a:rPr sz="2900" spc="-130" dirty="0">
                <a:latin typeface="Arial" panose="020B0604020202020204"/>
                <a:cs typeface="Arial" panose="020B0604020202020204"/>
              </a:rPr>
              <a:t>provides </a:t>
            </a:r>
            <a:r>
              <a:rPr sz="2900" spc="-180" dirty="0">
                <a:latin typeface="Arial" panose="020B0604020202020204"/>
                <a:cs typeface="Arial" panose="020B0604020202020204"/>
              </a:rPr>
              <a:t>an  </a:t>
            </a:r>
            <a:r>
              <a:rPr sz="2900" spc="-170" dirty="0">
                <a:latin typeface="Arial" panose="020B0604020202020204"/>
                <a:cs typeface="Arial" panose="020B0604020202020204"/>
              </a:rPr>
              <a:t>increased </a:t>
            </a:r>
            <a:r>
              <a:rPr sz="2900" spc="-105" dirty="0">
                <a:latin typeface="Arial" panose="020B0604020202020204"/>
                <a:cs typeface="Arial" panose="020B0604020202020204"/>
              </a:rPr>
              <a:t>level </a:t>
            </a:r>
            <a:r>
              <a:rPr sz="2900" dirty="0">
                <a:latin typeface="Arial" panose="020B0604020202020204"/>
                <a:cs typeface="Arial" panose="020B0604020202020204"/>
              </a:rPr>
              <a:t>of</a:t>
            </a:r>
            <a:r>
              <a:rPr sz="2900" spc="265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70" dirty="0">
                <a:latin typeface="Arial" panose="020B0604020202020204"/>
                <a:cs typeface="Arial" panose="020B0604020202020204"/>
              </a:rPr>
              <a:t>security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880" y="327659"/>
            <a:ext cx="4765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0" dirty="0"/>
              <a:t>Dropped</a:t>
            </a:r>
            <a:r>
              <a:rPr sz="4400" spc="-75" dirty="0"/>
              <a:t> </a:t>
            </a:r>
            <a:r>
              <a:rPr sz="4400" spc="-204" dirty="0"/>
              <a:t>parameters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5480" y="1540216"/>
            <a:ext cx="7913370" cy="26511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6870" indent="-318770">
              <a:lnSpc>
                <a:spcPct val="100000"/>
              </a:lnSpc>
              <a:spcBef>
                <a:spcPts val="41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335" dirty="0">
                <a:latin typeface="Arial" panose="020B0604020202020204"/>
                <a:cs typeface="Arial" panose="020B0604020202020204"/>
              </a:rPr>
              <a:t>RC5 </a:t>
            </a:r>
            <a:r>
              <a:rPr sz="2900" spc="-100" dirty="0">
                <a:latin typeface="Arial" panose="020B0604020202020204"/>
                <a:cs typeface="Arial" panose="020B0604020202020204"/>
              </a:rPr>
              <a:t>Dropped</a:t>
            </a:r>
            <a:r>
              <a:rPr sz="2900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900" spc="-135" dirty="0">
                <a:latin typeface="Arial" panose="020B0604020202020204"/>
                <a:cs typeface="Arial" panose="020B0604020202020204"/>
              </a:rPr>
              <a:t>parameters</a:t>
            </a:r>
            <a:endParaRPr sz="29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8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  <a:tab pos="2631440" algn="l"/>
              </a:tabLst>
            </a:pPr>
            <a:r>
              <a:rPr sz="2600" spc="-305" dirty="0">
                <a:latin typeface="Arial" panose="020B0604020202020204"/>
                <a:cs typeface="Arial" panose="020B0604020202020204"/>
              </a:rPr>
              <a:t>The</a:t>
            </a:r>
            <a:r>
              <a:rPr sz="260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default</a:t>
            </a:r>
            <a:r>
              <a:rPr sz="26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is	</a:t>
            </a:r>
            <a:r>
              <a:rPr sz="2600" spc="185" dirty="0">
                <a:latin typeface="Arial" panose="020B0604020202020204"/>
                <a:cs typeface="Arial" panose="020B0604020202020204"/>
              </a:rPr>
              <a:t>32/12/ 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7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32 bit</a:t>
            </a:r>
            <a:r>
              <a:rPr sz="2600" spc="-17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45" dirty="0">
                <a:latin typeface="Arial" panose="020B0604020202020204"/>
                <a:cs typeface="Arial" panose="020B0604020202020204"/>
              </a:rPr>
              <a:t>words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lvl="1" indent="-274320">
              <a:lnSpc>
                <a:spcPct val="100000"/>
              </a:lnSpc>
              <a:spcBef>
                <a:spcPts val="27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305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default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is </a:t>
            </a:r>
            <a:r>
              <a:rPr sz="2600" spc="160" dirty="0">
                <a:latin typeface="Arial" panose="020B0604020202020204"/>
                <a:cs typeface="Arial" panose="020B0604020202020204"/>
              </a:rPr>
              <a:t>64/16/7 </a:t>
            </a:r>
            <a:r>
              <a:rPr sz="2600" spc="-5" dirty="0">
                <a:latin typeface="Arial" panose="020B0604020202020204"/>
                <a:cs typeface="Arial" panose="020B0604020202020204"/>
              </a:rPr>
              <a:t>for </a:t>
            </a:r>
            <a:r>
              <a:rPr sz="2600" spc="-10" dirty="0">
                <a:latin typeface="Arial" panose="020B0604020202020204"/>
                <a:cs typeface="Arial" panose="020B0604020202020204"/>
              </a:rPr>
              <a:t>64 bit</a:t>
            </a:r>
            <a:r>
              <a:rPr sz="26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145" dirty="0">
                <a:latin typeface="Arial" panose="020B0604020202020204"/>
                <a:cs typeface="Arial" panose="020B0604020202020204"/>
              </a:rPr>
              <a:t>words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678180" marR="30480" lvl="1" indent="-274320">
              <a:lnSpc>
                <a:spcPts val="2850"/>
              </a:lnSpc>
              <a:spcBef>
                <a:spcPts val="590"/>
              </a:spcBef>
              <a:buClr>
                <a:srgbClr val="93B5D1"/>
              </a:buClr>
              <a:buSzPct val="69000"/>
              <a:buChar char=""/>
              <a:tabLst>
                <a:tab pos="678180" algn="l"/>
              </a:tabLst>
            </a:pPr>
            <a:r>
              <a:rPr sz="2600" spc="-295" dirty="0">
                <a:latin typeface="Arial" panose="020B0604020202020204"/>
                <a:cs typeface="Arial" panose="020B0604020202020204"/>
              </a:rPr>
              <a:t>So </a:t>
            </a:r>
            <a:r>
              <a:rPr sz="2600" spc="70" dirty="0">
                <a:latin typeface="Arial" panose="020B0604020202020204"/>
                <a:cs typeface="Arial" panose="020B0604020202020204"/>
              </a:rPr>
              <a:t>if </a:t>
            </a:r>
            <a:r>
              <a:rPr sz="2600" spc="-105" dirty="0">
                <a:latin typeface="Arial" panose="020B0604020202020204"/>
                <a:cs typeface="Arial" panose="020B0604020202020204"/>
              </a:rPr>
              <a:t>any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parameter </a:t>
            </a:r>
            <a:r>
              <a:rPr sz="2600" spc="-220" dirty="0">
                <a:latin typeface="Arial" panose="020B0604020202020204"/>
                <a:cs typeface="Arial" panose="020B0604020202020204"/>
              </a:rPr>
              <a:t>is </a:t>
            </a:r>
            <a:r>
              <a:rPr sz="2600" spc="-45" dirty="0">
                <a:latin typeface="Arial" panose="020B0604020202020204"/>
                <a:cs typeface="Arial" panose="020B0604020202020204"/>
              </a:rPr>
              <a:t>dropped </a:t>
            </a:r>
            <a:r>
              <a:rPr sz="2600" spc="-295" dirty="0">
                <a:latin typeface="Arial" panose="020B0604020202020204"/>
                <a:cs typeface="Arial" panose="020B0604020202020204"/>
              </a:rPr>
              <a:t>use </a:t>
            </a:r>
            <a:r>
              <a:rPr sz="2600" spc="-165" dirty="0">
                <a:latin typeface="Arial" panose="020B0604020202020204"/>
                <a:cs typeface="Arial" panose="020B0604020202020204"/>
              </a:rPr>
              <a:t>the </a:t>
            </a:r>
            <a:r>
              <a:rPr sz="2600" spc="-180" dirty="0">
                <a:latin typeface="Arial" panose="020B0604020202020204"/>
                <a:cs typeface="Arial" panose="020B0604020202020204"/>
              </a:rPr>
              <a:t>corresponding  </a:t>
            </a:r>
            <a:r>
              <a:rPr sz="2600" spc="-50" dirty="0">
                <a:latin typeface="Arial" panose="020B0604020202020204"/>
                <a:cs typeface="Arial" panose="020B0604020202020204"/>
              </a:rPr>
              <a:t>default</a:t>
            </a:r>
            <a:r>
              <a:rPr sz="26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600" spc="-85" dirty="0">
                <a:latin typeface="Arial" panose="020B0604020202020204"/>
                <a:cs typeface="Arial" panose="020B0604020202020204"/>
              </a:rPr>
              <a:t>parameter</a:t>
            </a:r>
            <a:endParaRPr sz="2600">
              <a:latin typeface="Arial" panose="020B0604020202020204"/>
              <a:cs typeface="Arial" panose="020B0604020202020204"/>
            </a:endParaRPr>
          </a:p>
          <a:p>
            <a:pPr marL="356870" indent="-318770">
              <a:lnSpc>
                <a:spcPct val="100000"/>
              </a:lnSpc>
              <a:spcBef>
                <a:spcPts val="320"/>
              </a:spcBef>
              <a:buClr>
                <a:srgbClr val="DC7F46"/>
              </a:buClr>
              <a:buSzPct val="60000"/>
              <a:buFont typeface="Wingdings" panose="05000000000000000000"/>
              <a:buChar char=""/>
              <a:tabLst>
                <a:tab pos="356870" algn="l"/>
              </a:tabLst>
            </a:pPr>
            <a:r>
              <a:rPr sz="2900" spc="-229" dirty="0">
                <a:latin typeface="Arial" panose="020B0604020202020204"/>
                <a:cs typeface="Arial" panose="020B0604020202020204"/>
              </a:rPr>
              <a:t>Examples</a:t>
            </a:r>
            <a:endParaRPr sz="29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7589" y="4260153"/>
          <a:ext cx="6430010" cy="12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630"/>
                <a:gridCol w="2166620"/>
                <a:gridCol w="1762760"/>
              </a:tblGrid>
              <a:tr h="395036">
                <a:tc>
                  <a:txBody>
                    <a:bodyPr/>
                    <a:lstStyle/>
                    <a:p>
                      <a:pPr marL="31750">
                        <a:lnSpc>
                          <a:spcPts val="2745"/>
                        </a:lnSpc>
                      </a:pPr>
                      <a:r>
                        <a:rPr sz="2700" spc="540" baseline="8000" dirty="0">
                          <a:solidFill>
                            <a:srgbClr val="93B5D1"/>
                          </a:solidFill>
                          <a:latin typeface="Arial" panose="020B0604020202020204"/>
                          <a:cs typeface="Arial" panose="020B0604020202020204"/>
                        </a:rPr>
                        <a:t></a:t>
                      </a:r>
                      <a:r>
                        <a:rPr sz="2700" spc="44" baseline="8000" dirty="0">
                          <a:solidFill>
                            <a:srgbClr val="93B5D1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600" spc="-155" dirty="0">
                          <a:latin typeface="Arial" panose="020B0604020202020204"/>
                          <a:cs typeface="Arial" panose="020B0604020202020204"/>
                        </a:rPr>
                        <a:t>RC5-32</a:t>
                      </a:r>
                      <a:endParaRPr sz="2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7520" algn="r">
                        <a:lnSpc>
                          <a:spcPts val="2745"/>
                        </a:lnSpc>
                      </a:pPr>
                      <a:r>
                        <a:rPr sz="2600" spc="-10" dirty="0"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600" spc="10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600" spc="5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endParaRPr sz="2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45"/>
                        </a:lnSpc>
                      </a:pPr>
                      <a:r>
                        <a:rPr sz="2600" spc="5" dirty="0">
                          <a:latin typeface="Arial" panose="020B0604020202020204"/>
                          <a:cs typeface="Arial" panose="020B0604020202020204"/>
                        </a:rPr>
                        <a:t>32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600" spc="5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600" spc="5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2600" spc="10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2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431165">
                <a:tc>
                  <a:txBody>
                    <a:bodyPr/>
                    <a:lstStyle/>
                    <a:p>
                      <a:pPr marL="31750">
                        <a:lnSpc>
                          <a:spcPts val="3025"/>
                        </a:lnSpc>
                      </a:pPr>
                      <a:r>
                        <a:rPr sz="2700" spc="540" baseline="8000" dirty="0">
                          <a:solidFill>
                            <a:srgbClr val="93B5D1"/>
                          </a:solidFill>
                          <a:latin typeface="Arial" panose="020B0604020202020204"/>
                          <a:cs typeface="Arial" panose="020B0604020202020204"/>
                        </a:rPr>
                        <a:t> </a:t>
                      </a:r>
                      <a:r>
                        <a:rPr sz="2600" spc="-155" dirty="0">
                          <a:latin typeface="Arial" panose="020B0604020202020204"/>
                          <a:cs typeface="Arial" panose="020B0604020202020204"/>
                        </a:rPr>
                        <a:t>RC5-32,</a:t>
                      </a:r>
                      <a:r>
                        <a:rPr sz="2600" spc="-3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600" spc="-15" dirty="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sz="2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7520" algn="r">
                        <a:lnSpc>
                          <a:spcPts val="3025"/>
                        </a:lnSpc>
                      </a:pPr>
                      <a:r>
                        <a:rPr sz="2600" spc="-10" dirty="0"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600" spc="10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600" spc="5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endParaRPr sz="2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3025"/>
                        </a:lnSpc>
                      </a:pPr>
                      <a:r>
                        <a:rPr sz="2600" spc="225" dirty="0">
                          <a:latin typeface="Arial" panose="020B0604020202020204"/>
                          <a:cs typeface="Arial" panose="020B0604020202020204"/>
                        </a:rPr>
                        <a:t>32/9/</a:t>
                      </a:r>
                      <a:r>
                        <a:rPr sz="26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600" spc="-15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2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  <a:tr h="395671">
                <a:tc>
                  <a:txBody>
                    <a:bodyPr/>
                    <a:lstStyle/>
                    <a:p>
                      <a:pPr marL="31750">
                        <a:lnSpc>
                          <a:spcPts val="3015"/>
                        </a:lnSpc>
                      </a:pPr>
                      <a:r>
                        <a:rPr sz="2700" spc="540" baseline="8000" dirty="0">
                          <a:solidFill>
                            <a:srgbClr val="93B5D1"/>
                          </a:solidFill>
                          <a:latin typeface="Arial" panose="020B0604020202020204"/>
                          <a:cs typeface="Arial" panose="020B0604020202020204"/>
                        </a:rPr>
                        <a:t></a:t>
                      </a:r>
                      <a:r>
                        <a:rPr sz="2700" spc="44" baseline="8000" dirty="0">
                          <a:solidFill>
                            <a:srgbClr val="93B5D1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600" spc="-155" dirty="0">
                          <a:latin typeface="Arial" panose="020B0604020202020204"/>
                          <a:cs typeface="Arial" panose="020B0604020202020204"/>
                        </a:rPr>
                        <a:t>RC5-64</a:t>
                      </a:r>
                      <a:endParaRPr sz="2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7520" algn="r">
                        <a:lnSpc>
                          <a:spcPts val="3015"/>
                        </a:lnSpc>
                      </a:pPr>
                      <a:r>
                        <a:rPr sz="2600" spc="-10" dirty="0"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600" spc="10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600" spc="5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endParaRPr sz="2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15"/>
                        </a:lnSpc>
                      </a:pPr>
                      <a:r>
                        <a:rPr sz="2600" spc="5" dirty="0">
                          <a:latin typeface="Arial" panose="020B0604020202020204"/>
                          <a:cs typeface="Arial" panose="020B0604020202020204"/>
                        </a:rPr>
                        <a:t>64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600" spc="5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600" spc="5" dirty="0"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r>
                        <a:rPr sz="2600" spc="10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2600" dirty="0">
                          <a:latin typeface="Arial" panose="020B0604020202020204"/>
                          <a:cs typeface="Arial" panose="020B0604020202020204"/>
                        </a:rPr>
                        <a:t>7</a:t>
                      </a:r>
                      <a:endParaRPr sz="26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5757</Words>
  <Application>WPS Presentation</Application>
  <PresentationFormat>On-screen Show (4:3)</PresentationFormat>
  <Paragraphs>334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SimSun</vt:lpstr>
      <vt:lpstr>Wingdings</vt:lpstr>
      <vt:lpstr>Arial</vt:lpstr>
      <vt:lpstr>ＤＦ明朝体W5</vt:lpstr>
      <vt:lpstr>Arial Unicode MS</vt:lpstr>
      <vt:lpstr>Wingdings</vt:lpstr>
      <vt:lpstr>Trebuchet MS</vt:lpstr>
      <vt:lpstr>Calibri</vt:lpstr>
      <vt:lpstr>Microsoft YaHei</vt:lpstr>
      <vt:lpstr>Courier New</vt:lpstr>
      <vt:lpstr>Noto Sans Symbols</vt:lpstr>
      <vt:lpstr>Segoe Print</vt:lpstr>
      <vt:lpstr>Times New Roman</vt:lpstr>
      <vt:lpstr>Symbol</vt:lpstr>
      <vt:lpstr>Office Theme</vt:lpstr>
      <vt:lpstr>Presentation on RC5</vt:lpstr>
      <vt:lpstr>What is RC5</vt:lpstr>
      <vt:lpstr>Features</vt:lpstr>
      <vt:lpstr>Features count.</vt:lpstr>
      <vt:lpstr>Features count.</vt:lpstr>
      <vt:lpstr>Features count.</vt:lpstr>
      <vt:lpstr>Parameterization</vt:lpstr>
      <vt:lpstr>Parameterization count.</vt:lpstr>
      <vt:lpstr>Dropped parameters</vt:lpstr>
      <vt:lpstr>Notations and Primitive operations</vt:lpstr>
      <vt:lpstr>Algorithm</vt:lpstr>
      <vt:lpstr>Encryption</vt:lpstr>
      <vt:lpstr>Encryption</vt:lpstr>
      <vt:lpstr>Decryption</vt:lpstr>
      <vt:lpstr>Decryption</vt:lpstr>
      <vt:lpstr>Encryption and Decryption</vt:lpstr>
      <vt:lpstr>Key Expansion</vt:lpstr>
      <vt:lpstr>Key Expansion</vt:lpstr>
      <vt:lpstr>The magic constants</vt:lpstr>
      <vt:lpstr>Step-1: Convert secret key bytes to words</vt:lpstr>
      <vt:lpstr>Step-2: Initialize sub key array S</vt:lpstr>
      <vt:lpstr>Step-3: Mix the secret key into sub key array  S</vt:lpstr>
      <vt:lpstr>Key Expansion Algorithm</vt:lpstr>
      <vt:lpstr>The security of RC5</vt:lpstr>
      <vt:lpstr>Exhaustive Search</vt:lpstr>
      <vt:lpstr>Differential cryptanalysis</vt:lpstr>
      <vt:lpstr>Linear cryptanalysis</vt:lpstr>
      <vt:lpstr>Differential and Linear attack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RC5</dc:title>
  <dc:creator>PC</dc:creator>
  <cp:lastModifiedBy>mkjha</cp:lastModifiedBy>
  <cp:revision>2</cp:revision>
  <dcterms:created xsi:type="dcterms:W3CDTF">2020-06-19T09:23:00Z</dcterms:created>
  <dcterms:modified xsi:type="dcterms:W3CDTF">2020-06-19T09:40:39Z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2010-05-05T00:00:00Z</vt:filetime>
  </property>
  <property fmtid="{D5CDD505-2E9C-101B-9397-08002B2CF9AE}" pid="3" name="Creator">
    <vt:lpwstr>Impress</vt:lpwstr>
  </property>
  <property fmtid="{D5CDD505-2E9C-101B-9397-08002B2CF9AE}" pid="4" name="LastSaved">
    <vt:filetime>2020-06-19T00:00:00Z</vt:filetime>
  </property>
  <property fmtid="{D5CDD505-2E9C-101B-9397-08002B2CF9AE}" pid="5" name="KSOProductBuildVer">
    <vt:lpwstr>1033-11.2.0.9431</vt:lpwstr>
  </property>
</Properties>
</file>