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hav tiwari" initials="bt" lastIdx="2" clrIdx="0">
    <p:extLst>
      <p:ext uri="{19B8F6BF-5375-455C-9EA6-DF929625EA0E}">
        <p15:presenceInfo xmlns:p15="http://schemas.microsoft.com/office/powerpoint/2012/main" userId="964be800c842f0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81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7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CFDAEE-A92D-4C6C-884C-2681C6FD27C7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6075-D405-44E8-81FF-D3DEEB3D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p3"/><Relationship Id="rId7" Type="http://schemas.openxmlformats.org/officeDocument/2006/relationships/image" Target="../media/image7.png"/><Relationship Id="rId2" Type="http://schemas.openxmlformats.org/officeDocument/2006/relationships/audio" Target="NULL" TargetMode="Externa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012" y="1388962"/>
            <a:ext cx="7338349" cy="3388419"/>
          </a:xfrm>
        </p:spPr>
        <p:txBody>
          <a:bodyPr/>
          <a:lstStyle/>
          <a:p>
            <a:r>
              <a:rPr lang="en-US" sz="5400" dirty="0" smtClean="0"/>
              <a:t>Cryptography and Network Security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616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79" y="1969624"/>
            <a:ext cx="3669175" cy="3669175"/>
          </a:xfrm>
          <a:prstGeom prst="rect">
            <a:avLst/>
          </a:prstGeom>
        </p:spPr>
      </p:pic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>
          <a:xfrm>
            <a:off x="4201610" y="4777381"/>
            <a:ext cx="5686405" cy="8614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melodyloops-preview-dreamy-horizon-0m3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>
                  <p14:trim end="27466.9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0825" y="6270625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69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OF CRYPTOGRAPHY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Cryptography</a:t>
            </a:r>
            <a:r>
              <a:rPr lang="en-US" dirty="0">
                <a:solidFill>
                  <a:srgbClr val="FFFF00"/>
                </a:solidFill>
              </a:rPr>
              <a:t> is the study and practice of techniques for secure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communication </a:t>
            </a:r>
            <a:r>
              <a:rPr lang="en-US" dirty="0">
                <a:solidFill>
                  <a:srgbClr val="FFFF00"/>
                </a:solidFill>
              </a:rPr>
              <a:t>in the presence of third parties called adversaries.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deals with developing and analyzing protocols which prevents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malicious </a:t>
            </a:r>
            <a:r>
              <a:rPr lang="en-US" dirty="0">
                <a:solidFill>
                  <a:srgbClr val="FFFF00"/>
                </a:solidFill>
              </a:rPr>
              <a:t>third parties from retrieving information being shared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between </a:t>
            </a:r>
            <a:r>
              <a:rPr lang="en-US" dirty="0">
                <a:solidFill>
                  <a:srgbClr val="FFFF00"/>
                </a:solidFill>
              </a:rPr>
              <a:t>two entities thereby following the various aspects of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information </a:t>
            </a:r>
            <a:r>
              <a:rPr lang="en-US" dirty="0">
                <a:solidFill>
                  <a:srgbClr val="FFFF00"/>
                </a:solidFill>
              </a:rPr>
              <a:t>security.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03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77" y="652388"/>
            <a:ext cx="9334842" cy="995257"/>
          </a:xfrm>
        </p:spPr>
        <p:txBody>
          <a:bodyPr/>
          <a:lstStyle/>
          <a:p>
            <a:r>
              <a:rPr lang="en-US" sz="2400" dirty="0" smtClean="0"/>
              <a:t>BASIC PRINCIPLES RELATED TO SECURITY OF MESSAGES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08" y="1406106"/>
            <a:ext cx="8937045" cy="4270075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FFFF00"/>
                </a:solidFill>
              </a:rPr>
              <a:t>Secure Communication refers to the scenario where the message or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FF00"/>
                </a:solidFill>
              </a:rPr>
              <a:t>data </a:t>
            </a:r>
            <a:r>
              <a:rPr lang="en-US" dirty="0">
                <a:solidFill>
                  <a:srgbClr val="FFFF00"/>
                </a:solidFill>
              </a:rPr>
              <a:t>shared between two parties can’t be accessed by an adversary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In Cryptography, an Adversary is a malicious entity, which aims to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FF00"/>
                </a:solidFill>
              </a:rPr>
              <a:t>retrieve </a:t>
            </a:r>
            <a:r>
              <a:rPr lang="en-US" dirty="0">
                <a:solidFill>
                  <a:srgbClr val="FFFF00"/>
                </a:solidFill>
              </a:rPr>
              <a:t>precious information or data thereby undermining the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FF00"/>
                </a:solidFill>
              </a:rPr>
              <a:t>principles </a:t>
            </a:r>
            <a:r>
              <a:rPr lang="en-US" dirty="0">
                <a:solidFill>
                  <a:srgbClr val="FFFF00"/>
                </a:solidFill>
              </a:rPr>
              <a:t>of information security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0" indent="0" fontAlgn="base">
              <a:buNone/>
            </a:pPr>
            <a:endParaRPr lang="en-US" dirty="0">
              <a:solidFill>
                <a:srgbClr val="FFFF00"/>
              </a:solidFill>
            </a:endParaRPr>
          </a:p>
          <a:p>
            <a:pPr fontAlgn="base"/>
            <a:r>
              <a:rPr lang="en-US" dirty="0">
                <a:solidFill>
                  <a:srgbClr val="FFFF00"/>
                </a:solidFill>
              </a:rPr>
              <a:t>Data </a:t>
            </a:r>
            <a:r>
              <a:rPr lang="en-US" dirty="0" smtClean="0">
                <a:solidFill>
                  <a:srgbClr val="FFFF00"/>
                </a:solidFill>
              </a:rPr>
              <a:t>Confidentiality</a:t>
            </a:r>
          </a:p>
          <a:p>
            <a:pPr fontAlgn="base"/>
            <a:r>
              <a:rPr lang="en-US" dirty="0" smtClean="0">
                <a:solidFill>
                  <a:srgbClr val="FFFF00"/>
                </a:solidFill>
              </a:rPr>
              <a:t>Data Integrity</a:t>
            </a:r>
          </a:p>
          <a:p>
            <a:pPr fontAlgn="base"/>
            <a:r>
              <a:rPr lang="en-US" dirty="0" smtClean="0">
                <a:solidFill>
                  <a:srgbClr val="FFFF00"/>
                </a:solidFill>
              </a:rPr>
              <a:t>Authentication and </a:t>
            </a:r>
          </a:p>
          <a:p>
            <a:pPr fontAlgn="base"/>
            <a:r>
              <a:rPr lang="en-US" dirty="0" smtClean="0">
                <a:solidFill>
                  <a:srgbClr val="FFFF00"/>
                </a:solidFill>
              </a:rPr>
              <a:t>Non-repudiation 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FF00"/>
                </a:solidFill>
              </a:rPr>
              <a:t>are </a:t>
            </a:r>
            <a:r>
              <a:rPr lang="en-US" dirty="0">
                <a:solidFill>
                  <a:srgbClr val="FFFF00"/>
                </a:solidFill>
              </a:rPr>
              <a:t>core principles of modern-day cryptography.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2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1641" y="1088020"/>
            <a:ext cx="80444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b="1" i="0" dirty="0" smtClean="0">
                <a:solidFill>
                  <a:srgbClr val="FFFF00"/>
                </a:solidFill>
                <a:effectLst/>
                <a:latin typeface="Roboto"/>
              </a:rPr>
              <a:t>Confidentiality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 refers to certain rules and guidelines usually executed </a:t>
            </a:r>
          </a:p>
          <a:p>
            <a:pPr fontAlgn="base"/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under confidentiality agreements which ensure that the information is </a:t>
            </a:r>
          </a:p>
          <a:p>
            <a:pPr fontAlgn="base"/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restricted to certain people or places.</a:t>
            </a:r>
          </a:p>
          <a:p>
            <a:pPr fontAlgn="base"/>
            <a:endParaRPr lang="en-US" b="0" i="0" dirty="0" smtClean="0">
              <a:solidFill>
                <a:srgbClr val="FFFF00"/>
              </a:solidFill>
              <a:effectLst/>
              <a:latin typeface="Roboto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b="1" i="0" dirty="0" smtClean="0">
                <a:solidFill>
                  <a:srgbClr val="FFFF00"/>
                </a:solidFill>
                <a:effectLst/>
                <a:latin typeface="Roboto"/>
              </a:rPr>
              <a:t>Data integrity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 refers to maintaining and making sure that the data stays accurate and consistent over its entire life cycle.</a:t>
            </a:r>
          </a:p>
          <a:p>
            <a:pPr fontAlgn="base"/>
            <a:endParaRPr lang="en-US" dirty="0">
              <a:solidFill>
                <a:srgbClr val="FFFF00"/>
              </a:solidFill>
              <a:latin typeface="Roboto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b="1" i="0" dirty="0" smtClean="0">
                <a:solidFill>
                  <a:srgbClr val="FFFF00"/>
                </a:solidFill>
                <a:effectLst/>
                <a:latin typeface="Roboto"/>
              </a:rPr>
              <a:t>Authentication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 is the process of making sure that the piece of data being claimed by the user belongs to it.</a:t>
            </a:r>
          </a:p>
          <a:p>
            <a:pPr fontAlgn="base"/>
            <a:endParaRPr lang="en-US" b="0" i="0" dirty="0" smtClean="0">
              <a:solidFill>
                <a:srgbClr val="FFFF00"/>
              </a:solidFill>
              <a:effectLst/>
              <a:latin typeface="Roboto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b="1" i="0" dirty="0" smtClean="0">
                <a:solidFill>
                  <a:srgbClr val="FFFF00"/>
                </a:solidFill>
                <a:effectLst/>
                <a:latin typeface="Roboto"/>
              </a:rPr>
              <a:t>Non-repudiation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 refers to ability to make sure that a person or a party associated with a contract or a communication cannot deny the authenticity of their signature over their document or the sending of a message.</a:t>
            </a:r>
            <a:endParaRPr lang="en-US" b="0" i="0" dirty="0">
              <a:solidFill>
                <a:srgbClr val="FFFF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019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96" y="1412111"/>
            <a:ext cx="4178459" cy="4421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815" y="1412111"/>
            <a:ext cx="6999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Consider two parties Alice and Bob. Now, Alice wants to send a message m to Bob over a secure channel.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The sender’s message or sometimes called the Plaintext, is converted into an unreadable form using a Key k. The resultant text obtained is called the </a:t>
            </a:r>
            <a:r>
              <a:rPr lang="en-US" b="0" i="0" dirty="0" err="1" smtClean="0">
                <a:solidFill>
                  <a:srgbClr val="FFFF00"/>
                </a:solidFill>
                <a:effectLst/>
                <a:latin typeface="Roboto"/>
              </a:rPr>
              <a:t>Ciphertext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. This process is known as Encryption.</a:t>
            </a:r>
          </a:p>
          <a:p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 At the time of </a:t>
            </a:r>
            <a:r>
              <a:rPr lang="en-US" b="0" i="0" dirty="0" err="1" smtClean="0">
                <a:solidFill>
                  <a:srgbClr val="FFFF00"/>
                </a:solidFill>
                <a:effectLst/>
                <a:latin typeface="Roboto"/>
              </a:rPr>
              <a:t>receival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, the </a:t>
            </a:r>
            <a:r>
              <a:rPr lang="en-US" b="0" i="0" dirty="0" err="1" smtClean="0">
                <a:solidFill>
                  <a:srgbClr val="FFFF00"/>
                </a:solidFill>
                <a:effectLst/>
                <a:latin typeface="Roboto"/>
              </a:rPr>
              <a:t>Ciphertext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Roboto"/>
              </a:rPr>
              <a:t> is converted back into the plaintext using the same Key k, so that it can be read by the receiver. This process is known as Decryption.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00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102" y="452718"/>
            <a:ext cx="5865962" cy="84124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000" dirty="0"/>
              <a:t>Alice(Sender</a:t>
            </a:r>
            <a:r>
              <a:rPr lang="en-US" sz="2000" dirty="0" smtClean="0"/>
              <a:t>)                           </a:t>
            </a:r>
            <a:r>
              <a:rPr lang="en-US" sz="2000" dirty="0"/>
              <a:t>Bob(Receiver)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C = E (</a:t>
            </a:r>
            <a:r>
              <a:rPr lang="en-US" sz="2000" dirty="0" err="1" smtClean="0"/>
              <a:t>m,k</a:t>
            </a:r>
            <a:r>
              <a:rPr lang="en-US" sz="2000" dirty="0" smtClean="0"/>
              <a:t>)                               m </a:t>
            </a:r>
            <a:r>
              <a:rPr lang="en-US" sz="2000" dirty="0"/>
              <a:t>= </a:t>
            </a:r>
            <a:r>
              <a:rPr lang="en-US" sz="2000" dirty="0" smtClean="0"/>
              <a:t>D (</a:t>
            </a:r>
            <a:r>
              <a:rPr lang="en-US" sz="2000" dirty="0" err="1" smtClean="0"/>
              <a:t>C,k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					</a:t>
            </a:r>
            <a:endParaRPr 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11" y="3885655"/>
            <a:ext cx="65" cy="51037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536" y="15555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smtClean="0">
                <a:solidFill>
                  <a:srgbClr val="FFFF00"/>
                </a:solidFill>
                <a:latin typeface="Roboto"/>
              </a:rPr>
              <a:t>Here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, C refers to the </a:t>
            </a:r>
            <a:r>
              <a:rPr lang="en-US" dirty="0" err="1">
                <a:solidFill>
                  <a:srgbClr val="FFFF00"/>
                </a:solidFill>
                <a:latin typeface="Roboto"/>
              </a:rPr>
              <a:t>Ciphertext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 while E and D are the Encryption and Decryption algorithms respectively</a:t>
            </a:r>
            <a:r>
              <a:rPr lang="en-US" dirty="0" smtClean="0">
                <a:solidFill>
                  <a:srgbClr val="FFFF00"/>
                </a:solidFill>
                <a:latin typeface="Roboto"/>
              </a:rPr>
              <a:t>.</a:t>
            </a:r>
          </a:p>
          <a:p>
            <a:pPr fontAlgn="base"/>
            <a:endParaRPr lang="en-US" dirty="0">
              <a:solidFill>
                <a:srgbClr val="FFFF00"/>
              </a:solidFill>
              <a:latin typeface="Roboto"/>
            </a:endParaRPr>
          </a:p>
          <a:p>
            <a:pPr fontAlgn="base"/>
            <a:endParaRPr lang="en-US" dirty="0">
              <a:solidFill>
                <a:srgbClr val="FFFF00"/>
              </a:solidFill>
              <a:latin typeface="Roboto"/>
            </a:endParaRPr>
          </a:p>
          <a:p>
            <a:pPr fontAlgn="base"/>
            <a:r>
              <a:rPr lang="en-US" dirty="0">
                <a:solidFill>
                  <a:srgbClr val="FFFF00"/>
                </a:solidFill>
                <a:latin typeface="Roboto"/>
              </a:rPr>
              <a:t>Let’s consider the case of Caesar Cipher or Shift Cipher as an example.</a:t>
            </a:r>
            <a:br>
              <a:rPr lang="en-US" dirty="0">
                <a:solidFill>
                  <a:srgbClr val="FFFF00"/>
                </a:solidFill>
                <a:latin typeface="Roboto"/>
              </a:rPr>
            </a:br>
            <a:r>
              <a:rPr lang="en-US" dirty="0">
                <a:solidFill>
                  <a:srgbClr val="FFFF00"/>
                </a:solidFill>
                <a:latin typeface="Roboto"/>
              </a:rPr>
              <a:t>As the name suggests, in Caesar Cipher each character in a word is replaced by another character under some defined rules. Thus, if A is replaced by D, B by E and so on. Then, each character in the word would be shifted by a position of 3. </a:t>
            </a:r>
            <a:endParaRPr lang="en-US" dirty="0" smtClean="0">
              <a:solidFill>
                <a:srgbClr val="FFFF00"/>
              </a:solidFill>
              <a:latin typeface="Roboto"/>
            </a:endParaRPr>
          </a:p>
          <a:p>
            <a:pPr fontAlgn="base"/>
            <a:r>
              <a:rPr lang="en-US" dirty="0">
                <a:solidFill>
                  <a:srgbClr val="FFFF00"/>
                </a:solidFill>
                <a:latin typeface="Roboto"/>
              </a:rPr>
              <a:t>For </a:t>
            </a:r>
            <a:r>
              <a:rPr lang="en-US" dirty="0" smtClean="0">
                <a:solidFill>
                  <a:srgbClr val="FFFF00"/>
                </a:solidFill>
                <a:latin typeface="Roboto"/>
              </a:rPr>
              <a:t>example: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17592" y="631024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38423" y="4839419"/>
            <a:ext cx="5287992" cy="10156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Plain Text : </a:t>
            </a:r>
            <a:r>
              <a:rPr lang="en-US" sz="2000" dirty="0" err="1" smtClean="0"/>
              <a:t>Thisisanexample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   Cipher Text : </a:t>
            </a:r>
            <a:r>
              <a:rPr lang="en-US" sz="2000" dirty="0" err="1" smtClean="0"/>
              <a:t>Wjlvlvdqhadpoh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3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150</Words>
  <Application>Microsoft Office PowerPoint</Application>
  <PresentationFormat>Widescreen</PresentationFormat>
  <Paragraphs>42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Consolas</vt:lpstr>
      <vt:lpstr>Roboto</vt:lpstr>
      <vt:lpstr>Wingdings</vt:lpstr>
      <vt:lpstr>Wingdings 3</vt:lpstr>
      <vt:lpstr>Ion</vt:lpstr>
      <vt:lpstr>Cryptography and Network Security</vt:lpstr>
      <vt:lpstr>INTRODUCTION OF CRYPTOGRAPHY</vt:lpstr>
      <vt:lpstr>BASIC PRINCIPLES RELATED TO SECURITY OF MESSAGES</vt:lpstr>
      <vt:lpstr>PowerPoint Presentation</vt:lpstr>
      <vt:lpstr>EXAMPLE</vt:lpstr>
      <vt:lpstr>Alice(Sender)                           Bob(Receiver)   C = E (m,k)                               m = D (C,k)      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bibhav tiwari</dc:creator>
  <cp:lastModifiedBy>bibhav tiwari</cp:lastModifiedBy>
  <cp:revision>40</cp:revision>
  <dcterms:created xsi:type="dcterms:W3CDTF">2020-04-15T06:32:19Z</dcterms:created>
  <dcterms:modified xsi:type="dcterms:W3CDTF">2020-06-16T07:24:43Z</dcterms:modified>
</cp:coreProperties>
</file>