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337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30" r:id="rId11"/>
    <p:sldId id="34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4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9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2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3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6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58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E9B0-5713-412A-B4E6-EE78311E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April 30th,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ED8F-84C3-489A-8017-AB4BAD76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IS 551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5C10-0C72-478D-96D0-8351FAD3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0793-1D57-465D-A102-1CF5AAEB7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2B52-D549-490F-BBCC-8B08C6E3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April 30th,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A8E1-DD72-461A-B5A7-71F8947E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IS 551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713A-FD42-4BE4-982F-C3BAD654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94A1F-CE51-442F-8890-BB7B76DBA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88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2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8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2E4A-309B-4595-8A77-05D52D564BD8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2A7D-C87D-4B57-9107-DC46C5348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6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480C5E36-AF06-4D2E-84DC-D676EBC4F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34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Or Vernam Cipher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C5A07271-04D2-47B3-94A0-C930108A3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2133600"/>
            <a:ext cx="8650288" cy="41910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----</a:t>
            </a: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Shibam Banik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Computer Science &amp; Engineering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Year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Year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Sem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Roll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16800116034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80000"/>
              </a:lnSpc>
              <a:buNone/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Email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shibambanik50@gmail.com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None/>
              <a:defRPr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None/>
              <a:defRPr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  <p:bldP spid="2498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EEC5ACB0-4969-4A27-97F4-81FDFE25E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Generator Properties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4BFA5CE9-96A9-4295-82CF-EA49AF7FB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Randomness</a:t>
            </a:r>
          </a:p>
          <a:p>
            <a:pPr>
              <a:defRPr/>
            </a:pPr>
            <a:r>
              <a:rPr lang="en-US" altLang="en-US" dirty="0" err="1"/>
              <a:t>Prbable</a:t>
            </a:r>
            <a:r>
              <a:rPr lang="en-US" altLang="en-US" dirty="0"/>
              <a:t> security</a:t>
            </a:r>
          </a:p>
          <a:p>
            <a:pPr>
              <a:defRPr/>
            </a:pPr>
            <a:r>
              <a:rPr lang="en-US" altLang="en-US" dirty="0"/>
              <a:t>Bit rate</a:t>
            </a:r>
          </a:p>
          <a:p>
            <a:pPr>
              <a:defRPr/>
            </a:pPr>
            <a:r>
              <a:rPr lang="en-US" altLang="en-US" dirty="0"/>
              <a:t>Key length</a:t>
            </a:r>
          </a:p>
          <a:p>
            <a:pPr>
              <a:defRPr/>
            </a:pPr>
            <a:r>
              <a:rPr lang="en-US" altLang="en-US" dirty="0"/>
              <a:t>Complexity of algorithm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</a:rPr>
              <a:t>Memory</a:t>
            </a:r>
          </a:p>
          <a:p>
            <a:pPr>
              <a:defRPr/>
            </a:pPr>
            <a:r>
              <a:rPr lang="en-US" altLang="en-US" dirty="0"/>
              <a:t>Resistant against every attack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966AD80A-7734-430A-A400-27A098D81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sz="3600" i="1" u="sng" dirty="0"/>
              <a:t>Drawback in </a:t>
            </a:r>
            <a:r>
              <a:rPr lang="en-US" alt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Or Vernam Cipher</a:t>
            </a:r>
            <a:endParaRPr lang="en-US" altLang="en-US" sz="3600" i="1" u="sng" dirty="0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71B694F5-2D38-4A73-9B12-1C03C5356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2551114"/>
            <a:ext cx="8001000" cy="3240087"/>
          </a:xfrm>
        </p:spPr>
        <p:txBody>
          <a:bodyPr/>
          <a:lstStyle/>
          <a:p>
            <a:pPr>
              <a:defRPr/>
            </a:pPr>
            <a:r>
              <a:rPr lang="en-US" altLang="en-US" sz="4000" b="1"/>
              <a:t> </a:t>
            </a:r>
            <a:r>
              <a:rPr lang="en-US" altLang="en-US" sz="4000"/>
              <a:t>Key-stream should be as long as plain-text.</a:t>
            </a:r>
          </a:p>
          <a:p>
            <a:pPr>
              <a:defRPr/>
            </a:pPr>
            <a:r>
              <a:rPr lang="en-US" altLang="en-US" sz="4000"/>
              <a:t>Key distribution &amp; Management difficult.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AF7F678-15A5-4577-8A0C-221D77B0A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5400"/>
              <a:t>Solution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6E03CC07-DFF6-4EAA-8F0E-09224B6FA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209800"/>
            <a:ext cx="8421688" cy="3733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4000" b="1"/>
              <a:t> </a:t>
            </a:r>
            <a:r>
              <a:rPr lang="en-US" altLang="en-US" sz="4000"/>
              <a:t>Stream Ciphers in which key-stream is a solution</a:t>
            </a:r>
          </a:p>
          <a:p>
            <a:pPr>
              <a:defRPr/>
            </a:pPr>
            <a:r>
              <a:rPr lang="en-US" altLang="en-US" sz="4000"/>
              <a:t>Stream cipher generated in pseudo-random fashion from relatively short </a:t>
            </a:r>
            <a:r>
              <a:rPr lang="en-US" altLang="en-US" sz="4000" i="1"/>
              <a:t>secret key</a:t>
            </a:r>
            <a:r>
              <a:rPr lang="en-US" altLang="en-US" sz="4000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49C37330-35AB-490B-B4B1-B78056DF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Or Vernam Cipher (</a:t>
            </a:r>
            <a:r>
              <a:rPr lang="en-US" altLang="en-US" u="sng" dirty="0"/>
              <a:t>OTP) System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5515D45D-E8E4-4F64-8DDC-361B952DA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3795" y="2382474"/>
            <a:ext cx="10353761" cy="35737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The one-time pad, which is a probably secure cryptosystem,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was developed by Gilbert Vernam in 1918.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 The message is represented as a binary string (a sequence of 0’s and 1’s using a coding mechanism such as ASCII coding.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 The key is a truly random sequence of 0’s and 1’s of the same length as the message.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 The encryption is done by adding the key to the message modulo 2, bit by bit. This process is often called </a:t>
            </a:r>
            <a:r>
              <a:rPr lang="en-US" altLang="en-US" sz="2400" i="1" dirty="0">
                <a:sym typeface="Symbol" panose="05050102010706020507" pitchFamily="18" charset="2"/>
              </a:rPr>
              <a:t>exclusive or</a:t>
            </a:r>
            <a:r>
              <a:rPr lang="en-US" altLang="en-US" sz="2400" dirty="0">
                <a:sym typeface="Symbol" panose="05050102010706020507" pitchFamily="18" charset="2"/>
              </a:rPr>
              <a:t>, and is denoted by </a:t>
            </a:r>
            <a:r>
              <a:rPr lang="en-US" altLang="en-US" sz="2400" i="1" dirty="0">
                <a:sym typeface="Symbol" panose="05050102010706020507" pitchFamily="18" charset="2"/>
              </a:rPr>
              <a:t>XOR. </a:t>
            </a:r>
            <a:r>
              <a:rPr lang="en-US" altLang="en-US" sz="2400" dirty="0">
                <a:sym typeface="Symbol" panose="05050102010706020507" pitchFamily="18" charset="2"/>
              </a:rPr>
              <a:t>The symbol  is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58" name="Rectangle 30">
            <a:extLst>
              <a:ext uri="{FF2B5EF4-FFF2-40B4-BE49-F238E27FC236}">
                <a16:creationId xmlns:a16="http://schemas.microsoft.com/office/drawing/2014/main" id="{EDDDE84F-62F7-481C-9DF8-766F51655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17538"/>
            <a:ext cx="7793038" cy="1143000"/>
          </a:xfrm>
        </p:spPr>
        <p:txBody>
          <a:bodyPr/>
          <a:lstStyle/>
          <a:p>
            <a:pPr>
              <a:defRPr/>
            </a:pPr>
            <a:r>
              <a:rPr lang="en-US" altLang="en-US" u="sng" dirty="0">
                <a:sym typeface="Symbol" panose="05050102010706020507" pitchFamily="18" charset="2"/>
              </a:rPr>
              <a:t>exclusive or Operator</a:t>
            </a:r>
          </a:p>
        </p:txBody>
      </p:sp>
      <p:graphicFrame>
        <p:nvGraphicFramePr>
          <p:cNvPr id="252932" name="Group 4">
            <a:extLst>
              <a:ext uri="{FF2B5EF4-FFF2-40B4-BE49-F238E27FC236}">
                <a16:creationId xmlns:a16="http://schemas.microsoft.com/office/drawing/2014/main" id="{1DECC28E-5D11-4221-B90B-45394799B9E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86000" y="2209800"/>
          <a:ext cx="7772400" cy="411480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= </a:t>
                      </a:r>
                      <a:r>
                        <a:rPr kumimoji="0" lang="en-US" altLang="en-US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en-US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088F4F08-3BE2-4742-BA00-0CBC79AB5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ym typeface="Symbol" panose="05050102010706020507" pitchFamily="18" charset="2"/>
              </a:rPr>
              <a:t>Example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CA4AA9E-B369-4871-AA3B-D1B88BD35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017713"/>
            <a:ext cx="8574088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900">
                <a:sym typeface="Symbol" panose="05050102010706020507" pitchFamily="18" charset="2"/>
              </a:rPr>
              <a:t>message =‘IF’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>
                <a:sym typeface="Symbol" panose="05050102010706020507" pitchFamily="18" charset="2"/>
              </a:rPr>
              <a:t>then its ASCII code =(1001001 1000110)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>
                <a:sym typeface="Symbol" panose="05050102010706020507" pitchFamily="18" charset="2"/>
              </a:rPr>
              <a:t>key = (1010110 0110001)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 i="1">
                <a:sym typeface="Symbol" panose="05050102010706020507" pitchFamily="18" charset="2"/>
              </a:rPr>
              <a:t>Encryption: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1001001 1000110	plaintext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1010110 0110001	key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0011111 1110110	ciphertext	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 i="1">
                <a:sym typeface="Symbol" panose="05050102010706020507" pitchFamily="18" charset="2"/>
              </a:rPr>
              <a:t>Decryption: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0011111 1110110 	ciphertext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1010110 0110001	key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>
                <a:sym typeface="Symbol" panose="05050102010706020507" pitchFamily="18" charset="2"/>
              </a:rPr>
              <a:t>	 1001001 1000110 	plaintext</a:t>
            </a:r>
            <a:endParaRPr lang="en-US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5B9261E6-5B47-472C-B8F3-DE43450CF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i="1" dirty="0"/>
              <a:t>Why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Or Vernam Cipher</a:t>
            </a:r>
            <a:r>
              <a:rPr lang="en-US" altLang="en-US" sz="3200" i="1" dirty="0"/>
              <a:t> is proBably secure?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DB80A67-4180-4467-938C-7D3AC690D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The security depends on the randomness of the key.</a:t>
            </a:r>
          </a:p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 It is hard to define randomness.</a:t>
            </a:r>
          </a:p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 In cryptographic context, we seek two fundamental properties in a binary random key sequence:</a:t>
            </a:r>
          </a:p>
          <a:p>
            <a:pPr lvl="1">
              <a:defRPr/>
            </a:pPr>
            <a:r>
              <a:rPr lang="en-US" altLang="en-US" i="1" dirty="0">
                <a:sym typeface="Symbol" panose="05050102010706020507" pitchFamily="18" charset="2"/>
              </a:rPr>
              <a:t>Unpredictability: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defRPr/>
            </a:pPr>
            <a:r>
              <a:rPr lang="en-US" altLang="en-US" i="1" dirty="0">
                <a:sym typeface="Symbol" panose="05050102010706020507" pitchFamily="18" charset="2"/>
              </a:rPr>
              <a:t>Balanced (Equal Distribution):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9C8658A3-B514-44BF-8129-A348D6913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i="1" dirty="0"/>
              <a:t>Why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Or Vernam Cipher</a:t>
            </a:r>
            <a:r>
              <a:rPr lang="en-US" altLang="en-US" sz="4000" i="1" dirty="0"/>
              <a:t> is proBably secure?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32BFEF95-2A75-407C-9143-124201322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017713"/>
            <a:ext cx="8574088" cy="4114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3600" i="1" dirty="0">
                <a:sym typeface="Symbol" panose="05050102010706020507" pitchFamily="18" charset="2"/>
              </a:rPr>
              <a:t>Unpredictability: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3200" dirty="0">
                <a:sym typeface="Symbol" panose="05050102010706020507" pitchFamily="18" charset="2"/>
              </a:rPr>
              <a:t>Independent of the number of the bits of a sequence observed, the probability of guessing the next bit is not better than ½. Therefore, the probability of a certain bit being 1 or 0 is exactly equal to ½.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600" i="1" dirty="0">
                <a:sym typeface="Symbol" panose="05050102010706020507" pitchFamily="18" charset="2"/>
              </a:rPr>
              <a:t>Balanced (Equal Distribution):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3200" dirty="0">
                <a:sym typeface="Symbol" panose="05050102010706020507" pitchFamily="18" charset="2"/>
              </a:rPr>
              <a:t>The number of 1’s and 0’s should be equal.</a:t>
            </a:r>
          </a:p>
          <a:p>
            <a:pPr>
              <a:lnSpc>
                <a:spcPct val="8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75051F36-8A5D-4887-BCCE-4FAF2D9B0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Mathematical Proof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5FF1F717-63D9-4331-B715-F416EE29F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ym typeface="Symbol" panose="05050102010706020507" pitchFamily="18" charset="2"/>
              </a:rPr>
              <a:t>the probability of a key bit being 1 or 0 is exactly equal to ½.</a:t>
            </a:r>
          </a:p>
          <a:p>
            <a:pPr>
              <a:defRPr/>
            </a:pPr>
            <a:r>
              <a:rPr lang="en-US" altLang="en-US">
                <a:sym typeface="Symbol" panose="05050102010706020507" pitchFamily="18" charset="2"/>
              </a:rPr>
              <a:t>The plaintext bits are not balanced. Let the probability of 0 be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and then the probability of 1 turns out to be 1-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. </a:t>
            </a:r>
          </a:p>
          <a:p>
            <a:pPr>
              <a:defRPr/>
            </a:pPr>
            <a:r>
              <a:rPr lang="en-US" altLang="en-US">
                <a:sym typeface="Symbol" panose="05050102010706020507" pitchFamily="18" charset="2"/>
              </a:rPr>
              <a:t>Let us calculate the probability of ciphertext bits.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46492347-0146-4B1C-9D34-8FEB33014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9164" y="617538"/>
            <a:ext cx="7793037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Mathematical Proof</a:t>
            </a:r>
          </a:p>
        </p:txBody>
      </p:sp>
      <p:graphicFrame>
        <p:nvGraphicFramePr>
          <p:cNvPr id="259108" name="Group 36">
            <a:extLst>
              <a:ext uri="{FF2B5EF4-FFF2-40B4-BE49-F238E27FC236}">
                <a16:creationId xmlns:a16="http://schemas.microsoft.com/office/drawing/2014/main" id="{12B985FD-A569-4764-8927-C9CDD8B0862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819400" y="1981200"/>
          <a:ext cx="6400800" cy="3005138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</a:t>
                      </a:r>
                      <a:r>
                        <a:rPr kumimoji="0" lang="en-US" altLang="en-US" sz="2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             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</a:t>
                      </a:r>
                      <a:r>
                        <a:rPr kumimoji="0" lang="en-US" altLang="en-US" sz="2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          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r>
                        <a:rPr kumimoji="0" lang="en-US" altLang="en-US" sz="2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            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     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   ½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    ½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     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    ½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     ½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     1-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   ½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½ (1-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     1-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       ½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    ½ (1-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105" name="Rectangle 33">
            <a:extLst>
              <a:ext uri="{FF2B5EF4-FFF2-40B4-BE49-F238E27FC236}">
                <a16:creationId xmlns:a16="http://schemas.microsoft.com/office/drawing/2014/main" id="{7B3625BD-9EC5-45D8-82EE-6BB99C73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292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743200" indent="-4572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3200400" indent="-4572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657600" indent="-4572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4114800" indent="-4572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We find out the probability of a ciphertext bit being 1 or 0 is equal to (½)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+ (½)(1-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½. Ciphertext looks like a random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77DBB838-56B3-405D-9F8A-831018F7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0"/>
            <a:ext cx="80295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 dirty="0"/>
              <a:t>OTP is basic idea for stream cipher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1C74FD0E-2B75-4267-A2B8-3FE05C18FD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1" y="1789114"/>
            <a:ext cx="6970713" cy="27066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Encryption   : 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	         </a:t>
            </a:r>
            <a:r>
              <a:rPr lang="en-US" altLang="en-US" sz="2400" i="1" dirty="0"/>
              <a:t>mi</a:t>
            </a:r>
            <a:r>
              <a:rPr lang="en-US" altLang="en-US" sz="2400" dirty="0"/>
              <a:t> :  plain-text bits.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	         </a:t>
            </a:r>
            <a:r>
              <a:rPr lang="en-US" altLang="en-US" sz="2400" i="1" dirty="0" err="1"/>
              <a:t>ki</a:t>
            </a:r>
            <a:r>
              <a:rPr lang="en-US" altLang="en-US" sz="2400" i="1" dirty="0"/>
              <a:t>  </a:t>
            </a:r>
            <a:r>
              <a:rPr lang="en-US" altLang="en-US" sz="2400" dirty="0"/>
              <a:t>:  key (key-stream ) bits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	         </a:t>
            </a:r>
            <a:r>
              <a:rPr lang="en-US" altLang="en-US" sz="2400" i="1" dirty="0"/>
              <a:t>ci</a:t>
            </a:r>
            <a:r>
              <a:rPr lang="en-US" altLang="en-US" sz="2400" dirty="0"/>
              <a:t>  :  cipher-text bits.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Decryption   :	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 Provably Secure.</a:t>
            </a:r>
          </a:p>
        </p:txBody>
      </p:sp>
      <p:pic>
        <p:nvPicPr>
          <p:cNvPr id="261124" name="Picture 4">
            <a:extLst>
              <a:ext uri="{FF2B5EF4-FFF2-40B4-BE49-F238E27FC236}">
                <a16:creationId xmlns:a16="http://schemas.microsoft.com/office/drawing/2014/main" id="{0C662E66-4114-467A-BC3C-DD7A04AF06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84664"/>
            <a:ext cx="4648200" cy="2420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1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  <p:bldP spid="261123" grpId="0" build="p"/>
      <p:bldP spid="2611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</TotalTime>
  <Words>576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Rockwell</vt:lpstr>
      <vt:lpstr>Tahoma</vt:lpstr>
      <vt:lpstr>Times New Roman</vt:lpstr>
      <vt:lpstr>Wingdings</vt:lpstr>
      <vt:lpstr>Damask</vt:lpstr>
      <vt:lpstr>One-Time Pad Or Vernam Cipher</vt:lpstr>
      <vt:lpstr>One-Time Pad Or Vernam Cipher (OTP) System</vt:lpstr>
      <vt:lpstr>exclusive or Operator</vt:lpstr>
      <vt:lpstr>Example</vt:lpstr>
      <vt:lpstr>Why One-Time Pad Or Vernam Cipher is proBably secure?</vt:lpstr>
      <vt:lpstr>Why One-Time Pad Or Vernam Cipher is proBably secure?</vt:lpstr>
      <vt:lpstr>Mathematical Proof</vt:lpstr>
      <vt:lpstr>Mathematical Proof</vt:lpstr>
      <vt:lpstr>OTP is basic idea for stream cipher</vt:lpstr>
      <vt:lpstr>Generator Properties</vt:lpstr>
      <vt:lpstr>Drawback in One-Time Pad Or Vernam Cipher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One-Time Pad Or Vernam Cipher</dc:title>
  <dc:creator>Shibam Banik</dc:creator>
  <cp:lastModifiedBy>Shibam Banik</cp:lastModifiedBy>
  <cp:revision>2</cp:revision>
  <dcterms:created xsi:type="dcterms:W3CDTF">2020-06-17T15:42:04Z</dcterms:created>
  <dcterms:modified xsi:type="dcterms:W3CDTF">2020-06-17T15:54:54Z</dcterms:modified>
</cp:coreProperties>
</file>