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403818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811AA-C111-4802-9641-D09C9E02F589}"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185036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412778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397300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60772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E811AA-C111-4802-9641-D09C9E02F589}"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428458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E811AA-C111-4802-9641-D09C9E02F589}" type="datetimeFigureOut">
              <a:rPr lang="en-US" smtClean="0"/>
              <a:t>6/18/2020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2859326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2863588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15573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342129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811AA-C111-4802-9641-D09C9E02F589}"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316654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811AA-C111-4802-9641-D09C9E02F589}"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267898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811AA-C111-4802-9641-D09C9E02F589}"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46303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811AA-C111-4802-9641-D09C9E02F589}"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248504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811AA-C111-4802-9641-D09C9E02F589}"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406655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811AA-C111-4802-9641-D09C9E02F589}"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205111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811AA-C111-4802-9641-D09C9E02F589}"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31E32A-9414-4898-8124-D1CACB6D0BF3}" type="slidenum">
              <a:rPr lang="en-US" smtClean="0"/>
              <a:t>‹#›</a:t>
            </a:fld>
            <a:endParaRPr lang="en-US"/>
          </a:p>
        </p:txBody>
      </p:sp>
    </p:spTree>
    <p:extLst>
      <p:ext uri="{BB962C8B-B14F-4D97-AF65-F5344CB8AC3E}">
        <p14:creationId xmlns:p14="http://schemas.microsoft.com/office/powerpoint/2010/main" val="5321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AE811AA-C111-4802-9641-D09C9E02F589}" type="datetimeFigureOut">
              <a:rPr lang="en-US" smtClean="0"/>
              <a:t>6/18/2020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131E32A-9414-4898-8124-D1CACB6D0BF3}" type="slidenum">
              <a:rPr lang="en-US" smtClean="0"/>
              <a:t>‹#›</a:t>
            </a:fld>
            <a:endParaRPr lang="en-US"/>
          </a:p>
        </p:txBody>
      </p:sp>
    </p:spTree>
    <p:extLst>
      <p:ext uri="{BB962C8B-B14F-4D97-AF65-F5344CB8AC3E}">
        <p14:creationId xmlns:p14="http://schemas.microsoft.com/office/powerpoint/2010/main" val="353661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 TargetMode="External"/><Relationship Id="rId2" Type="http://schemas.openxmlformats.org/officeDocument/2006/relationships/hyperlink" Target="https://www.tutorialspoint.com/" TargetMode="External"/><Relationship Id="rId1" Type="http://schemas.openxmlformats.org/officeDocument/2006/relationships/slideLayout" Target="../slideLayouts/slideLayout1.xml"/><Relationship Id="rId5" Type="http://schemas.openxmlformats.org/officeDocument/2006/relationships/hyperlink" Target="https://www.google.co.in/imghp?hl=en" TargetMode="External"/><Relationship Id="rId4" Type="http://schemas.openxmlformats.org/officeDocument/2006/relationships/hyperlink" Target="https://www.wikipedia.or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135A9-EA29-45CF-A38F-A1D7058DB124}"/>
              </a:ext>
            </a:extLst>
          </p:cNvPr>
          <p:cNvSpPr>
            <a:spLocks noGrp="1"/>
          </p:cNvSpPr>
          <p:nvPr>
            <p:ph type="subTitle" idx="1"/>
          </p:nvPr>
        </p:nvSpPr>
        <p:spPr>
          <a:xfrm>
            <a:off x="799847" y="888961"/>
            <a:ext cx="10732246" cy="5423062"/>
          </a:xfrm>
        </p:spPr>
        <p:txBody>
          <a:bodyPr>
            <a:normAutofit/>
          </a:bodyPr>
          <a:lstStyle/>
          <a:p>
            <a:r>
              <a:rPr lang="en-US" sz="3200" b="1" u="sng" dirty="0">
                <a:solidFill>
                  <a:schemeClr val="accent4">
                    <a:lumMod val="40000"/>
                    <a:lumOff val="60000"/>
                  </a:schemeClr>
                </a:solidFill>
              </a:rPr>
              <a:t>Digital Signature Changes the process of Public Key Cryptography</a:t>
            </a:r>
            <a:endParaRPr lang="en-US" sz="3200" dirty="0">
              <a:solidFill>
                <a:schemeClr val="bg1"/>
              </a:solidFill>
              <a:latin typeface="Arial" panose="020B0604020202020204" pitchFamily="34" charset="0"/>
              <a:cs typeface="Arial" panose="020B0604020202020204" pitchFamily="34" charset="0"/>
            </a:endParaRPr>
          </a:p>
          <a:p>
            <a:endParaRPr lang="en-US" sz="2000" dirty="0">
              <a:solidFill>
                <a:schemeClr val="accent4"/>
              </a:solidFill>
              <a:latin typeface="Arial" panose="020B0604020202020204" pitchFamily="34" charset="0"/>
              <a:cs typeface="Arial" panose="020B0604020202020204" pitchFamily="34" charset="0"/>
            </a:endParaRPr>
          </a:p>
          <a:p>
            <a:r>
              <a:rPr lang="en-US" sz="2000" dirty="0">
                <a:solidFill>
                  <a:schemeClr val="accent6">
                    <a:lumMod val="20000"/>
                    <a:lumOff val="80000"/>
                  </a:schemeClr>
                </a:solidFill>
                <a:latin typeface="Arial" panose="020B0604020202020204" pitchFamily="34" charset="0"/>
                <a:cs typeface="Arial" panose="020B0604020202020204" pitchFamily="34" charset="0"/>
              </a:rPr>
              <a:t>Cryptography &amp; Network security – cs801d</a:t>
            </a:r>
          </a:p>
          <a:p>
            <a:endParaRPr lang="en-US" sz="2000" dirty="0">
              <a:solidFill>
                <a:schemeClr val="accent4"/>
              </a:solidFill>
              <a:latin typeface="Arial" panose="020B0604020202020204" pitchFamily="34" charset="0"/>
              <a:cs typeface="Arial" panose="020B0604020202020204" pitchFamily="34" charset="0"/>
            </a:endParaRPr>
          </a:p>
          <a:p>
            <a:r>
              <a:rPr lang="en-US" sz="2000" dirty="0">
                <a:solidFill>
                  <a:schemeClr val="accent4"/>
                </a:solidFill>
                <a:latin typeface="Angsana New" panose="02020603050405020304" pitchFamily="18" charset="-34"/>
                <a:cs typeface="Angsana New" panose="02020603050405020304" pitchFamily="18" charset="-34"/>
              </a:rPr>
              <a:t>					</a:t>
            </a:r>
          </a:p>
          <a:p>
            <a:endParaRPr lang="en-US" sz="2000" dirty="0">
              <a:solidFill>
                <a:schemeClr val="accent4"/>
              </a:solidFill>
              <a:latin typeface="Angsana New" panose="02020603050405020304" pitchFamily="18" charset="-34"/>
              <a:cs typeface="Angsana New" panose="02020603050405020304" pitchFamily="18" charset="-34"/>
            </a:endParaRPr>
          </a:p>
          <a:p>
            <a:r>
              <a:rPr lang="en-US" sz="2000" dirty="0">
                <a:solidFill>
                  <a:schemeClr val="accent4"/>
                </a:solidFill>
                <a:latin typeface="Angsana New" panose="02020603050405020304" pitchFamily="18" charset="-34"/>
                <a:cs typeface="Angsana New" panose="02020603050405020304" pitchFamily="18" charset="-34"/>
              </a:rPr>
              <a:t>				presented by –</a:t>
            </a:r>
          </a:p>
          <a:p>
            <a:r>
              <a:rPr lang="en-US" sz="2000" dirty="0">
                <a:solidFill>
                  <a:schemeClr val="accent4"/>
                </a:solidFill>
                <a:latin typeface="Angsana New" panose="02020603050405020304" pitchFamily="18" charset="-34"/>
                <a:cs typeface="Angsana New" panose="02020603050405020304" pitchFamily="18" charset="-34"/>
              </a:rPr>
              <a:t>						</a:t>
            </a:r>
            <a:r>
              <a:rPr lang="en-US" sz="2000" dirty="0">
                <a:solidFill>
                  <a:schemeClr val="bg1"/>
                </a:solidFill>
                <a:latin typeface="Arial" panose="020B0604020202020204" pitchFamily="34" charset="0"/>
                <a:cs typeface="Arial" panose="020B0604020202020204" pitchFamily="34" charset="0"/>
              </a:rPr>
              <a:t>Souvik Chatterjee</a:t>
            </a:r>
          </a:p>
          <a:p>
            <a:r>
              <a:rPr lang="en-US" sz="2000" dirty="0">
                <a:solidFill>
                  <a:schemeClr val="bg1"/>
                </a:solidFill>
                <a:latin typeface="Arial" panose="020B0604020202020204" pitchFamily="34" charset="0"/>
                <a:cs typeface="Arial" panose="020B0604020202020204" pitchFamily="34" charset="0"/>
              </a:rPr>
              <a:t>						Roll- 16800116022</a:t>
            </a:r>
          </a:p>
          <a:p>
            <a:r>
              <a:rPr lang="en-US" sz="2000" dirty="0">
                <a:solidFill>
                  <a:schemeClr val="bg1"/>
                </a:solidFill>
                <a:latin typeface="Arial" panose="020B0604020202020204" pitchFamily="34" charset="0"/>
                <a:cs typeface="Arial" panose="020B0604020202020204" pitchFamily="34" charset="0"/>
              </a:rPr>
              <a:t>						CSE – 4</a:t>
            </a:r>
            <a:r>
              <a:rPr lang="en-US" sz="2000" baseline="30000" dirty="0">
                <a:solidFill>
                  <a:schemeClr val="bg1"/>
                </a:solidFill>
                <a:latin typeface="Arial" panose="020B0604020202020204" pitchFamily="34" charset="0"/>
                <a:cs typeface="Arial" panose="020B0604020202020204" pitchFamily="34" charset="0"/>
              </a:rPr>
              <a:t>th</a:t>
            </a:r>
            <a:r>
              <a:rPr lang="en-US" sz="2000" dirty="0">
                <a:solidFill>
                  <a:schemeClr val="bg1"/>
                </a:solidFill>
                <a:latin typeface="Arial" panose="020B0604020202020204" pitchFamily="34" charset="0"/>
                <a:cs typeface="Arial" panose="020B0604020202020204" pitchFamily="34" charset="0"/>
              </a:rPr>
              <a:t> Year (8</a:t>
            </a:r>
            <a:r>
              <a:rPr lang="en-US" sz="2000" baseline="30000" dirty="0">
                <a:solidFill>
                  <a:schemeClr val="bg1"/>
                </a:solidFill>
                <a:latin typeface="Arial" panose="020B0604020202020204" pitchFamily="34" charset="0"/>
                <a:cs typeface="Arial" panose="020B0604020202020204" pitchFamily="34" charset="0"/>
              </a:rPr>
              <a:t>th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sem</a:t>
            </a:r>
            <a:r>
              <a:rPr lang="en-US" sz="2000" dirty="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67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AE32-2CCF-471E-BB21-7535A2FA1C98}"/>
              </a:ext>
            </a:extLst>
          </p:cNvPr>
          <p:cNvSpPr>
            <a:spLocks noGrp="1"/>
          </p:cNvSpPr>
          <p:nvPr>
            <p:ph type="ctrTitle"/>
          </p:nvPr>
        </p:nvSpPr>
        <p:spPr>
          <a:xfrm>
            <a:off x="1154955" y="715474"/>
            <a:ext cx="8825658" cy="1007451"/>
          </a:xfrm>
        </p:spPr>
        <p:txBody>
          <a:bodyPr/>
          <a:lstStyle/>
          <a:p>
            <a:r>
              <a:rPr lang="en-US" sz="4800" b="1" u="sng" dirty="0">
                <a:solidFill>
                  <a:schemeClr val="accent4">
                    <a:lumMod val="40000"/>
                    <a:lumOff val="60000"/>
                  </a:schemeClr>
                </a:solidFill>
              </a:rPr>
              <a:t>DIGITAL SIGNATURE</a:t>
            </a:r>
          </a:p>
        </p:txBody>
      </p:sp>
      <p:sp>
        <p:nvSpPr>
          <p:cNvPr id="3" name="Subtitle 2">
            <a:extLst>
              <a:ext uri="{FF2B5EF4-FFF2-40B4-BE49-F238E27FC236}">
                <a16:creationId xmlns:a16="http://schemas.microsoft.com/office/drawing/2014/main" id="{C63135A9-EA29-45CF-A38F-A1D7058DB124}"/>
              </a:ext>
            </a:extLst>
          </p:cNvPr>
          <p:cNvSpPr>
            <a:spLocks noGrp="1"/>
          </p:cNvSpPr>
          <p:nvPr>
            <p:ph type="subTitle" idx="1"/>
          </p:nvPr>
        </p:nvSpPr>
        <p:spPr>
          <a:xfrm>
            <a:off x="1154954" y="2469186"/>
            <a:ext cx="10359383" cy="3825082"/>
          </a:xfrm>
        </p:spPr>
        <p:txBody>
          <a:bodyPr/>
          <a:lstStyle/>
          <a:p>
            <a:r>
              <a:rPr lang="en-US" dirty="0">
                <a:solidFill>
                  <a:schemeClr val="bg1"/>
                </a:solidFill>
                <a:latin typeface="Arial" panose="020B0604020202020204" pitchFamily="34" charset="0"/>
                <a:cs typeface="Arial" panose="020B0604020202020204" pitchFamily="34" charset="0"/>
              </a:rPr>
              <a:t>Digital signatures are the public-key primitives of message authentication. In the physical world, it is common to use handwritten signatures on handwritten or typed messages. They are used to bind signatory to the message.</a:t>
            </a:r>
          </a:p>
          <a:p>
            <a:r>
              <a:rPr lang="en-US" dirty="0">
                <a:solidFill>
                  <a:schemeClr val="bg1"/>
                </a:solidFill>
                <a:latin typeface="Arial" panose="020B0604020202020204" pitchFamily="34" charset="0"/>
                <a:cs typeface="Arial" panose="020B0604020202020204" pitchFamily="34" charset="0"/>
              </a:rPr>
              <a:t>Similarly, a digital signature is a technique that binds a person/entity to the digital data. This binding can be independently verified by receiver as well as any third party.</a:t>
            </a:r>
          </a:p>
          <a:p>
            <a:r>
              <a:rPr lang="en-US" dirty="0">
                <a:solidFill>
                  <a:schemeClr val="bg1"/>
                </a:solidFill>
                <a:latin typeface="Arial" panose="020B0604020202020204" pitchFamily="34" charset="0"/>
                <a:cs typeface="Arial" panose="020B0604020202020204" pitchFamily="34" charset="0"/>
              </a:rPr>
              <a:t>Digital signature is a cryptographic value that is calculated from the data and a secret key known only by the signer.</a:t>
            </a: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08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AE32-2CCF-471E-BB21-7535A2FA1C98}"/>
              </a:ext>
            </a:extLst>
          </p:cNvPr>
          <p:cNvSpPr>
            <a:spLocks noGrp="1"/>
          </p:cNvSpPr>
          <p:nvPr>
            <p:ph type="ctrTitle"/>
          </p:nvPr>
        </p:nvSpPr>
        <p:spPr>
          <a:xfrm>
            <a:off x="8382055" y="554897"/>
            <a:ext cx="3161016" cy="3153753"/>
          </a:xfrm>
        </p:spPr>
        <p:txBody>
          <a:bodyPr>
            <a:normAutofit/>
          </a:bodyPr>
          <a:lstStyle/>
          <a:p>
            <a:pPr>
              <a:lnSpc>
                <a:spcPct val="90000"/>
              </a:lnSpc>
            </a:pPr>
            <a:r>
              <a:rPr lang="en-US" sz="2600" b="1" u="sng" dirty="0">
                <a:solidFill>
                  <a:srgbClr val="EBEBEB"/>
                </a:solidFill>
              </a:rPr>
              <a:t>PUBLIC KEY CRYPTOGRAPHY </a:t>
            </a:r>
          </a:p>
        </p:txBody>
      </p:sp>
      <p:sp>
        <p:nvSpPr>
          <p:cNvPr id="3" name="Subtitle 2">
            <a:extLst>
              <a:ext uri="{FF2B5EF4-FFF2-40B4-BE49-F238E27FC236}">
                <a16:creationId xmlns:a16="http://schemas.microsoft.com/office/drawing/2014/main" id="{C63135A9-EA29-45CF-A38F-A1D7058DB124}"/>
              </a:ext>
            </a:extLst>
          </p:cNvPr>
          <p:cNvSpPr>
            <a:spLocks noGrp="1"/>
          </p:cNvSpPr>
          <p:nvPr>
            <p:ph type="subTitle" idx="1"/>
          </p:nvPr>
        </p:nvSpPr>
        <p:spPr>
          <a:xfrm>
            <a:off x="8382055" y="4061790"/>
            <a:ext cx="3267020" cy="2015160"/>
          </a:xfrm>
        </p:spPr>
        <p:txBody>
          <a:bodyPr>
            <a:normAutofit/>
          </a:bodyPr>
          <a:lstStyle/>
          <a:p>
            <a:pPr>
              <a:lnSpc>
                <a:spcPct val="90000"/>
              </a:lnSpc>
            </a:pPr>
            <a:r>
              <a:rPr lang="en-US" sz="1100" b="1" dirty="0">
                <a:latin typeface="Arial" panose="020B0604020202020204" pitchFamily="34" charset="0"/>
                <a:cs typeface="Arial" panose="020B0604020202020204" pitchFamily="34" charset="0"/>
              </a:rPr>
              <a:t>Public key cryptography is a cryptographic system that uses private/public keys. The advantage of this approach is in not requiring some sort of secure channel for the initial exchange of secret keys between communicators. This makes secure communication with strangers on open networks possible.</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77D151AA-1367-4B19-A3EB-246821F18E69}"/>
              </a:ext>
            </a:extLst>
          </p:cNvPr>
          <p:cNvPicPr>
            <a:picLocks noChangeAspect="1"/>
          </p:cNvPicPr>
          <p:nvPr/>
        </p:nvPicPr>
        <p:blipFill>
          <a:blip r:embed="rId2"/>
          <a:stretch>
            <a:fillRect/>
          </a:stretch>
        </p:blipFill>
        <p:spPr>
          <a:xfrm>
            <a:off x="1109763" y="1337136"/>
            <a:ext cx="6209967" cy="4346976"/>
          </a:xfrm>
          <a:prstGeom prst="rect">
            <a:avLst/>
          </a:prstGeom>
        </p:spPr>
      </p:pic>
    </p:spTree>
    <p:extLst>
      <p:ext uri="{BB962C8B-B14F-4D97-AF65-F5344CB8AC3E}">
        <p14:creationId xmlns:p14="http://schemas.microsoft.com/office/powerpoint/2010/main" val="150771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135A9-EA29-45CF-A38F-A1D7058DB124}"/>
              </a:ext>
            </a:extLst>
          </p:cNvPr>
          <p:cNvSpPr>
            <a:spLocks noGrp="1"/>
          </p:cNvSpPr>
          <p:nvPr>
            <p:ph type="subTitle" idx="1"/>
          </p:nvPr>
        </p:nvSpPr>
        <p:spPr>
          <a:xfrm>
            <a:off x="1110566" y="1634685"/>
            <a:ext cx="10359383" cy="3825082"/>
          </a:xfrm>
        </p:spPr>
        <p:txBody>
          <a:bodyPr/>
          <a:lstStyle/>
          <a:p>
            <a:r>
              <a:rPr lang="en-US" dirty="0">
                <a:solidFill>
                  <a:schemeClr val="bg1"/>
                </a:solidFill>
              </a:rPr>
              <a:t>A </a:t>
            </a:r>
            <a:r>
              <a:rPr lang="en-US" b="1" dirty="0">
                <a:solidFill>
                  <a:schemeClr val="bg1"/>
                </a:solidFill>
              </a:rPr>
              <a:t>public key</a:t>
            </a:r>
            <a:r>
              <a:rPr lang="en-US" dirty="0">
                <a:solidFill>
                  <a:schemeClr val="bg1"/>
                </a:solidFill>
              </a:rPr>
              <a:t> is another hexadecimal number which can be shared publicly.</a:t>
            </a:r>
          </a:p>
          <a:p>
            <a:r>
              <a:rPr lang="en-US" dirty="0">
                <a:solidFill>
                  <a:schemeClr val="bg1"/>
                </a:solidFill>
              </a:rPr>
              <a:t>In most common encryption systems, the public and private keys are both generated at the same time. In others, the public key is generated from the private key. The public and private keys are associated with each other through a mathematical relationship. </a:t>
            </a:r>
            <a:r>
              <a:rPr lang="en-US" b="1" dirty="0">
                <a:solidFill>
                  <a:schemeClr val="bg1"/>
                </a:solidFill>
              </a:rPr>
              <a:t>However, there is no way use the public key to figure out the private key. </a:t>
            </a:r>
            <a:r>
              <a:rPr lang="en-US" dirty="0">
                <a:solidFill>
                  <a:schemeClr val="bg1"/>
                </a:solidFill>
              </a:rPr>
              <a:t>That is because these systems are based on math problems with no efficient solutions which can take outputs and work backwards from to get the original inputs.</a:t>
            </a:r>
          </a:p>
        </p:txBody>
      </p:sp>
    </p:spTree>
    <p:extLst>
      <p:ext uri="{BB962C8B-B14F-4D97-AF65-F5344CB8AC3E}">
        <p14:creationId xmlns:p14="http://schemas.microsoft.com/office/powerpoint/2010/main" val="412964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AE32-2CCF-471E-BB21-7535A2FA1C98}"/>
              </a:ext>
            </a:extLst>
          </p:cNvPr>
          <p:cNvSpPr>
            <a:spLocks noGrp="1"/>
          </p:cNvSpPr>
          <p:nvPr>
            <p:ph type="ctrTitle"/>
          </p:nvPr>
        </p:nvSpPr>
        <p:spPr>
          <a:xfrm>
            <a:off x="5695061" y="644013"/>
            <a:ext cx="4842733" cy="2409905"/>
          </a:xfrm>
        </p:spPr>
        <p:txBody>
          <a:bodyPr>
            <a:normAutofit/>
          </a:bodyPr>
          <a:lstStyle/>
          <a:p>
            <a:pPr>
              <a:lnSpc>
                <a:spcPct val="90000"/>
              </a:lnSpc>
            </a:pPr>
            <a:r>
              <a:rPr lang="en-US" sz="4000" b="1" u="sng" dirty="0">
                <a:solidFill>
                  <a:schemeClr val="accent4">
                    <a:lumMod val="40000"/>
                    <a:lumOff val="60000"/>
                  </a:schemeClr>
                </a:solidFill>
              </a:rPr>
              <a:t>Public key cryptography with digital signatures</a:t>
            </a:r>
          </a:p>
        </p:txBody>
      </p:sp>
      <p:sp>
        <p:nvSpPr>
          <p:cNvPr id="3" name="Subtitle 2">
            <a:extLst>
              <a:ext uri="{FF2B5EF4-FFF2-40B4-BE49-F238E27FC236}">
                <a16:creationId xmlns:a16="http://schemas.microsoft.com/office/drawing/2014/main" id="{C63135A9-EA29-45CF-A38F-A1D7058DB124}"/>
              </a:ext>
            </a:extLst>
          </p:cNvPr>
          <p:cNvSpPr>
            <a:spLocks noGrp="1"/>
          </p:cNvSpPr>
          <p:nvPr>
            <p:ph type="subTitle" idx="1"/>
          </p:nvPr>
        </p:nvSpPr>
        <p:spPr>
          <a:xfrm>
            <a:off x="5695061" y="3322962"/>
            <a:ext cx="5837032" cy="2820386"/>
          </a:xfrm>
        </p:spPr>
        <p:txBody>
          <a:bodyPr>
            <a:normAutofit/>
          </a:bodyPr>
          <a:lstStyle/>
          <a:p>
            <a:pPr>
              <a:lnSpc>
                <a:spcPct val="90000"/>
              </a:lnSpc>
            </a:pPr>
            <a:r>
              <a:rPr lang="en-US" sz="1600" dirty="0">
                <a:solidFill>
                  <a:schemeClr val="bg1"/>
                </a:solidFill>
                <a:latin typeface="Arial" panose="020B0604020202020204" pitchFamily="34" charset="0"/>
                <a:cs typeface="Arial" panose="020B0604020202020204" pitchFamily="34" charset="0"/>
              </a:rPr>
              <a:t>A digital signature with public-key cryptography securing a message is created in the following way. First, the message is digitally signed like explained above. Then, this bundle is encrypted with the sender’s private key, and again with the receiver’s public key</a:t>
            </a:r>
          </a:p>
          <a:p>
            <a:pPr>
              <a:lnSpc>
                <a:spcPct val="90000"/>
              </a:lnSpc>
            </a:pPr>
            <a:r>
              <a:rPr lang="en-US" sz="1600" dirty="0">
                <a:solidFill>
                  <a:schemeClr val="bg1"/>
                </a:solidFill>
                <a:latin typeface="Arial" panose="020B0604020202020204" pitchFamily="34" charset="0"/>
                <a:cs typeface="Arial" panose="020B0604020202020204" pitchFamily="34" charset="0"/>
              </a:rPr>
              <a:t>Looking at it like hypothetical function calls, it may look something like this:</a:t>
            </a:r>
          </a:p>
          <a:p>
            <a:pPr>
              <a:lnSpc>
                <a:spcPct val="90000"/>
              </a:lnSpc>
            </a:pPr>
            <a:r>
              <a:rPr lang="en-US" sz="1600" dirty="0" err="1">
                <a:solidFill>
                  <a:schemeClr val="bg1"/>
                </a:solidFill>
                <a:latin typeface="Arial" panose="020B0604020202020204" pitchFamily="34" charset="0"/>
                <a:cs typeface="Arial" panose="020B0604020202020204" pitchFamily="34" charset="0"/>
              </a:rPr>
              <a:t>public_key_of_recipient</a:t>
            </a:r>
            <a:r>
              <a:rPr lang="en-US" sz="1600" dirty="0">
                <a:solidFill>
                  <a:schemeClr val="bg1"/>
                </a:solidFill>
                <a:latin typeface="Arial" panose="020B0604020202020204" pitchFamily="34" charset="0"/>
                <a:cs typeface="Arial" panose="020B0604020202020204" pitchFamily="34" charset="0"/>
              </a:rPr>
              <a:t>(</a:t>
            </a:r>
            <a:r>
              <a:rPr lang="en-US" sz="1600" dirty="0" err="1">
                <a:solidFill>
                  <a:schemeClr val="bg1"/>
                </a:solidFill>
                <a:latin typeface="Arial" panose="020B0604020202020204" pitchFamily="34" charset="0"/>
                <a:cs typeface="Arial" panose="020B0604020202020204" pitchFamily="34" charset="0"/>
              </a:rPr>
              <a:t>private_key</a:t>
            </a:r>
            <a:r>
              <a:rPr lang="en-US" sz="1600" dirty="0">
                <a:solidFill>
                  <a:schemeClr val="bg1"/>
                </a:solidFill>
                <a:latin typeface="Arial" panose="020B0604020202020204" pitchFamily="34" charset="0"/>
                <a:cs typeface="Arial" panose="020B0604020202020204" pitchFamily="34" charset="0"/>
              </a:rPr>
              <a:t>(</a:t>
            </a:r>
            <a:r>
              <a:rPr lang="en-US" sz="1600" dirty="0" err="1">
                <a:solidFill>
                  <a:schemeClr val="bg1"/>
                </a:solidFill>
                <a:latin typeface="Arial" panose="020B0604020202020204" pitchFamily="34" charset="0"/>
                <a:cs typeface="Arial" panose="020B0604020202020204" pitchFamily="34" charset="0"/>
              </a:rPr>
              <a:t>message_hashing</a:t>
            </a:r>
            <a:r>
              <a:rPr lang="en-US" sz="1600" dirty="0">
                <a:solidFill>
                  <a:schemeClr val="bg1"/>
                </a:solidFill>
                <a:latin typeface="Arial" panose="020B0604020202020204" pitchFamily="34" charset="0"/>
                <a:cs typeface="Arial" panose="020B0604020202020204" pitchFamily="34" charset="0"/>
              </a:rPr>
              <a:t>(message) + message + type of hashing algorithm))</a:t>
            </a:r>
          </a:p>
        </p:txBody>
      </p:sp>
      <p:grpSp>
        <p:nvGrpSpPr>
          <p:cNvPr id="9" name="Group 8">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0" name="Rectangle 9">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2698F669-CC4E-478F-8671-C52758653D36}"/>
              </a:ext>
            </a:extLst>
          </p:cNvPr>
          <p:cNvPicPr>
            <a:picLocks noChangeAspect="1"/>
          </p:cNvPicPr>
          <p:nvPr/>
        </p:nvPicPr>
        <p:blipFill>
          <a:blip r:embed="rId2"/>
          <a:stretch>
            <a:fillRect/>
          </a:stretch>
        </p:blipFill>
        <p:spPr>
          <a:xfrm>
            <a:off x="1109763" y="1912715"/>
            <a:ext cx="3887055" cy="3342866"/>
          </a:xfrm>
          <a:prstGeom prst="rect">
            <a:avLst/>
          </a:prstGeom>
        </p:spPr>
      </p:pic>
    </p:spTree>
    <p:extLst>
      <p:ext uri="{BB962C8B-B14F-4D97-AF65-F5344CB8AC3E}">
        <p14:creationId xmlns:p14="http://schemas.microsoft.com/office/powerpoint/2010/main" val="375639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90AE32-2CCF-471E-BB21-7535A2FA1C98}"/>
              </a:ext>
            </a:extLst>
          </p:cNvPr>
          <p:cNvSpPr>
            <a:spLocks noGrp="1"/>
          </p:cNvSpPr>
          <p:nvPr>
            <p:ph type="ctrTitle"/>
          </p:nvPr>
        </p:nvSpPr>
        <p:spPr>
          <a:xfrm>
            <a:off x="1154954" y="973668"/>
            <a:ext cx="8761413" cy="706964"/>
          </a:xfrm>
        </p:spPr>
        <p:txBody>
          <a:bodyPr vert="horz" lIns="91440" tIns="45720" rIns="91440" bIns="45720" rtlCol="0" anchor="ctr">
            <a:normAutofit/>
          </a:bodyPr>
          <a:lstStyle/>
          <a:p>
            <a:r>
              <a:rPr lang="en-US" sz="3600" b="0" i="0" u="sng" kern="1200">
                <a:solidFill>
                  <a:srgbClr val="EBEBEB"/>
                </a:solidFill>
                <a:latin typeface="+mj-lt"/>
                <a:ea typeface="+mj-ea"/>
                <a:cs typeface="+mj-cs"/>
              </a:rPr>
              <a:t>Encryption with Digital Signature</a:t>
            </a:r>
          </a:p>
        </p:txBody>
      </p:sp>
      <p:sp>
        <p:nvSpPr>
          <p:cNvPr id="3" name="Subtitle 2">
            <a:extLst>
              <a:ext uri="{FF2B5EF4-FFF2-40B4-BE49-F238E27FC236}">
                <a16:creationId xmlns:a16="http://schemas.microsoft.com/office/drawing/2014/main" id="{C63135A9-EA29-45CF-A38F-A1D7058DB124}"/>
              </a:ext>
            </a:extLst>
          </p:cNvPr>
          <p:cNvSpPr>
            <a:spLocks noGrp="1"/>
          </p:cNvSpPr>
          <p:nvPr>
            <p:ph type="subTitle" idx="1"/>
          </p:nvPr>
        </p:nvSpPr>
        <p:spPr>
          <a:xfrm>
            <a:off x="1154953" y="2603499"/>
            <a:ext cx="5857153" cy="3796805"/>
          </a:xfrm>
        </p:spPr>
        <p:txBody>
          <a:bodyPr vert="horz" lIns="91440" tIns="45720" rIns="91440" bIns="45720" rtlCol="0" anchor="ctr">
            <a:normAutofit/>
          </a:bodyPr>
          <a:lstStyle/>
          <a:p>
            <a:pPr>
              <a:lnSpc>
                <a:spcPct val="90000"/>
              </a:lnSpc>
              <a:buFont typeface="Wingdings 3" charset="2"/>
              <a:buChar char=""/>
            </a:pPr>
            <a:r>
              <a:rPr lang="en-US" sz="1100" dirty="0">
                <a:solidFill>
                  <a:schemeClr val="tx1"/>
                </a:solidFill>
                <a:latin typeface="Arial Rounded MT Bold" panose="020F0704030504030204" pitchFamily="34" charset="0"/>
                <a:cs typeface="Arial" panose="020B0604020202020204" pitchFamily="34" charset="0"/>
              </a:rPr>
              <a:t>In many digital communications, it is desirable to exchange an encrypted messages than plaintext to achieve confidentiality. In public key encryption scheme, a public (encryption) key of sender is available in open domain, and hence anyone can spoof his identity and send any encrypted message to the receiver.</a:t>
            </a:r>
          </a:p>
          <a:p>
            <a:pPr>
              <a:lnSpc>
                <a:spcPct val="90000"/>
              </a:lnSpc>
              <a:buFont typeface="Wingdings 3" charset="2"/>
              <a:buChar char=""/>
            </a:pPr>
            <a:r>
              <a:rPr lang="en-US" sz="1100" dirty="0">
                <a:solidFill>
                  <a:schemeClr val="tx1"/>
                </a:solidFill>
                <a:latin typeface="Arial Rounded MT Bold" panose="020F0704030504030204" pitchFamily="34" charset="0"/>
                <a:cs typeface="Arial" panose="020B0604020202020204" pitchFamily="34" charset="0"/>
              </a:rPr>
              <a:t>This makes it essential for users employing PKC for encryption to seek digital signatures along with encrypted data to be assured of message authentication and non-repudiation.</a:t>
            </a:r>
          </a:p>
          <a:p>
            <a:pPr>
              <a:lnSpc>
                <a:spcPct val="90000"/>
              </a:lnSpc>
              <a:buFont typeface="Wingdings 3" charset="2"/>
              <a:buChar char=""/>
            </a:pPr>
            <a:r>
              <a:rPr lang="en-US" sz="1100" dirty="0">
                <a:solidFill>
                  <a:schemeClr val="tx1"/>
                </a:solidFill>
                <a:latin typeface="Arial Rounded MT Bold" panose="020F0704030504030204" pitchFamily="34" charset="0"/>
                <a:cs typeface="Arial" panose="020B0604020202020204" pitchFamily="34" charset="0"/>
              </a:rPr>
              <a:t>This can archived by combining digital signatures with encryption scheme. Let us briefly discuss how to achieve this requirement. There are two possibilities, sign-then-encrypt and encrypt-then-sign.</a:t>
            </a:r>
          </a:p>
          <a:p>
            <a:pPr>
              <a:lnSpc>
                <a:spcPct val="90000"/>
              </a:lnSpc>
              <a:buFont typeface="Wingdings 3" charset="2"/>
              <a:buChar char=""/>
            </a:pPr>
            <a:r>
              <a:rPr lang="en-US" sz="1100" dirty="0">
                <a:solidFill>
                  <a:schemeClr val="tx1"/>
                </a:solidFill>
                <a:latin typeface="Arial Rounded MT Bold" panose="020F0704030504030204" pitchFamily="34" charset="0"/>
                <a:cs typeface="Arial" panose="020B0604020202020204" pitchFamily="34" charset="0"/>
              </a:rPr>
              <a:t>However, the crypto system based on sign-then-encrypt can be exploited by receiver to spoof identity of sender and sent that data to third party. Hence, this method is not preferred. The process of encrypt-then-sign is more reliable and widely adopted. This is depicted in the following illustration</a:t>
            </a:r>
          </a:p>
          <a:p>
            <a:pPr>
              <a:lnSpc>
                <a:spcPct val="90000"/>
              </a:lnSpc>
              <a:buFont typeface="Wingdings 3" charset="2"/>
              <a:buChar char=""/>
            </a:pPr>
            <a:r>
              <a:rPr lang="en-US" sz="1100" dirty="0">
                <a:solidFill>
                  <a:schemeClr val="tx1"/>
                </a:solidFill>
                <a:latin typeface="Arial Rounded MT Bold" panose="020F0704030504030204" pitchFamily="34" charset="0"/>
                <a:cs typeface="Arial" panose="020B0604020202020204" pitchFamily="34" charset="0"/>
              </a:rPr>
              <a:t>The receiver after receiving the encrypted data and signature on it, first verifies the signature using sender’s public key. After ensuring the validity of the signature, he then retrieves the data through decryption using his private key.</a:t>
            </a:r>
          </a:p>
        </p:txBody>
      </p:sp>
      <p:pic>
        <p:nvPicPr>
          <p:cNvPr id="4" name="Picture 3">
            <a:extLst>
              <a:ext uri="{FF2B5EF4-FFF2-40B4-BE49-F238E27FC236}">
                <a16:creationId xmlns:a16="http://schemas.microsoft.com/office/drawing/2014/main" id="{D708EAC0-B188-4654-8FC0-39DFED133ABB}"/>
              </a:ext>
            </a:extLst>
          </p:cNvPr>
          <p:cNvPicPr>
            <a:picLocks noChangeAspect="1"/>
          </p:cNvPicPr>
          <p:nvPr/>
        </p:nvPicPr>
        <p:blipFill>
          <a:blip r:embed="rId3"/>
          <a:stretch>
            <a:fillRect/>
          </a:stretch>
        </p:blipFill>
        <p:spPr>
          <a:xfrm>
            <a:off x="7387470" y="3145191"/>
            <a:ext cx="4345024" cy="23028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9506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AE32-2CCF-471E-BB21-7535A2FA1C98}"/>
              </a:ext>
            </a:extLst>
          </p:cNvPr>
          <p:cNvSpPr>
            <a:spLocks noGrp="1"/>
          </p:cNvSpPr>
          <p:nvPr>
            <p:ph type="ctrTitle"/>
          </p:nvPr>
        </p:nvSpPr>
        <p:spPr>
          <a:xfrm>
            <a:off x="1154955" y="715474"/>
            <a:ext cx="8825658" cy="1007451"/>
          </a:xfrm>
        </p:spPr>
        <p:txBody>
          <a:bodyPr/>
          <a:lstStyle/>
          <a:p>
            <a:r>
              <a:rPr lang="en-US" sz="4400" b="1" dirty="0">
                <a:solidFill>
                  <a:schemeClr val="accent4">
                    <a:lumMod val="20000"/>
                    <a:lumOff val="80000"/>
                  </a:schemeClr>
                </a:solidFill>
              </a:rPr>
              <a:t>REFERENCES</a:t>
            </a:r>
          </a:p>
        </p:txBody>
      </p:sp>
      <p:sp>
        <p:nvSpPr>
          <p:cNvPr id="3" name="Subtitle 2">
            <a:extLst>
              <a:ext uri="{FF2B5EF4-FFF2-40B4-BE49-F238E27FC236}">
                <a16:creationId xmlns:a16="http://schemas.microsoft.com/office/drawing/2014/main" id="{C63135A9-EA29-45CF-A38F-A1D7058DB124}"/>
              </a:ext>
            </a:extLst>
          </p:cNvPr>
          <p:cNvSpPr>
            <a:spLocks noGrp="1"/>
          </p:cNvSpPr>
          <p:nvPr>
            <p:ph type="subTitle" idx="1"/>
          </p:nvPr>
        </p:nvSpPr>
        <p:spPr>
          <a:xfrm>
            <a:off x="1154954" y="2469186"/>
            <a:ext cx="10359383" cy="3825082"/>
          </a:xfrm>
        </p:spPr>
        <p:txBody>
          <a:bodyPr/>
          <a:lstStyle/>
          <a:p>
            <a:pPr marL="285750" indent="-285750">
              <a:buFont typeface="Arial" panose="020B0604020202020204" pitchFamily="34" charset="0"/>
              <a:buChar char="•"/>
            </a:pPr>
            <a:r>
              <a:rPr lang="en-US" dirty="0">
                <a:hlinkClick r:id="rId2"/>
              </a:rPr>
              <a:t>https://www.tutorialspoint.com/</a:t>
            </a:r>
            <a:endParaRPr lang="en-US" dirty="0"/>
          </a:p>
          <a:p>
            <a:pPr marL="285750" indent="-285750">
              <a:buFont typeface="Arial" panose="020B0604020202020204" pitchFamily="34" charset="0"/>
              <a:buChar char="•"/>
            </a:pPr>
            <a:r>
              <a:rPr lang="en-US" dirty="0">
                <a:hlinkClick r:id="rId3"/>
              </a:rPr>
              <a:t>https://medium.com/</a:t>
            </a:r>
            <a:endParaRPr lang="en-US" dirty="0"/>
          </a:p>
          <a:p>
            <a:pPr marL="285750" indent="-285750">
              <a:buFont typeface="Arial" panose="020B0604020202020204" pitchFamily="34" charset="0"/>
              <a:buChar char="•"/>
            </a:pPr>
            <a:r>
              <a:rPr lang="en-US" dirty="0">
                <a:hlinkClick r:id="rId4"/>
              </a:rPr>
              <a:t>https://www.wikipedia.org/</a:t>
            </a:r>
            <a:endParaRPr lang="en-US" dirty="0"/>
          </a:p>
          <a:p>
            <a:pPr marL="285750" indent="-285750">
              <a:buFont typeface="Arial" panose="020B0604020202020204" pitchFamily="34" charset="0"/>
              <a:buChar char="•"/>
            </a:pPr>
            <a:r>
              <a:rPr lang="en-US" dirty="0">
                <a:hlinkClick r:id="rId5"/>
              </a:rPr>
              <a:t>https://www.google.co.in/imghp?hl=en</a:t>
            </a:r>
            <a:endParaRPr lang="en-US" dirty="0"/>
          </a:p>
        </p:txBody>
      </p:sp>
    </p:spTree>
    <p:extLst>
      <p:ext uri="{BB962C8B-B14F-4D97-AF65-F5344CB8AC3E}">
        <p14:creationId xmlns:p14="http://schemas.microsoft.com/office/powerpoint/2010/main" val="342842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7" name="Rectangle 10">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C6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1C98C8-704E-4E4E-96A0-188706BA14D6}"/>
              </a:ext>
            </a:extLst>
          </p:cNvPr>
          <p:cNvPicPr>
            <a:picLocks noChangeAspect="1"/>
          </p:cNvPicPr>
          <p:nvPr/>
        </p:nvPicPr>
        <p:blipFill>
          <a:blip r:embed="rId2"/>
          <a:stretch>
            <a:fillRect/>
          </a:stretch>
        </p:blipFill>
        <p:spPr>
          <a:xfrm>
            <a:off x="2321571" y="1123527"/>
            <a:ext cx="7548852" cy="4604800"/>
          </a:xfrm>
          <a:prstGeom prst="rect">
            <a:avLst/>
          </a:prstGeom>
        </p:spPr>
      </p:pic>
    </p:spTree>
    <p:extLst>
      <p:ext uri="{BB962C8B-B14F-4D97-AF65-F5344CB8AC3E}">
        <p14:creationId xmlns:p14="http://schemas.microsoft.com/office/powerpoint/2010/main" val="142613506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13</TotalTime>
  <Words>404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Angsana New</vt:lpstr>
      <vt:lpstr>Arial</vt:lpstr>
      <vt:lpstr>Arial Rounded MT Bold</vt:lpstr>
      <vt:lpstr>Century Gothic</vt:lpstr>
      <vt:lpstr>Wingdings 3</vt:lpstr>
      <vt:lpstr>Ion Boardroom</vt:lpstr>
      <vt:lpstr>PowerPoint Presentation</vt:lpstr>
      <vt:lpstr>DIGITAL SIGNATURE</vt:lpstr>
      <vt:lpstr>PUBLIC KEY CRYPTOGRAPHY </vt:lpstr>
      <vt:lpstr>PowerPoint Presentation</vt:lpstr>
      <vt:lpstr>Public key cryptography with digital signatures</vt:lpstr>
      <vt:lpstr>Encryption with Digital Signature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Souvik Chatterjee</dc:creator>
  <cp:lastModifiedBy>Souvik Chatterjee</cp:lastModifiedBy>
  <cp:revision>2</cp:revision>
  <dcterms:created xsi:type="dcterms:W3CDTF">2020-06-18T03:58:56Z</dcterms:created>
  <dcterms:modified xsi:type="dcterms:W3CDTF">2020-06-18T04:12:10Z</dcterms:modified>
</cp:coreProperties>
</file>