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46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46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46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708405"/>
            <a:ext cx="825500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64646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230630"/>
            <a:ext cx="8073390" cy="472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3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200911" y="1650492"/>
            <a:ext cx="7162800" cy="1543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84153" y="3858488"/>
            <a:ext cx="2712720" cy="73152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600">
                <a:latin typeface="Noto Sans"/>
                <a:cs typeface="Noto Sans"/>
              </a:rPr>
              <a:t>Presented By</a:t>
            </a:r>
            <a:r>
              <a:rPr dirty="0" sz="1600" spc="-10">
                <a:latin typeface="Noto Sans"/>
                <a:cs typeface="Noto Sans"/>
              </a:rPr>
              <a:t> </a:t>
            </a:r>
            <a:r>
              <a:rPr dirty="0" sz="1600" spc="25">
                <a:latin typeface="Noto Sans"/>
                <a:cs typeface="Noto Sans"/>
              </a:rPr>
              <a:t>-</a:t>
            </a:r>
            <a:endParaRPr sz="1600">
              <a:latin typeface="Noto Sans"/>
              <a:cs typeface="Noto Sans"/>
            </a:endParaRPr>
          </a:p>
          <a:p>
            <a:pPr marL="774700">
              <a:lnSpc>
                <a:spcPct val="100000"/>
              </a:lnSpc>
              <a:spcBef>
                <a:spcPts val="860"/>
              </a:spcBef>
            </a:pPr>
            <a:r>
              <a:rPr dirty="0" sz="1600">
                <a:latin typeface="Noto Sans"/>
                <a:cs typeface="Noto Sans"/>
              </a:rPr>
              <a:t>Soumojyoti</a:t>
            </a:r>
            <a:r>
              <a:rPr dirty="0" sz="1600" spc="-80">
                <a:latin typeface="Noto Sans"/>
                <a:cs typeface="Noto Sans"/>
              </a:rPr>
              <a:t> </a:t>
            </a:r>
            <a:r>
              <a:rPr dirty="0" sz="1600">
                <a:latin typeface="Noto Sans"/>
                <a:cs typeface="Noto Sans"/>
              </a:rPr>
              <a:t>Ganguly</a:t>
            </a:r>
            <a:endParaRPr sz="1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68611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20" b="1">
                <a:latin typeface="Carlito"/>
                <a:cs typeface="Carlito"/>
              </a:rPr>
              <a:t>Pembentukan </a:t>
            </a:r>
            <a:r>
              <a:rPr dirty="0" sz="4500" spc="-10" b="1">
                <a:latin typeface="Carlito"/>
                <a:cs typeface="Carlito"/>
              </a:rPr>
              <a:t>Subkunci</a:t>
            </a:r>
            <a:r>
              <a:rPr dirty="0" sz="4500" spc="-45" b="1">
                <a:latin typeface="Carlito"/>
                <a:cs typeface="Carlito"/>
              </a:rPr>
              <a:t> </a:t>
            </a:r>
            <a:r>
              <a:rPr dirty="0" sz="4500" spc="-20" b="1">
                <a:latin typeface="Carlito"/>
                <a:cs typeface="Carlito"/>
              </a:rPr>
              <a:t>IDEA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1123" y="1196339"/>
            <a:ext cx="6624828" cy="5113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Subkunci </a:t>
            </a:r>
            <a:r>
              <a:rPr dirty="0" sz="3600" spc="-15"/>
              <a:t>yang </a:t>
            </a:r>
            <a:r>
              <a:rPr dirty="0" sz="3600" spc="-10"/>
              <a:t>digunakan untuk</a:t>
            </a:r>
            <a:r>
              <a:rPr dirty="0" sz="3600" spc="-95"/>
              <a:t> </a:t>
            </a:r>
            <a:r>
              <a:rPr dirty="0" sz="3600" spc="-15"/>
              <a:t>proses  </a:t>
            </a:r>
            <a:r>
              <a:rPr dirty="0" sz="3600" spc="-5"/>
              <a:t>enkripsi </a:t>
            </a:r>
            <a:r>
              <a:rPr dirty="0" sz="3600"/>
              <a:t>pada </a:t>
            </a:r>
            <a:r>
              <a:rPr dirty="0" sz="3600" spc="-10"/>
              <a:t>algoritma</a:t>
            </a:r>
            <a:r>
              <a:rPr dirty="0" sz="3600" spc="-85"/>
              <a:t> </a:t>
            </a:r>
            <a:r>
              <a:rPr dirty="0" sz="3600" spc="-10"/>
              <a:t>IDEA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684276" y="1917191"/>
            <a:ext cx="5832347" cy="400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894410"/>
            <a:ext cx="74345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Subkunci </a:t>
            </a:r>
            <a:r>
              <a:rPr dirty="0" sz="3600" spc="-15"/>
              <a:t>yang </a:t>
            </a:r>
            <a:r>
              <a:rPr dirty="0" sz="3600" spc="-10"/>
              <a:t>digunakan untuk</a:t>
            </a:r>
            <a:r>
              <a:rPr dirty="0" sz="3600" spc="-70"/>
              <a:t> </a:t>
            </a:r>
            <a:r>
              <a:rPr dirty="0" sz="3600" spc="-10"/>
              <a:t>dekripsi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2412492" y="1557527"/>
            <a:ext cx="4030979" cy="5068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0540" y="704164"/>
            <a:ext cx="800862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450" spc="-625">
                <a:solidFill>
                  <a:srgbClr val="EB631B"/>
                </a:solidFill>
                <a:latin typeface="Arial"/>
                <a:cs typeface="Arial"/>
              </a:rPr>
              <a:t> </a:t>
            </a:r>
            <a:r>
              <a:rPr dirty="0" sz="2600" spc="-100">
                <a:solidFill>
                  <a:srgbClr val="000000"/>
                </a:solidFill>
                <a:latin typeface="Georgia"/>
                <a:cs typeface="Georgia"/>
              </a:rPr>
              <a:t>K</a:t>
            </a:r>
            <a:r>
              <a:rPr dirty="0" baseline="26143" sz="2550" spc="-150">
                <a:solidFill>
                  <a:srgbClr val="000000"/>
                </a:solidFill>
                <a:latin typeface="Georgia"/>
                <a:cs typeface="Georgia"/>
              </a:rPr>
              <a:t>-1 </a:t>
            </a:r>
            <a:r>
              <a:rPr dirty="0" sz="2600" spc="-40">
                <a:solidFill>
                  <a:srgbClr val="000000"/>
                </a:solidFill>
                <a:latin typeface="Georgia"/>
                <a:cs typeface="Georgia"/>
              </a:rPr>
              <a:t>merupakan </a:t>
            </a:r>
            <a:r>
              <a:rPr dirty="0" sz="2600" spc="-60">
                <a:solidFill>
                  <a:srgbClr val="000000"/>
                </a:solidFill>
                <a:latin typeface="Georgia"/>
                <a:cs typeface="Georgia"/>
              </a:rPr>
              <a:t>invers </a:t>
            </a:r>
            <a:r>
              <a:rPr dirty="0" sz="2600" spc="-40">
                <a:solidFill>
                  <a:srgbClr val="000000"/>
                </a:solidFill>
                <a:latin typeface="Georgia"/>
                <a:cs typeface="Georgia"/>
              </a:rPr>
              <a:t>perkalian </a:t>
            </a:r>
            <a:r>
              <a:rPr dirty="0" sz="2600" spc="-20">
                <a:solidFill>
                  <a:srgbClr val="000000"/>
                </a:solidFill>
                <a:latin typeface="Georgia"/>
                <a:cs typeface="Georgia"/>
              </a:rPr>
              <a:t>modulo </a:t>
            </a:r>
            <a:r>
              <a:rPr dirty="0" sz="2600" spc="-140">
                <a:solidFill>
                  <a:srgbClr val="000000"/>
                </a:solidFill>
                <a:latin typeface="Georgia"/>
                <a:cs typeface="Georgia"/>
              </a:rPr>
              <a:t>(2</a:t>
            </a:r>
            <a:r>
              <a:rPr dirty="0" baseline="26143" sz="2550" spc="-209">
                <a:solidFill>
                  <a:srgbClr val="000000"/>
                </a:solidFill>
                <a:latin typeface="Georgia"/>
                <a:cs typeface="Georgia"/>
              </a:rPr>
              <a:t>16</a:t>
            </a:r>
            <a:r>
              <a:rPr dirty="0" sz="2600" spc="-140">
                <a:solidFill>
                  <a:srgbClr val="000000"/>
                </a:solidFill>
                <a:latin typeface="Georgia"/>
                <a:cs typeface="Georgia"/>
              </a:rPr>
              <a:t>+1) </a:t>
            </a:r>
            <a:r>
              <a:rPr dirty="0" sz="2600" spc="-45">
                <a:solidFill>
                  <a:srgbClr val="000000"/>
                </a:solidFill>
                <a:latin typeface="Georgia"/>
                <a:cs typeface="Georgia"/>
              </a:rPr>
              <a:t>dari </a:t>
            </a:r>
            <a:r>
              <a:rPr dirty="0" sz="2600" spc="-90">
                <a:solidFill>
                  <a:srgbClr val="000000"/>
                </a:solidFill>
                <a:latin typeface="Georgia"/>
                <a:cs typeface="Georgia"/>
              </a:rPr>
              <a:t>K</a:t>
            </a:r>
            <a:r>
              <a:rPr dirty="0" sz="2600" spc="165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2600" spc="-250">
                <a:solidFill>
                  <a:srgbClr val="000000"/>
                </a:solidFill>
                <a:latin typeface="Georgia"/>
                <a:cs typeface="Georgia"/>
              </a:rPr>
              <a:t>: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197102"/>
            <a:ext cx="199390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-625">
                <a:solidFill>
                  <a:srgbClr val="EB631B"/>
                </a:solidFill>
                <a:latin typeface="Arial"/>
                <a:cs typeface="Arial"/>
              </a:rPr>
              <a:t>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9594" y="1180338"/>
            <a:ext cx="319341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824355" algn="l"/>
              </a:tabLst>
            </a:pPr>
            <a:r>
              <a:rPr dirty="0" sz="2600" spc="-90">
                <a:latin typeface="Georgia"/>
                <a:cs typeface="Georgia"/>
              </a:rPr>
              <a:t>K </a:t>
            </a:r>
            <a:r>
              <a:rPr dirty="0" sz="2600" spc="-100">
                <a:latin typeface="Georgia"/>
                <a:cs typeface="Georgia"/>
              </a:rPr>
              <a:t>*</a:t>
            </a:r>
            <a:r>
              <a:rPr dirty="0" sz="2600" spc="110">
                <a:latin typeface="Georgia"/>
                <a:cs typeface="Georgia"/>
              </a:rPr>
              <a:t> </a:t>
            </a:r>
            <a:r>
              <a:rPr dirty="0" sz="2600" spc="-100">
                <a:latin typeface="Georgia"/>
                <a:cs typeface="Georgia"/>
              </a:rPr>
              <a:t>K</a:t>
            </a:r>
            <a:r>
              <a:rPr dirty="0" baseline="26143" sz="2550" spc="-150">
                <a:latin typeface="Georgia"/>
                <a:cs typeface="Georgia"/>
              </a:rPr>
              <a:t>-1 </a:t>
            </a:r>
            <a:r>
              <a:rPr dirty="0" baseline="26143" sz="2550" spc="-120">
                <a:latin typeface="Georgia"/>
                <a:cs typeface="Georgia"/>
              </a:rPr>
              <a:t> </a:t>
            </a:r>
            <a:r>
              <a:rPr dirty="0" sz="2600" spc="-20">
                <a:latin typeface="Georgia"/>
                <a:cs typeface="Georgia"/>
              </a:rPr>
              <a:t>mod	</a:t>
            </a:r>
            <a:r>
              <a:rPr dirty="0" sz="2600" spc="-145">
                <a:latin typeface="Georgia"/>
                <a:cs typeface="Georgia"/>
              </a:rPr>
              <a:t>(2</a:t>
            </a:r>
            <a:r>
              <a:rPr dirty="0" baseline="26143" sz="2550" spc="-217">
                <a:latin typeface="Georgia"/>
                <a:cs typeface="Georgia"/>
              </a:rPr>
              <a:t>16</a:t>
            </a:r>
            <a:r>
              <a:rPr dirty="0" sz="2600" spc="-145">
                <a:latin typeface="Georgia"/>
                <a:cs typeface="Georgia"/>
              </a:rPr>
              <a:t>+1) </a:t>
            </a:r>
            <a:r>
              <a:rPr dirty="0" sz="2600" spc="-240">
                <a:latin typeface="Georgia"/>
                <a:cs typeface="Georgia"/>
              </a:rPr>
              <a:t>=</a:t>
            </a:r>
            <a:r>
              <a:rPr dirty="0" sz="2600" spc="145">
                <a:latin typeface="Georgia"/>
                <a:cs typeface="Georgia"/>
              </a:rPr>
              <a:t> </a:t>
            </a:r>
            <a:r>
              <a:rPr dirty="0" sz="2600" spc="-305">
                <a:latin typeface="Georgia"/>
                <a:cs typeface="Georgia"/>
              </a:rPr>
              <a:t>1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840" y="1655826"/>
            <a:ext cx="8107045" cy="819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450" spc="-625">
                <a:solidFill>
                  <a:srgbClr val="EB631B"/>
                </a:solidFill>
                <a:latin typeface="Arial"/>
                <a:cs typeface="Arial"/>
              </a:rPr>
              <a:t> </a:t>
            </a:r>
            <a:r>
              <a:rPr dirty="0" sz="2600" spc="-95">
                <a:latin typeface="Arial"/>
                <a:cs typeface="Arial"/>
              </a:rPr>
              <a:t>• </a:t>
            </a:r>
            <a:r>
              <a:rPr dirty="0" sz="2600" spc="-40">
                <a:latin typeface="Georgia"/>
                <a:cs typeface="Georgia"/>
              </a:rPr>
              <a:t>- </a:t>
            </a:r>
            <a:r>
              <a:rPr dirty="0" sz="2600" spc="-90">
                <a:latin typeface="Georgia"/>
                <a:cs typeface="Georgia"/>
              </a:rPr>
              <a:t>K </a:t>
            </a:r>
            <a:r>
              <a:rPr dirty="0" sz="2600" spc="-40">
                <a:latin typeface="Georgia"/>
                <a:cs typeface="Georgia"/>
              </a:rPr>
              <a:t>merupakan </a:t>
            </a:r>
            <a:r>
              <a:rPr dirty="0" sz="2600" spc="-60">
                <a:latin typeface="Georgia"/>
                <a:cs typeface="Georgia"/>
              </a:rPr>
              <a:t>invers </a:t>
            </a:r>
            <a:r>
              <a:rPr dirty="0" sz="2600" spc="-40">
                <a:latin typeface="Georgia"/>
                <a:cs typeface="Georgia"/>
              </a:rPr>
              <a:t>perkalian </a:t>
            </a:r>
            <a:r>
              <a:rPr dirty="0" sz="2600" spc="-20">
                <a:latin typeface="Georgia"/>
                <a:cs typeface="Georgia"/>
              </a:rPr>
              <a:t>modulo </a:t>
            </a:r>
            <a:r>
              <a:rPr dirty="0" sz="2600" spc="-140">
                <a:latin typeface="Georgia"/>
                <a:cs typeface="Georgia"/>
              </a:rPr>
              <a:t>(2</a:t>
            </a:r>
            <a:r>
              <a:rPr dirty="0" baseline="26143" sz="2550" spc="-209">
                <a:latin typeface="Georgia"/>
                <a:cs typeface="Georgia"/>
              </a:rPr>
              <a:t>16</a:t>
            </a:r>
            <a:r>
              <a:rPr dirty="0" sz="2600" spc="-140">
                <a:latin typeface="Georgia"/>
                <a:cs typeface="Georgia"/>
              </a:rPr>
              <a:t>+1) </a:t>
            </a:r>
            <a:r>
              <a:rPr dirty="0" sz="2600" spc="-50">
                <a:latin typeface="Georgia"/>
                <a:cs typeface="Georgia"/>
              </a:rPr>
              <a:t>dari</a:t>
            </a:r>
            <a:r>
              <a:rPr dirty="0" sz="2600" spc="280">
                <a:latin typeface="Georgia"/>
                <a:cs typeface="Georgia"/>
              </a:rPr>
              <a:t> </a:t>
            </a:r>
            <a:r>
              <a:rPr dirty="0" sz="2600" spc="-90">
                <a:latin typeface="Georgia"/>
                <a:cs typeface="Georgia"/>
              </a:rPr>
              <a:t>K</a:t>
            </a:r>
            <a:endParaRPr sz="2600">
              <a:latin typeface="Georgia"/>
              <a:cs typeface="Georgia"/>
            </a:endParaRPr>
          </a:p>
          <a:p>
            <a:pPr marL="325120">
              <a:lnSpc>
                <a:spcPct val="100000"/>
              </a:lnSpc>
              <a:tabLst>
                <a:tab pos="1879600" algn="l"/>
                <a:tab pos="3674110" algn="l"/>
              </a:tabLst>
            </a:pPr>
            <a:r>
              <a:rPr dirty="0" sz="2600" spc="-150">
                <a:latin typeface="Georgia"/>
                <a:cs typeface="Georgia"/>
              </a:rPr>
              <a:t>:	</a:t>
            </a:r>
            <a:r>
              <a:rPr dirty="0" sz="2600" spc="-90">
                <a:latin typeface="Georgia"/>
                <a:cs typeface="Georgia"/>
              </a:rPr>
              <a:t>K </a:t>
            </a:r>
            <a:r>
              <a:rPr dirty="0" sz="2600" spc="-235">
                <a:latin typeface="Georgia"/>
                <a:cs typeface="Georgia"/>
              </a:rPr>
              <a:t>+</a:t>
            </a:r>
            <a:r>
              <a:rPr dirty="0" sz="2600" spc="105">
                <a:latin typeface="Georgia"/>
                <a:cs typeface="Georgia"/>
              </a:rPr>
              <a:t> </a:t>
            </a:r>
            <a:r>
              <a:rPr dirty="0" sz="2600" spc="-65">
                <a:latin typeface="Georgia"/>
                <a:cs typeface="Georgia"/>
              </a:rPr>
              <a:t>-K</a:t>
            </a:r>
            <a:r>
              <a:rPr dirty="0" sz="2600">
                <a:latin typeface="Georgia"/>
                <a:cs typeface="Georgia"/>
              </a:rPr>
              <a:t> </a:t>
            </a:r>
            <a:r>
              <a:rPr dirty="0" sz="2600" spc="-20">
                <a:latin typeface="Georgia"/>
                <a:cs typeface="Georgia"/>
              </a:rPr>
              <a:t>mod	</a:t>
            </a:r>
            <a:r>
              <a:rPr dirty="0" sz="2600" spc="-140">
                <a:latin typeface="Georgia"/>
                <a:cs typeface="Georgia"/>
              </a:rPr>
              <a:t>2</a:t>
            </a:r>
            <a:r>
              <a:rPr dirty="0" baseline="26143" sz="2550" spc="-209">
                <a:latin typeface="Georgia"/>
                <a:cs typeface="Georgia"/>
              </a:rPr>
              <a:t>16 </a:t>
            </a:r>
            <a:r>
              <a:rPr dirty="0" sz="2600" spc="-235">
                <a:latin typeface="Georgia"/>
                <a:cs typeface="Georgia"/>
              </a:rPr>
              <a:t>=</a:t>
            </a:r>
            <a:r>
              <a:rPr dirty="0" sz="2600" spc="-145">
                <a:latin typeface="Georgia"/>
                <a:cs typeface="Georgia"/>
              </a:rPr>
              <a:t> </a:t>
            </a:r>
            <a:r>
              <a:rPr dirty="0" sz="2600" spc="-195">
                <a:latin typeface="Georgia"/>
                <a:cs typeface="Georgia"/>
              </a:rPr>
              <a:t>0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58418"/>
            <a:ext cx="75209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 b="1">
                <a:latin typeface="Carlito"/>
                <a:cs typeface="Carlito"/>
              </a:rPr>
              <a:t>Arsitektur </a:t>
            </a:r>
            <a:r>
              <a:rPr dirty="0" b="1">
                <a:latin typeface="Carlito"/>
                <a:cs typeface="Carlito"/>
              </a:rPr>
              <a:t>umum </a:t>
            </a:r>
            <a:r>
              <a:rPr dirty="0" spc="-5" b="1">
                <a:latin typeface="Carlito"/>
                <a:cs typeface="Carlito"/>
              </a:rPr>
              <a:t>Processor </a:t>
            </a:r>
            <a:r>
              <a:rPr dirty="0" spc="-20" b="1">
                <a:latin typeface="Carlito"/>
                <a:cs typeface="Carlito"/>
              </a:rPr>
              <a:t>Kroptografi</a:t>
            </a:r>
            <a:r>
              <a:rPr dirty="0" spc="-114" b="1">
                <a:latin typeface="Carlito"/>
                <a:cs typeface="Carlito"/>
              </a:rPr>
              <a:t> </a:t>
            </a:r>
            <a:r>
              <a:rPr dirty="0" spc="-10" b="1">
                <a:latin typeface="Carlito"/>
                <a:cs typeface="Carlito"/>
              </a:rPr>
              <a:t>IDEA</a:t>
            </a:r>
          </a:p>
        </p:txBody>
      </p:sp>
      <p:sp>
        <p:nvSpPr>
          <p:cNvPr id="9" name="object 9"/>
          <p:cNvSpPr/>
          <p:nvPr/>
        </p:nvSpPr>
        <p:spPr>
          <a:xfrm>
            <a:off x="1187196" y="1700783"/>
            <a:ext cx="6624828" cy="4602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Contoh Komputasi </a:t>
            </a:r>
            <a:r>
              <a:rPr dirty="0" sz="3600"/>
              <a:t>penggunaan </a:t>
            </a:r>
            <a:r>
              <a:rPr dirty="0" sz="3600" spc="-10"/>
              <a:t>algoritma  IDEA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1979676" y="1412747"/>
            <a:ext cx="4392168" cy="4895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303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pesan </a:t>
            </a:r>
            <a:r>
              <a:rPr dirty="0" spc="-10"/>
              <a:t>rahasia telah </a:t>
            </a:r>
            <a:r>
              <a:rPr dirty="0" spc="-5"/>
              <a:t>didekripsi </a:t>
            </a:r>
            <a:r>
              <a:rPr dirty="0"/>
              <a:t>menjadi </a:t>
            </a:r>
            <a:r>
              <a:rPr dirty="0" spc="-5"/>
              <a:t>pesan  </a:t>
            </a:r>
            <a:r>
              <a:rPr dirty="0" spc="-15"/>
              <a:t>terbuka sebenarnya </a:t>
            </a:r>
            <a:r>
              <a:rPr dirty="0" spc="-5"/>
              <a:t>seperti </a:t>
            </a:r>
            <a:r>
              <a:rPr dirty="0" spc="-10"/>
              <a:t>tabel</a:t>
            </a:r>
            <a:r>
              <a:rPr dirty="0" spc="15"/>
              <a:t> </a:t>
            </a:r>
            <a:r>
              <a:rPr dirty="0" spc="-10"/>
              <a:t>berikut</a:t>
            </a:r>
          </a:p>
        </p:txBody>
      </p:sp>
      <p:sp>
        <p:nvSpPr>
          <p:cNvPr id="9" name="object 9"/>
          <p:cNvSpPr/>
          <p:nvPr/>
        </p:nvSpPr>
        <p:spPr>
          <a:xfrm>
            <a:off x="2267711" y="1845564"/>
            <a:ext cx="4392168" cy="47472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96315"/>
            <a:ext cx="61175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5" b="1">
                <a:latin typeface="Carlito"/>
                <a:cs typeface="Carlito"/>
              </a:rPr>
              <a:t>Kelebihan </a:t>
            </a:r>
            <a:r>
              <a:rPr dirty="0" sz="4500" spc="-10" b="1">
                <a:latin typeface="Carlito"/>
                <a:cs typeface="Carlito"/>
              </a:rPr>
              <a:t>Algoritma</a:t>
            </a:r>
            <a:r>
              <a:rPr dirty="0" sz="4500" spc="-45" b="1">
                <a:latin typeface="Carlito"/>
                <a:cs typeface="Carlito"/>
              </a:rPr>
              <a:t> </a:t>
            </a:r>
            <a:r>
              <a:rPr dirty="0" sz="4500" spc="-20" b="1">
                <a:latin typeface="Carlito"/>
                <a:cs typeface="Carlito"/>
              </a:rPr>
              <a:t>IDEA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287655" marR="284480" indent="-274955">
              <a:lnSpc>
                <a:spcPct val="80000"/>
              </a:lnSpc>
              <a:spcBef>
                <a:spcPts val="585"/>
              </a:spcBef>
              <a:buClr>
                <a:srgbClr val="EB631B"/>
              </a:buClr>
              <a:buSzPct val="95000"/>
              <a:buFont typeface="Arial"/>
              <a:buChar char=""/>
              <a:tabLst>
                <a:tab pos="287655" algn="l"/>
                <a:tab pos="288290" algn="l"/>
              </a:tabLst>
            </a:pPr>
            <a:r>
              <a:rPr dirty="0" spc="-25"/>
              <a:t>Algoritma ini </a:t>
            </a:r>
            <a:r>
              <a:rPr dirty="0" spc="-30"/>
              <a:t>menyediakan </a:t>
            </a:r>
            <a:r>
              <a:rPr dirty="0" spc="-35"/>
              <a:t>keamanan </a:t>
            </a:r>
            <a:r>
              <a:rPr dirty="0" spc="-30"/>
              <a:t>yang </a:t>
            </a:r>
            <a:r>
              <a:rPr dirty="0" spc="-10"/>
              <a:t>cukup </a:t>
            </a:r>
            <a:r>
              <a:rPr dirty="0" spc="-15"/>
              <a:t>tinggi </a:t>
            </a:r>
            <a:r>
              <a:rPr dirty="0" spc="-30"/>
              <a:t>yang </a:t>
            </a:r>
            <a:r>
              <a:rPr dirty="0" spc="-20"/>
              <a:t>tidak  </a:t>
            </a:r>
            <a:r>
              <a:rPr dirty="0" spc="-40"/>
              <a:t>didasarka </a:t>
            </a:r>
            <a:r>
              <a:rPr dirty="0" spc="-35"/>
              <a:t>atas </a:t>
            </a:r>
            <a:r>
              <a:rPr dirty="0" spc="-40"/>
              <a:t>kerahasiaan </a:t>
            </a:r>
            <a:r>
              <a:rPr dirty="0" spc="-35"/>
              <a:t>algoritmanya </a:t>
            </a:r>
            <a:r>
              <a:rPr dirty="0" spc="-30"/>
              <a:t>akan </a:t>
            </a:r>
            <a:r>
              <a:rPr dirty="0" spc="-20"/>
              <a:t>etapi </a:t>
            </a:r>
            <a:r>
              <a:rPr dirty="0" spc="-10"/>
              <a:t>lebih</a:t>
            </a:r>
            <a:r>
              <a:rPr dirty="0" spc="-170"/>
              <a:t> </a:t>
            </a:r>
            <a:r>
              <a:rPr dirty="0" spc="-20"/>
              <a:t>ditekankan  </a:t>
            </a:r>
            <a:r>
              <a:rPr dirty="0" spc="-35"/>
              <a:t>pada </a:t>
            </a:r>
            <a:r>
              <a:rPr dirty="0" spc="-45"/>
              <a:t>keamanan/kerahasian </a:t>
            </a:r>
            <a:r>
              <a:rPr dirty="0" spc="-10"/>
              <a:t>kunci </a:t>
            </a:r>
            <a:r>
              <a:rPr dirty="0" spc="-30"/>
              <a:t>yang</a:t>
            </a:r>
            <a:r>
              <a:rPr dirty="0" spc="-20"/>
              <a:t> </a:t>
            </a:r>
            <a:r>
              <a:rPr dirty="0" spc="-25"/>
              <a:t>digunakan</a:t>
            </a:r>
          </a:p>
          <a:p>
            <a:pPr marL="287655" indent="-274955">
              <a:lnSpc>
                <a:spcPct val="100000"/>
              </a:lnSpc>
              <a:buClr>
                <a:srgbClr val="EB631B"/>
              </a:buClr>
              <a:buSzPct val="95000"/>
              <a:buFont typeface="Arial"/>
              <a:buChar char=""/>
              <a:tabLst>
                <a:tab pos="287655" algn="l"/>
                <a:tab pos="288290" algn="l"/>
              </a:tabLst>
            </a:pPr>
            <a:r>
              <a:rPr dirty="0" spc="-30"/>
              <a:t>Dapat </a:t>
            </a:r>
            <a:r>
              <a:rPr dirty="0" spc="-25"/>
              <a:t>dengan </a:t>
            </a:r>
            <a:r>
              <a:rPr dirty="0" spc="-20"/>
              <a:t>mudah </a:t>
            </a:r>
            <a:r>
              <a:rPr dirty="0" spc="-10"/>
              <a:t>untuk </a:t>
            </a:r>
            <a:r>
              <a:rPr dirty="0" spc="-30"/>
              <a:t>dipahami </a:t>
            </a:r>
            <a:r>
              <a:rPr dirty="0" spc="-40"/>
              <a:t>secara</a:t>
            </a:r>
            <a:r>
              <a:rPr dirty="0" spc="-180"/>
              <a:t> </a:t>
            </a:r>
            <a:r>
              <a:rPr dirty="0" spc="-15"/>
              <a:t>penuh</a:t>
            </a:r>
          </a:p>
          <a:p>
            <a:pPr marL="287655" indent="-274955">
              <a:lnSpc>
                <a:spcPct val="100000"/>
              </a:lnSpc>
              <a:buClr>
                <a:srgbClr val="EB631B"/>
              </a:buClr>
              <a:buSzPct val="95000"/>
              <a:buFont typeface="Arial"/>
              <a:buChar char=""/>
              <a:tabLst>
                <a:tab pos="287655" algn="l"/>
                <a:tab pos="288290" algn="l"/>
              </a:tabLst>
            </a:pPr>
            <a:r>
              <a:rPr dirty="0" spc="-25"/>
              <a:t>Algoritma ini dapat digunakan </a:t>
            </a:r>
            <a:r>
              <a:rPr dirty="0" spc="-30"/>
              <a:t>dan </a:t>
            </a:r>
            <a:r>
              <a:rPr dirty="0" spc="-25"/>
              <a:t>dimengerti </a:t>
            </a:r>
            <a:r>
              <a:rPr dirty="0" spc="-5"/>
              <a:t>oleh</a:t>
            </a:r>
            <a:r>
              <a:rPr dirty="0" spc="-350"/>
              <a:t> </a:t>
            </a:r>
            <a:r>
              <a:rPr dirty="0" spc="-30"/>
              <a:t>semua </a:t>
            </a:r>
            <a:r>
              <a:rPr dirty="0" spc="-35"/>
              <a:t>orang</a:t>
            </a:r>
          </a:p>
          <a:p>
            <a:pPr marL="287655" marR="192405" indent="-274955">
              <a:lnSpc>
                <a:spcPts val="1920"/>
              </a:lnSpc>
              <a:spcBef>
                <a:spcPts val="464"/>
              </a:spcBef>
              <a:buClr>
                <a:srgbClr val="EB631B"/>
              </a:buClr>
              <a:buSzPct val="95000"/>
              <a:buFont typeface="Arial"/>
              <a:buChar char=""/>
              <a:tabLst>
                <a:tab pos="287655" algn="l"/>
                <a:tab pos="288290" algn="l"/>
              </a:tabLst>
            </a:pPr>
            <a:r>
              <a:rPr dirty="0" spc="-25"/>
              <a:t>Algoritma ini sangat </a:t>
            </a:r>
            <a:r>
              <a:rPr dirty="0" spc="-40"/>
              <a:t>layak </a:t>
            </a:r>
            <a:r>
              <a:rPr dirty="0" spc="-10"/>
              <a:t>untuk </a:t>
            </a:r>
            <a:r>
              <a:rPr dirty="0" spc="-25"/>
              <a:t>digunakan sebagai </a:t>
            </a:r>
            <a:r>
              <a:rPr dirty="0" spc="-35"/>
              <a:t>keamanan dalam  </a:t>
            </a:r>
            <a:r>
              <a:rPr dirty="0" spc="-25"/>
              <a:t>bidang</a:t>
            </a:r>
            <a:r>
              <a:rPr dirty="0" spc="-60"/>
              <a:t> </a:t>
            </a:r>
            <a:r>
              <a:rPr dirty="0" spc="-30"/>
              <a:t>aplikasi</a:t>
            </a:r>
          </a:p>
          <a:p>
            <a:pPr marL="287655" marR="219075" indent="-274955">
              <a:lnSpc>
                <a:spcPct val="80000"/>
              </a:lnSpc>
              <a:spcBef>
                <a:spcPts val="495"/>
              </a:spcBef>
              <a:buClr>
                <a:srgbClr val="EB631B"/>
              </a:buClr>
              <a:buSzPct val="95000"/>
              <a:buFont typeface="Arial"/>
              <a:buChar char=""/>
              <a:tabLst>
                <a:tab pos="351790" algn="l"/>
                <a:tab pos="352425" algn="l"/>
              </a:tabLst>
            </a:pPr>
            <a:r>
              <a:rPr dirty="0"/>
              <a:t>	</a:t>
            </a:r>
            <a:r>
              <a:rPr dirty="0" spc="-30"/>
              <a:t>Dapat diterapkan dalamk </a:t>
            </a:r>
            <a:r>
              <a:rPr dirty="0" spc="-10"/>
              <a:t>bentuk </a:t>
            </a:r>
            <a:r>
              <a:rPr dirty="0" spc="-20"/>
              <a:t>komponen </a:t>
            </a:r>
            <a:r>
              <a:rPr dirty="0" spc="-15"/>
              <a:t>elektronik(Chip) </a:t>
            </a:r>
            <a:r>
              <a:rPr dirty="0" spc="-40"/>
              <a:t>secara  </a:t>
            </a:r>
            <a:r>
              <a:rPr dirty="0" spc="-30"/>
              <a:t>ekonomis/relatif</a:t>
            </a:r>
            <a:r>
              <a:rPr dirty="0" spc="25"/>
              <a:t> </a:t>
            </a:r>
            <a:r>
              <a:rPr dirty="0" spc="-40"/>
              <a:t>murah</a:t>
            </a:r>
          </a:p>
          <a:p>
            <a:pPr marL="287655" indent="-274955">
              <a:lnSpc>
                <a:spcPct val="100000"/>
              </a:lnSpc>
              <a:buClr>
                <a:srgbClr val="EB631B"/>
              </a:buClr>
              <a:buSzPct val="95000"/>
              <a:buFont typeface="Arial"/>
              <a:buChar char=""/>
              <a:tabLst>
                <a:tab pos="287655" algn="l"/>
                <a:tab pos="288290" algn="l"/>
              </a:tabLst>
            </a:pPr>
            <a:r>
              <a:rPr dirty="0" spc="-25"/>
              <a:t>Dapat digunakan </a:t>
            </a:r>
            <a:r>
              <a:rPr dirty="0" spc="-40"/>
              <a:t>secara</a:t>
            </a:r>
            <a:r>
              <a:rPr dirty="0" spc="-185"/>
              <a:t> </a:t>
            </a:r>
            <a:r>
              <a:rPr dirty="0" spc="-20"/>
              <a:t>efisien</a:t>
            </a:r>
          </a:p>
          <a:p>
            <a:pPr marL="287655" indent="-274955">
              <a:lnSpc>
                <a:spcPct val="100000"/>
              </a:lnSpc>
              <a:buClr>
                <a:srgbClr val="EB631B"/>
              </a:buClr>
              <a:buSzPct val="95000"/>
              <a:buFont typeface="Arial"/>
              <a:buChar char=""/>
              <a:tabLst>
                <a:tab pos="287655" algn="l"/>
                <a:tab pos="288290" algn="l"/>
              </a:tabLst>
            </a:pPr>
            <a:r>
              <a:rPr dirty="0" spc="-25"/>
              <a:t>Algoritma ini memungkinkan </a:t>
            </a:r>
            <a:r>
              <a:rPr dirty="0" spc="-10"/>
              <a:t>untuk </a:t>
            </a:r>
            <a:r>
              <a:rPr dirty="0" spc="-35"/>
              <a:t>disebarluaskan </a:t>
            </a:r>
            <a:r>
              <a:rPr dirty="0" spc="-25"/>
              <a:t>keseluruh</a:t>
            </a:r>
            <a:r>
              <a:rPr dirty="0" spc="-60"/>
              <a:t> </a:t>
            </a:r>
            <a:r>
              <a:rPr dirty="0" spc="-30"/>
              <a:t>dunia.</a:t>
            </a:r>
          </a:p>
          <a:p>
            <a:pPr marL="287655" marR="5080" indent="-274955">
              <a:lnSpc>
                <a:spcPct val="80000"/>
              </a:lnSpc>
              <a:spcBef>
                <a:spcPts val="480"/>
              </a:spcBef>
              <a:buClr>
                <a:srgbClr val="EB631B"/>
              </a:buClr>
              <a:buSzPct val="95000"/>
              <a:buFont typeface="Arial"/>
              <a:buChar char=""/>
              <a:tabLst>
                <a:tab pos="287655" algn="l"/>
                <a:tab pos="288290" algn="l"/>
              </a:tabLst>
            </a:pPr>
            <a:r>
              <a:rPr dirty="0" spc="-35"/>
              <a:t>Menyediakan keamanan </a:t>
            </a:r>
            <a:r>
              <a:rPr dirty="0" spc="-15"/>
              <a:t>tingkat </a:t>
            </a:r>
            <a:r>
              <a:rPr dirty="0" spc="-25"/>
              <a:t>tinggikarena </a:t>
            </a:r>
            <a:r>
              <a:rPr dirty="0" spc="-30"/>
              <a:t>algoritma </a:t>
            </a:r>
            <a:r>
              <a:rPr dirty="0" spc="-25"/>
              <a:t>ini </a:t>
            </a:r>
            <a:r>
              <a:rPr dirty="0" spc="-20"/>
              <a:t>tidak  </a:t>
            </a:r>
            <a:r>
              <a:rPr dirty="0" spc="-40"/>
              <a:t>berdasarkan </a:t>
            </a:r>
            <a:r>
              <a:rPr dirty="0" spc="-30"/>
              <a:t>penjagaan </a:t>
            </a:r>
            <a:r>
              <a:rPr dirty="0" spc="-40"/>
              <a:t>kerahasiaan dari </a:t>
            </a:r>
            <a:r>
              <a:rPr dirty="0" spc="-25"/>
              <a:t>algoritmatersebut, </a:t>
            </a:r>
            <a:r>
              <a:rPr dirty="0" spc="-20"/>
              <a:t>tetapi </a:t>
            </a:r>
            <a:r>
              <a:rPr dirty="0" spc="-10"/>
              <a:t>lebih  </a:t>
            </a:r>
            <a:r>
              <a:rPr dirty="0" spc="-35"/>
              <a:t>kepada </a:t>
            </a:r>
            <a:r>
              <a:rPr dirty="0" spc="-30"/>
              <a:t>penjagaanterhadap </a:t>
            </a:r>
            <a:r>
              <a:rPr dirty="0" spc="-40"/>
              <a:t>kerahasiaan </a:t>
            </a:r>
            <a:r>
              <a:rPr dirty="0" spc="-10"/>
              <a:t>kunci </a:t>
            </a:r>
            <a:r>
              <a:rPr dirty="0" spc="-30"/>
              <a:t>yang </a:t>
            </a:r>
            <a:r>
              <a:rPr dirty="0" spc="-20"/>
              <a:t>digunakanoleh  </a:t>
            </a:r>
            <a:r>
              <a:rPr dirty="0" spc="-30"/>
              <a:t>pemakai.</a:t>
            </a:r>
          </a:p>
          <a:p>
            <a:pPr marL="287655" marR="972185" indent="-274955">
              <a:lnSpc>
                <a:spcPts val="1920"/>
              </a:lnSpc>
              <a:spcBef>
                <a:spcPts val="470"/>
              </a:spcBef>
              <a:buClr>
                <a:srgbClr val="EB631B"/>
              </a:buClr>
              <a:buSzPct val="95000"/>
              <a:buFont typeface="Arial"/>
              <a:buChar char=""/>
              <a:tabLst>
                <a:tab pos="287655" algn="l"/>
                <a:tab pos="288290" algn="l"/>
              </a:tabLst>
            </a:pPr>
            <a:r>
              <a:rPr dirty="0" spc="-35"/>
              <a:t>Sudah </a:t>
            </a:r>
            <a:r>
              <a:rPr dirty="0" spc="-20"/>
              <a:t>dilindungi hak </a:t>
            </a:r>
            <a:r>
              <a:rPr dirty="0" spc="-25"/>
              <a:t>paten </a:t>
            </a:r>
            <a:r>
              <a:rPr dirty="0" spc="-10"/>
              <a:t>untuk </a:t>
            </a:r>
            <a:r>
              <a:rPr dirty="0" spc="-20"/>
              <a:t>mencegah </a:t>
            </a:r>
            <a:r>
              <a:rPr dirty="0" spc="-35"/>
              <a:t>pembajakan </a:t>
            </a:r>
            <a:r>
              <a:rPr dirty="0" spc="-30"/>
              <a:t>dan  kejahatan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27609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10"/>
              <a:t>Kelemahan</a:t>
            </a:r>
            <a:r>
              <a:rPr dirty="0" sz="5000" spc="-80"/>
              <a:t> </a:t>
            </a:r>
            <a:r>
              <a:rPr dirty="0" sz="5000" spc="-10"/>
              <a:t>IDEA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736205" cy="1690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EB631B"/>
              </a:buClr>
              <a:buSzPct val="94230"/>
              <a:buFont typeface="Arial"/>
              <a:buChar char=""/>
              <a:tabLst>
                <a:tab pos="287655" algn="l"/>
              </a:tabLst>
            </a:pPr>
            <a:r>
              <a:rPr dirty="0" sz="2600" spc="-60">
                <a:latin typeface="Georgia"/>
                <a:cs typeface="Georgia"/>
              </a:rPr>
              <a:t>Key </a:t>
            </a:r>
            <a:r>
              <a:rPr dirty="0" sz="2600" spc="-15">
                <a:latin typeface="Georgia"/>
                <a:cs typeface="Georgia"/>
              </a:rPr>
              <a:t>schedule </a:t>
            </a:r>
            <a:r>
              <a:rPr dirty="0" sz="2600" spc="-35">
                <a:latin typeface="Georgia"/>
                <a:cs typeface="Georgia"/>
              </a:rPr>
              <a:t>yang sangat </a:t>
            </a:r>
            <a:r>
              <a:rPr dirty="0" sz="2600" spc="-40">
                <a:latin typeface="Georgia"/>
                <a:cs typeface="Georgia"/>
              </a:rPr>
              <a:t>sederhana </a:t>
            </a:r>
            <a:r>
              <a:rPr dirty="0" sz="2600" spc="-25">
                <a:latin typeface="Georgia"/>
                <a:cs typeface="Georgia"/>
              </a:rPr>
              <a:t>membuat </a:t>
            </a:r>
            <a:r>
              <a:rPr dirty="0" sz="2600" spc="-185">
                <a:latin typeface="Georgia"/>
                <a:cs typeface="Georgia"/>
              </a:rPr>
              <a:t>IDEA  </a:t>
            </a:r>
            <a:r>
              <a:rPr dirty="0" sz="2600" spc="-30">
                <a:latin typeface="Georgia"/>
                <a:cs typeface="Georgia"/>
              </a:rPr>
              <a:t>memiliki </a:t>
            </a:r>
            <a:r>
              <a:rPr dirty="0" sz="2600" spc="-10">
                <a:latin typeface="Georgia"/>
                <a:cs typeface="Georgia"/>
              </a:rPr>
              <a:t>kunci </a:t>
            </a:r>
            <a:r>
              <a:rPr dirty="0" sz="2600" spc="-35">
                <a:latin typeface="Georgia"/>
                <a:cs typeface="Georgia"/>
              </a:rPr>
              <a:t>yang</a:t>
            </a:r>
            <a:r>
              <a:rPr dirty="0" sz="2600" spc="-5">
                <a:latin typeface="Georgia"/>
                <a:cs typeface="Georgia"/>
              </a:rPr>
              <a:t> </a:t>
            </a:r>
            <a:r>
              <a:rPr dirty="0" sz="2600" spc="-25">
                <a:latin typeface="Georgia"/>
                <a:cs typeface="Georgia"/>
              </a:rPr>
              <a:t>lemah</a:t>
            </a:r>
            <a:endParaRPr sz="2600">
              <a:latin typeface="Georgia"/>
              <a:cs typeface="Georgia"/>
            </a:endParaRPr>
          </a:p>
          <a:p>
            <a:pPr marL="287020" marR="123825" indent="-274955">
              <a:lnSpc>
                <a:spcPct val="100000"/>
              </a:lnSpc>
              <a:spcBef>
                <a:spcPts val="620"/>
              </a:spcBef>
              <a:buClr>
                <a:srgbClr val="EB631B"/>
              </a:buClr>
              <a:buSzPct val="94230"/>
              <a:buFont typeface="Arial"/>
              <a:buChar char=""/>
              <a:tabLst>
                <a:tab pos="287655" algn="l"/>
              </a:tabLst>
            </a:pPr>
            <a:r>
              <a:rPr dirty="0" sz="2600" spc="-45">
                <a:latin typeface="Georgia"/>
                <a:cs typeface="Georgia"/>
              </a:rPr>
              <a:t>keamanan </a:t>
            </a:r>
            <a:r>
              <a:rPr dirty="0" sz="2600" spc="-75">
                <a:latin typeface="Georgia"/>
                <a:cs typeface="Georgia"/>
              </a:rPr>
              <a:t>IDEA </a:t>
            </a:r>
            <a:r>
              <a:rPr dirty="0" sz="2600" spc="-45">
                <a:latin typeface="Georgia"/>
                <a:cs typeface="Georgia"/>
              </a:rPr>
              <a:t>masih </a:t>
            </a:r>
            <a:r>
              <a:rPr dirty="0" sz="2600" spc="-25">
                <a:latin typeface="Georgia"/>
                <a:cs typeface="Georgia"/>
              </a:rPr>
              <a:t>memiliki </a:t>
            </a:r>
            <a:r>
              <a:rPr dirty="0" sz="2600" spc="-35">
                <a:latin typeface="Georgia"/>
                <a:cs typeface="Georgia"/>
              </a:rPr>
              <a:t>kelemahan </a:t>
            </a:r>
            <a:r>
              <a:rPr dirty="0" sz="2600" spc="-120">
                <a:latin typeface="Georgia"/>
                <a:cs typeface="Georgia"/>
              </a:rPr>
              <a:t>karena  </a:t>
            </a:r>
            <a:r>
              <a:rPr dirty="0" sz="2600" spc="-45">
                <a:latin typeface="Georgia"/>
                <a:cs typeface="Georgia"/>
              </a:rPr>
              <a:t>panjang </a:t>
            </a:r>
            <a:r>
              <a:rPr dirty="0" sz="2600" spc="-5">
                <a:latin typeface="Georgia"/>
                <a:cs typeface="Georgia"/>
              </a:rPr>
              <a:t>block </a:t>
            </a:r>
            <a:r>
              <a:rPr dirty="0" sz="2600" spc="-40">
                <a:latin typeface="Georgia"/>
                <a:cs typeface="Georgia"/>
              </a:rPr>
              <a:t>yang relative </a:t>
            </a:r>
            <a:r>
              <a:rPr dirty="0" sz="2600" spc="-20">
                <a:latin typeface="Georgia"/>
                <a:cs typeface="Georgia"/>
              </a:rPr>
              <a:t>kecil </a:t>
            </a:r>
            <a:r>
              <a:rPr dirty="0" sz="2600" spc="-70">
                <a:latin typeface="Georgia"/>
                <a:cs typeface="Georgia"/>
              </a:rPr>
              <a:t>(64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20">
                <a:latin typeface="Georgia"/>
                <a:cs typeface="Georgia"/>
              </a:rPr>
              <a:t>bit).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6871970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150870" algn="l"/>
              </a:tabLst>
            </a:pPr>
            <a:r>
              <a:rPr dirty="0" sz="4500" spc="-10"/>
              <a:t>International	</a:t>
            </a:r>
            <a:r>
              <a:rPr dirty="0" sz="4500" spc="-30"/>
              <a:t>Data</a:t>
            </a:r>
            <a:r>
              <a:rPr dirty="0" sz="4500" spc="-80"/>
              <a:t> </a:t>
            </a:r>
            <a:r>
              <a:rPr dirty="0" sz="4500" spc="-5"/>
              <a:t>Encryption  </a:t>
            </a:r>
            <a:r>
              <a:rPr dirty="0" sz="4500" spc="-10"/>
              <a:t>Algorithm</a:t>
            </a:r>
            <a:endParaRPr sz="4500"/>
          </a:p>
        </p:txBody>
      </p:sp>
      <p:sp>
        <p:nvSpPr>
          <p:cNvPr id="9" name="object 9"/>
          <p:cNvSpPr txBox="1"/>
          <p:nvPr/>
        </p:nvSpPr>
        <p:spPr>
          <a:xfrm>
            <a:off x="523240" y="1897507"/>
            <a:ext cx="8032750" cy="41109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99720" marR="17780" indent="-274955">
              <a:lnSpc>
                <a:spcPct val="80000"/>
              </a:lnSpc>
              <a:spcBef>
                <a:spcPts val="585"/>
              </a:spcBef>
              <a:buClr>
                <a:srgbClr val="EB631B"/>
              </a:buClr>
              <a:buSzPct val="95000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000" spc="-25">
                <a:latin typeface="Georgia"/>
                <a:cs typeface="Georgia"/>
              </a:rPr>
              <a:t>Algoritma ini </a:t>
            </a:r>
            <a:r>
              <a:rPr dirty="0" sz="2000" spc="-15">
                <a:latin typeface="Georgia"/>
                <a:cs typeface="Georgia"/>
              </a:rPr>
              <a:t>muncul </a:t>
            </a:r>
            <a:r>
              <a:rPr dirty="0" sz="2000" spc="-35">
                <a:latin typeface="Georgia"/>
                <a:cs typeface="Georgia"/>
              </a:rPr>
              <a:t>pada </a:t>
            </a:r>
            <a:r>
              <a:rPr dirty="0" sz="2000" spc="-20">
                <a:latin typeface="Georgia"/>
                <a:cs typeface="Georgia"/>
              </a:rPr>
              <a:t>tahun </a:t>
            </a:r>
            <a:r>
              <a:rPr dirty="0" sz="2000" spc="-125">
                <a:latin typeface="Georgia"/>
                <a:cs typeface="Georgia"/>
              </a:rPr>
              <a:t>1990 </a:t>
            </a:r>
            <a:r>
              <a:rPr dirty="0" sz="2000" spc="-30">
                <a:latin typeface="Georgia"/>
                <a:cs typeface="Georgia"/>
              </a:rPr>
              <a:t>dan merupakan algoritma  simetris yang </a:t>
            </a:r>
            <a:r>
              <a:rPr dirty="0" sz="2000" spc="-35">
                <a:latin typeface="Georgia"/>
                <a:cs typeface="Georgia"/>
              </a:rPr>
              <a:t>beroperasi pada </a:t>
            </a:r>
            <a:r>
              <a:rPr dirty="0" sz="2000" spc="-25">
                <a:latin typeface="Georgia"/>
                <a:cs typeface="Georgia"/>
              </a:rPr>
              <a:t>sebuah </a:t>
            </a:r>
            <a:r>
              <a:rPr dirty="0" sz="2000" spc="-10">
                <a:latin typeface="Georgia"/>
                <a:cs typeface="Georgia"/>
              </a:rPr>
              <a:t>blok </a:t>
            </a:r>
            <a:r>
              <a:rPr dirty="0" sz="2000" spc="-35">
                <a:latin typeface="Georgia"/>
                <a:cs typeface="Georgia"/>
              </a:rPr>
              <a:t>pesan </a:t>
            </a:r>
            <a:r>
              <a:rPr dirty="0" sz="2000" spc="-25">
                <a:latin typeface="Georgia"/>
                <a:cs typeface="Georgia"/>
              </a:rPr>
              <a:t>terbuka dengan lebar  </a:t>
            </a:r>
            <a:r>
              <a:rPr dirty="0" sz="2000" spc="-35">
                <a:latin typeface="Georgia"/>
                <a:cs typeface="Georgia"/>
              </a:rPr>
              <a:t>64-bit</a:t>
            </a:r>
            <a:endParaRPr sz="2000">
              <a:latin typeface="Georgia"/>
              <a:cs typeface="Georgia"/>
            </a:endParaRPr>
          </a:p>
          <a:p>
            <a:pPr marL="299720" marR="600075" indent="-274955">
              <a:lnSpc>
                <a:spcPct val="80000"/>
              </a:lnSpc>
              <a:spcBef>
                <a:spcPts val="480"/>
              </a:spcBef>
              <a:buClr>
                <a:srgbClr val="EB631B"/>
              </a:buClr>
              <a:buSzPct val="95000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000" spc="-25">
                <a:latin typeface="Georgia"/>
                <a:cs typeface="Georgia"/>
              </a:rPr>
              <a:t>Menggunakan </a:t>
            </a:r>
            <a:r>
              <a:rPr dirty="0" sz="2000" spc="-10">
                <a:latin typeface="Georgia"/>
                <a:cs typeface="Georgia"/>
              </a:rPr>
              <a:t>kunci </a:t>
            </a:r>
            <a:r>
              <a:rPr dirty="0" sz="2000" spc="-30">
                <a:latin typeface="Georgia"/>
                <a:cs typeface="Georgia"/>
              </a:rPr>
              <a:t>yang </a:t>
            </a:r>
            <a:r>
              <a:rPr dirty="0" sz="2000" spc="-45">
                <a:latin typeface="Georgia"/>
                <a:cs typeface="Georgia"/>
              </a:rPr>
              <a:t>sama </a:t>
            </a:r>
            <a:r>
              <a:rPr dirty="0" sz="2000" spc="-30">
                <a:latin typeface="Georgia"/>
                <a:cs typeface="Georgia"/>
              </a:rPr>
              <a:t>, berukuran </a:t>
            </a:r>
            <a:r>
              <a:rPr dirty="0" sz="2000" spc="-75">
                <a:latin typeface="Georgia"/>
                <a:cs typeface="Georgia"/>
              </a:rPr>
              <a:t>128-bit, </a:t>
            </a:r>
            <a:r>
              <a:rPr dirty="0" sz="2000" spc="-10">
                <a:latin typeface="Georgia"/>
                <a:cs typeface="Georgia"/>
              </a:rPr>
              <a:t>untuk </a:t>
            </a:r>
            <a:r>
              <a:rPr dirty="0" sz="2000" spc="-40">
                <a:latin typeface="Georgia"/>
                <a:cs typeface="Georgia"/>
              </a:rPr>
              <a:t>proses  </a:t>
            </a:r>
            <a:r>
              <a:rPr dirty="0" sz="2000" spc="-30">
                <a:latin typeface="Georgia"/>
                <a:cs typeface="Georgia"/>
              </a:rPr>
              <a:t>enkripsi dan</a:t>
            </a:r>
            <a:r>
              <a:rPr dirty="0" sz="2000" spc="-65">
                <a:latin typeface="Georgia"/>
                <a:cs typeface="Georgia"/>
              </a:rPr>
              <a:t> </a:t>
            </a:r>
            <a:r>
              <a:rPr dirty="0" sz="2000" spc="-30">
                <a:latin typeface="Georgia"/>
                <a:cs typeface="Georgia"/>
              </a:rPr>
              <a:t>dekripsi</a:t>
            </a:r>
            <a:endParaRPr sz="20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5000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000" spc="-25">
                <a:latin typeface="Georgia"/>
                <a:cs typeface="Georgia"/>
              </a:rPr>
              <a:t>Algoritma utama </a:t>
            </a:r>
            <a:r>
              <a:rPr dirty="0" sz="2000" spc="-35">
                <a:latin typeface="Georgia"/>
                <a:cs typeface="Georgia"/>
              </a:rPr>
              <a:t>dari </a:t>
            </a:r>
            <a:r>
              <a:rPr dirty="0" sz="2000" spc="-30">
                <a:latin typeface="Georgia"/>
                <a:cs typeface="Georgia"/>
              </a:rPr>
              <a:t>sistem </a:t>
            </a:r>
            <a:r>
              <a:rPr dirty="0" sz="2000" spc="-25">
                <a:latin typeface="Georgia"/>
                <a:cs typeface="Georgia"/>
              </a:rPr>
              <a:t>kriptografi </a:t>
            </a:r>
            <a:r>
              <a:rPr dirty="0" sz="2000" spc="-60">
                <a:latin typeface="Georgia"/>
                <a:cs typeface="Georgia"/>
              </a:rPr>
              <a:t>IDEA </a:t>
            </a:r>
            <a:r>
              <a:rPr dirty="0" sz="2000" spc="-30">
                <a:latin typeface="Georgia"/>
                <a:cs typeface="Georgia"/>
              </a:rPr>
              <a:t>adalah </a:t>
            </a:r>
            <a:r>
              <a:rPr dirty="0" sz="2000" spc="-25">
                <a:latin typeface="Georgia"/>
                <a:cs typeface="Georgia"/>
              </a:rPr>
              <a:t>sebagai </a:t>
            </a:r>
            <a:r>
              <a:rPr dirty="0" sz="2000" spc="-15">
                <a:latin typeface="Georgia"/>
                <a:cs typeface="Georgia"/>
              </a:rPr>
              <a:t>berikut</a:t>
            </a:r>
            <a:r>
              <a:rPr dirty="0" sz="2000" spc="-175">
                <a:latin typeface="Georgia"/>
                <a:cs typeface="Georgia"/>
              </a:rPr>
              <a:t> </a:t>
            </a:r>
            <a:r>
              <a:rPr dirty="0" sz="2000" spc="-114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5000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000" spc="-130">
                <a:latin typeface="Georgia"/>
                <a:cs typeface="Georgia"/>
              </a:rPr>
              <a:t>1. </a:t>
            </a:r>
            <a:r>
              <a:rPr dirty="0" sz="2000" spc="-45">
                <a:latin typeface="Georgia"/>
                <a:cs typeface="Georgia"/>
              </a:rPr>
              <a:t>Proses </a:t>
            </a:r>
            <a:r>
              <a:rPr dirty="0" sz="2000" spc="-30">
                <a:latin typeface="Georgia"/>
                <a:cs typeface="Georgia"/>
              </a:rPr>
              <a:t>enkripsi </a:t>
            </a:r>
            <a:r>
              <a:rPr dirty="0" sz="2000" spc="-114">
                <a:latin typeface="Georgia"/>
                <a:cs typeface="Georgia"/>
              </a:rPr>
              <a:t>: </a:t>
            </a:r>
            <a:r>
              <a:rPr dirty="0" sz="2000" spc="-15">
                <a:latin typeface="Georgia"/>
                <a:cs typeface="Georgia"/>
              </a:rPr>
              <a:t>e</a:t>
            </a:r>
            <a:r>
              <a:rPr dirty="0" baseline="-21367" sz="1950" spc="-22">
                <a:latin typeface="Georgia"/>
                <a:cs typeface="Georgia"/>
              </a:rPr>
              <a:t>k</a:t>
            </a:r>
            <a:r>
              <a:rPr dirty="0" sz="2000" spc="-15">
                <a:latin typeface="Georgia"/>
                <a:cs typeface="Georgia"/>
              </a:rPr>
              <a:t>(M) </a:t>
            </a:r>
            <a:r>
              <a:rPr dirty="0" sz="2000" spc="-185">
                <a:latin typeface="Georgia"/>
                <a:cs typeface="Georgia"/>
              </a:rPr>
              <a:t>=</a:t>
            </a:r>
            <a:r>
              <a:rPr dirty="0" sz="2000" spc="-85">
                <a:latin typeface="Georgia"/>
                <a:cs typeface="Georgia"/>
              </a:rPr>
              <a:t> </a:t>
            </a:r>
            <a:r>
              <a:rPr dirty="0" sz="2000" spc="20">
                <a:latin typeface="Georgia"/>
                <a:cs typeface="Georgia"/>
              </a:rPr>
              <a:t>C</a:t>
            </a:r>
            <a:endParaRPr sz="2000">
              <a:latin typeface="Georgia"/>
              <a:cs typeface="Georgia"/>
            </a:endParaRPr>
          </a:p>
          <a:p>
            <a:pPr marL="299720" marR="4554220" indent="-299720">
              <a:lnSpc>
                <a:spcPct val="100000"/>
              </a:lnSpc>
              <a:buClr>
                <a:srgbClr val="EB631B"/>
              </a:buClr>
              <a:buSzPct val="95000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000" spc="-90">
                <a:latin typeface="Georgia"/>
                <a:cs typeface="Georgia"/>
              </a:rPr>
              <a:t>2. </a:t>
            </a:r>
            <a:r>
              <a:rPr dirty="0" sz="2000" spc="-45">
                <a:latin typeface="Georgia"/>
                <a:cs typeface="Georgia"/>
              </a:rPr>
              <a:t>Proses </a:t>
            </a:r>
            <a:r>
              <a:rPr dirty="0" sz="2000" spc="-30">
                <a:latin typeface="Georgia"/>
                <a:cs typeface="Georgia"/>
              </a:rPr>
              <a:t>dekripsi </a:t>
            </a:r>
            <a:r>
              <a:rPr dirty="0" sz="2000" spc="-114">
                <a:latin typeface="Georgia"/>
                <a:cs typeface="Georgia"/>
              </a:rPr>
              <a:t>: </a:t>
            </a:r>
            <a:r>
              <a:rPr dirty="0" sz="2000">
                <a:latin typeface="Georgia"/>
                <a:cs typeface="Georgia"/>
              </a:rPr>
              <a:t>d</a:t>
            </a:r>
            <a:r>
              <a:rPr dirty="0" baseline="-21367" sz="1950">
                <a:latin typeface="Georgia"/>
                <a:cs typeface="Georgia"/>
              </a:rPr>
              <a:t>k</a:t>
            </a:r>
            <a:r>
              <a:rPr dirty="0" sz="2000">
                <a:latin typeface="Georgia"/>
                <a:cs typeface="Georgia"/>
              </a:rPr>
              <a:t>(C) </a:t>
            </a:r>
            <a:r>
              <a:rPr dirty="0" sz="2000" spc="-185">
                <a:latin typeface="Georgia"/>
                <a:cs typeface="Georgia"/>
              </a:rPr>
              <a:t>= </a:t>
            </a:r>
            <a:r>
              <a:rPr dirty="0" sz="2000" spc="-45">
                <a:latin typeface="Georgia"/>
                <a:cs typeface="Georgia"/>
              </a:rPr>
              <a:t>M  </a:t>
            </a:r>
            <a:r>
              <a:rPr dirty="0" sz="2000" spc="-30">
                <a:latin typeface="Georgia"/>
                <a:cs typeface="Georgia"/>
              </a:rPr>
              <a:t>Dimana</a:t>
            </a:r>
            <a:r>
              <a:rPr dirty="0" sz="2000" spc="-35">
                <a:latin typeface="Georgia"/>
                <a:cs typeface="Georgia"/>
              </a:rPr>
              <a:t> </a:t>
            </a:r>
            <a:r>
              <a:rPr dirty="0" sz="2000" spc="-114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939800" marR="4263390">
              <a:lnSpc>
                <a:spcPct val="100000"/>
              </a:lnSpc>
            </a:pPr>
            <a:r>
              <a:rPr dirty="0" sz="2000" spc="-145">
                <a:latin typeface="Georgia"/>
                <a:cs typeface="Georgia"/>
              </a:rPr>
              <a:t>E </a:t>
            </a:r>
            <a:r>
              <a:rPr dirty="0" sz="2000" spc="-185">
                <a:latin typeface="Georgia"/>
                <a:cs typeface="Georgia"/>
              </a:rPr>
              <a:t>= </a:t>
            </a:r>
            <a:r>
              <a:rPr dirty="0" sz="2000" spc="-30">
                <a:latin typeface="Georgia"/>
                <a:cs typeface="Georgia"/>
              </a:rPr>
              <a:t>adalah </a:t>
            </a:r>
            <a:r>
              <a:rPr dirty="0" sz="2000" spc="-25">
                <a:latin typeface="Georgia"/>
                <a:cs typeface="Georgia"/>
              </a:rPr>
              <a:t>fungsi </a:t>
            </a:r>
            <a:r>
              <a:rPr dirty="0" sz="2000" spc="-30">
                <a:latin typeface="Georgia"/>
                <a:cs typeface="Georgia"/>
              </a:rPr>
              <a:t>enkripsi  </a:t>
            </a:r>
            <a:r>
              <a:rPr dirty="0" sz="2000" spc="5">
                <a:latin typeface="Georgia"/>
                <a:cs typeface="Georgia"/>
              </a:rPr>
              <a:t>D </a:t>
            </a:r>
            <a:r>
              <a:rPr dirty="0" sz="2000" spc="-180">
                <a:latin typeface="Georgia"/>
                <a:cs typeface="Georgia"/>
              </a:rPr>
              <a:t>= </a:t>
            </a:r>
            <a:r>
              <a:rPr dirty="0" sz="2000" spc="-25">
                <a:latin typeface="Georgia"/>
                <a:cs typeface="Georgia"/>
              </a:rPr>
              <a:t>adalh fungsi </a:t>
            </a:r>
            <a:r>
              <a:rPr dirty="0" sz="2000" spc="-30">
                <a:latin typeface="Georgia"/>
                <a:cs typeface="Georgia"/>
              </a:rPr>
              <a:t>dekripsi  </a:t>
            </a:r>
            <a:r>
              <a:rPr dirty="0" sz="2000" spc="-45">
                <a:latin typeface="Georgia"/>
                <a:cs typeface="Georgia"/>
              </a:rPr>
              <a:t>M </a:t>
            </a:r>
            <a:r>
              <a:rPr dirty="0" sz="2000" spc="-185">
                <a:latin typeface="Georgia"/>
                <a:cs typeface="Georgia"/>
              </a:rPr>
              <a:t>= </a:t>
            </a:r>
            <a:r>
              <a:rPr dirty="0" sz="2000" spc="-30">
                <a:latin typeface="Georgia"/>
                <a:cs typeface="Georgia"/>
              </a:rPr>
              <a:t>adalah </a:t>
            </a:r>
            <a:r>
              <a:rPr dirty="0" sz="2000" spc="-35">
                <a:latin typeface="Georgia"/>
                <a:cs typeface="Georgia"/>
              </a:rPr>
              <a:t>pesan </a:t>
            </a:r>
            <a:r>
              <a:rPr dirty="0" sz="2000" spc="-25">
                <a:latin typeface="Georgia"/>
                <a:cs typeface="Georgia"/>
              </a:rPr>
              <a:t>terbuka  </a:t>
            </a:r>
            <a:r>
              <a:rPr dirty="0" sz="2000" spc="20">
                <a:latin typeface="Georgia"/>
                <a:cs typeface="Georgia"/>
              </a:rPr>
              <a:t>C </a:t>
            </a:r>
            <a:r>
              <a:rPr dirty="0" sz="2000" spc="-185">
                <a:latin typeface="Georgia"/>
                <a:cs typeface="Georgia"/>
              </a:rPr>
              <a:t>= </a:t>
            </a:r>
            <a:r>
              <a:rPr dirty="0" sz="2000" spc="-30">
                <a:latin typeface="Georgia"/>
                <a:cs typeface="Georgia"/>
              </a:rPr>
              <a:t>adalah </a:t>
            </a:r>
            <a:r>
              <a:rPr dirty="0" sz="2000" spc="-35">
                <a:latin typeface="Georgia"/>
                <a:cs typeface="Georgia"/>
              </a:rPr>
              <a:t>pesan</a:t>
            </a:r>
            <a:r>
              <a:rPr dirty="0" sz="2000" spc="-254">
                <a:latin typeface="Georgia"/>
                <a:cs typeface="Georgia"/>
              </a:rPr>
              <a:t> </a:t>
            </a:r>
            <a:r>
              <a:rPr dirty="0" sz="2000" spc="-45">
                <a:latin typeface="Georgia"/>
                <a:cs typeface="Georgia"/>
              </a:rPr>
              <a:t>rahasia</a:t>
            </a:r>
            <a:endParaRPr sz="2000">
              <a:latin typeface="Georgia"/>
              <a:cs typeface="Georgia"/>
            </a:endParaRPr>
          </a:p>
          <a:p>
            <a:pPr marL="939800">
              <a:lnSpc>
                <a:spcPct val="100000"/>
              </a:lnSpc>
            </a:pPr>
            <a:r>
              <a:rPr dirty="0" sz="2000" spc="-70">
                <a:latin typeface="Georgia"/>
                <a:cs typeface="Georgia"/>
              </a:rPr>
              <a:t>K </a:t>
            </a:r>
            <a:r>
              <a:rPr dirty="0" sz="2000" spc="-185">
                <a:latin typeface="Georgia"/>
                <a:cs typeface="Georgia"/>
              </a:rPr>
              <a:t>= </a:t>
            </a:r>
            <a:r>
              <a:rPr dirty="0" sz="2000" spc="-30">
                <a:latin typeface="Georgia"/>
                <a:cs typeface="Georgia"/>
              </a:rPr>
              <a:t>adalah </a:t>
            </a:r>
            <a:r>
              <a:rPr dirty="0" sz="2000" spc="-10">
                <a:latin typeface="Georgia"/>
                <a:cs typeface="Georgia"/>
              </a:rPr>
              <a:t>kunci </a:t>
            </a:r>
            <a:r>
              <a:rPr dirty="0" sz="2000" spc="-30">
                <a:latin typeface="Georgia"/>
                <a:cs typeface="Georgia"/>
              </a:rPr>
              <a:t>enkripsi </a:t>
            </a:r>
            <a:r>
              <a:rPr dirty="0" sz="2000" spc="-25">
                <a:latin typeface="Georgia"/>
                <a:cs typeface="Georgia"/>
              </a:rPr>
              <a:t>atau</a:t>
            </a:r>
            <a:r>
              <a:rPr dirty="0" sz="2000" spc="-165">
                <a:latin typeface="Georgia"/>
                <a:cs typeface="Georgia"/>
              </a:rPr>
              <a:t> </a:t>
            </a:r>
            <a:r>
              <a:rPr dirty="0" sz="2000" spc="-30">
                <a:latin typeface="Georgia"/>
                <a:cs typeface="Georgia"/>
              </a:rPr>
              <a:t>dekripsi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10540" y="1180338"/>
            <a:ext cx="8014334" cy="4230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2420" marR="67945" indent="-274955">
              <a:lnSpc>
                <a:spcPct val="100000"/>
              </a:lnSpc>
              <a:spcBef>
                <a:spcPts val="105"/>
              </a:spcBef>
              <a:buClr>
                <a:srgbClr val="EB631B"/>
              </a:buClr>
              <a:buSzPct val="94230"/>
              <a:buFont typeface="Arial"/>
              <a:buChar char=""/>
              <a:tabLst>
                <a:tab pos="313055" algn="l"/>
              </a:tabLst>
            </a:pPr>
            <a:r>
              <a:rPr dirty="0" sz="2600" spc="-50">
                <a:latin typeface="Georgia"/>
                <a:cs typeface="Georgia"/>
              </a:rPr>
              <a:t>Konsep </a:t>
            </a:r>
            <a:r>
              <a:rPr dirty="0" sz="2600" spc="-40">
                <a:latin typeface="Georgia"/>
                <a:cs typeface="Georgia"/>
              </a:rPr>
              <a:t>desain </a:t>
            </a:r>
            <a:r>
              <a:rPr dirty="0" sz="2600" spc="-30">
                <a:latin typeface="Georgia"/>
                <a:cs typeface="Georgia"/>
              </a:rPr>
              <a:t>utama </a:t>
            </a:r>
            <a:r>
              <a:rPr dirty="0" sz="2600" spc="-50">
                <a:latin typeface="Georgia"/>
                <a:cs typeface="Georgia"/>
              </a:rPr>
              <a:t>dari </a:t>
            </a:r>
            <a:r>
              <a:rPr dirty="0" sz="2600" spc="-75">
                <a:latin typeface="Georgia"/>
                <a:cs typeface="Georgia"/>
              </a:rPr>
              <a:t>IDEA </a:t>
            </a:r>
            <a:r>
              <a:rPr dirty="0" sz="2600" spc="-40">
                <a:latin typeface="Georgia"/>
                <a:cs typeface="Georgia"/>
              </a:rPr>
              <a:t>adalah </a:t>
            </a:r>
            <a:r>
              <a:rPr dirty="0" sz="2600" spc="-45">
                <a:latin typeface="Georgia"/>
                <a:cs typeface="Georgia"/>
              </a:rPr>
              <a:t>pencampuran  operasi </a:t>
            </a:r>
            <a:r>
              <a:rPr dirty="0" sz="2600" spc="-50">
                <a:latin typeface="Georgia"/>
                <a:cs typeface="Georgia"/>
              </a:rPr>
              <a:t>dari </a:t>
            </a:r>
            <a:r>
              <a:rPr dirty="0" sz="2600" spc="-20">
                <a:latin typeface="Georgia"/>
                <a:cs typeface="Georgia"/>
              </a:rPr>
              <a:t>tiga kelompok </a:t>
            </a:r>
            <a:r>
              <a:rPr dirty="0" sz="2600" spc="-50">
                <a:latin typeface="Georgia"/>
                <a:cs typeface="Georgia"/>
              </a:rPr>
              <a:t>aljabar </a:t>
            </a:r>
            <a:r>
              <a:rPr dirty="0" sz="2600" spc="-35">
                <a:latin typeface="Georgia"/>
                <a:cs typeface="Georgia"/>
              </a:rPr>
              <a:t>yang berbeda,</a:t>
            </a:r>
            <a:r>
              <a:rPr dirty="0" sz="2600" spc="-185">
                <a:latin typeface="Georgia"/>
                <a:cs typeface="Georgia"/>
              </a:rPr>
              <a:t> </a:t>
            </a:r>
            <a:r>
              <a:rPr dirty="0" sz="2600" spc="-35">
                <a:latin typeface="Georgia"/>
                <a:cs typeface="Georgia"/>
              </a:rPr>
              <a:t>yang  </a:t>
            </a:r>
            <a:r>
              <a:rPr dirty="0" sz="2600" spc="-40">
                <a:latin typeface="Georgia"/>
                <a:cs typeface="Georgia"/>
              </a:rPr>
              <a:t>terdiri </a:t>
            </a:r>
            <a:r>
              <a:rPr dirty="0" sz="2600" spc="-50">
                <a:latin typeface="Georgia"/>
                <a:cs typeface="Georgia"/>
              </a:rPr>
              <a:t>dari </a:t>
            </a:r>
            <a:r>
              <a:rPr dirty="0" sz="2600" spc="-110">
                <a:latin typeface="Georgia"/>
                <a:cs typeface="Georgia"/>
              </a:rPr>
              <a:t>2n </a:t>
            </a:r>
            <a:r>
              <a:rPr dirty="0" sz="2600" spc="-20">
                <a:latin typeface="Georgia"/>
                <a:cs typeface="Georgia"/>
              </a:rPr>
              <a:t>elemen. </a:t>
            </a:r>
            <a:r>
              <a:rPr dirty="0" sz="2600" spc="-35">
                <a:latin typeface="Georgia"/>
                <a:cs typeface="Georgia"/>
              </a:rPr>
              <a:t>Operasi-operasi </a:t>
            </a:r>
            <a:r>
              <a:rPr dirty="0" sz="2600" spc="-20">
                <a:latin typeface="Georgia"/>
                <a:cs typeface="Georgia"/>
              </a:rPr>
              <a:t>tersebut  </a:t>
            </a:r>
            <a:r>
              <a:rPr dirty="0" sz="2600" spc="-40">
                <a:latin typeface="Georgia"/>
                <a:cs typeface="Georgia"/>
              </a:rPr>
              <a:t>adalah</a:t>
            </a:r>
            <a:r>
              <a:rPr dirty="0" sz="2600" spc="-20">
                <a:latin typeface="Georgia"/>
                <a:cs typeface="Georgia"/>
              </a:rPr>
              <a:t> </a:t>
            </a:r>
            <a:r>
              <a:rPr dirty="0" sz="2600" spc="-150">
                <a:latin typeface="Georgia"/>
                <a:cs typeface="Georgia"/>
              </a:rPr>
              <a:t>:</a:t>
            </a:r>
            <a:endParaRPr sz="2600">
              <a:latin typeface="Georgia"/>
              <a:cs typeface="Georgia"/>
            </a:endParaRPr>
          </a:p>
          <a:p>
            <a:pPr lvl="1" marL="595630" indent="-283845">
              <a:lnSpc>
                <a:spcPct val="100000"/>
              </a:lnSpc>
              <a:spcBef>
                <a:spcPts val="625"/>
              </a:spcBef>
              <a:buChar char="-"/>
              <a:tabLst>
                <a:tab pos="595630" algn="l"/>
                <a:tab pos="596265" algn="l"/>
              </a:tabLst>
            </a:pPr>
            <a:r>
              <a:rPr dirty="0" sz="2600" spc="-25">
                <a:latin typeface="Georgia"/>
                <a:cs typeface="Georgia"/>
              </a:rPr>
              <a:t>Operasi </a:t>
            </a:r>
            <a:r>
              <a:rPr dirty="0" sz="2600" spc="-85">
                <a:latin typeface="Georgia"/>
                <a:cs typeface="Georgia"/>
              </a:rPr>
              <a:t>XOR, </a:t>
            </a:r>
            <a:r>
              <a:rPr dirty="0" sz="2600" spc="-45">
                <a:latin typeface="Georgia"/>
                <a:cs typeface="Georgia"/>
              </a:rPr>
              <a:t>operasi </a:t>
            </a:r>
            <a:r>
              <a:rPr dirty="0" sz="2600" spc="-30">
                <a:latin typeface="Georgia"/>
                <a:cs typeface="Georgia"/>
              </a:rPr>
              <a:t>ini disimbolkan dengan</a:t>
            </a:r>
            <a:r>
              <a:rPr dirty="0" sz="2600" spc="-55">
                <a:latin typeface="Georgia"/>
                <a:cs typeface="Georgia"/>
              </a:rPr>
              <a:t> </a:t>
            </a:r>
            <a:r>
              <a:rPr dirty="0" sz="2600" spc="-35">
                <a:latin typeface="Georgia"/>
                <a:cs typeface="Georgia"/>
              </a:rPr>
              <a:t>tanda</a:t>
            </a:r>
            <a:endParaRPr sz="2600">
              <a:latin typeface="Georgia"/>
              <a:cs typeface="Georgia"/>
            </a:endParaRPr>
          </a:p>
          <a:p>
            <a:pPr marL="312420">
              <a:lnSpc>
                <a:spcPct val="100000"/>
              </a:lnSpc>
              <a:spcBef>
                <a:spcPts val="25"/>
              </a:spcBef>
            </a:pPr>
            <a:r>
              <a:rPr dirty="0" sz="2600" spc="185">
                <a:latin typeface="DejaVu Sans"/>
                <a:cs typeface="DejaVu Sans"/>
              </a:rPr>
              <a:t>⊕</a:t>
            </a:r>
            <a:r>
              <a:rPr dirty="0" sz="2600" spc="185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lvl="1" marL="312420" marR="1068705">
              <a:lnSpc>
                <a:spcPct val="100800"/>
              </a:lnSpc>
              <a:spcBef>
                <a:spcPts val="575"/>
              </a:spcBef>
              <a:buChar char="-"/>
              <a:tabLst>
                <a:tab pos="595630" algn="l"/>
                <a:tab pos="596265" algn="l"/>
              </a:tabLst>
            </a:pPr>
            <a:r>
              <a:rPr dirty="0" sz="2600" spc="-25">
                <a:latin typeface="Georgia"/>
                <a:cs typeface="Georgia"/>
              </a:rPr>
              <a:t>Operasi </a:t>
            </a:r>
            <a:r>
              <a:rPr dirty="0" sz="2600" spc="-35">
                <a:latin typeface="Georgia"/>
                <a:cs typeface="Georgia"/>
              </a:rPr>
              <a:t>penjumlahan </a:t>
            </a:r>
            <a:r>
              <a:rPr dirty="0" sz="2600" spc="-15">
                <a:latin typeface="Georgia"/>
                <a:cs typeface="Georgia"/>
              </a:rPr>
              <a:t>modulo </a:t>
            </a:r>
            <a:r>
              <a:rPr dirty="0" sz="2600" spc="-114">
                <a:latin typeface="Georgia"/>
                <a:cs typeface="Georgia"/>
              </a:rPr>
              <a:t>2</a:t>
            </a:r>
            <a:r>
              <a:rPr dirty="0" baseline="26143" sz="2550" spc="-172">
                <a:latin typeface="Georgia"/>
                <a:cs typeface="Georgia"/>
              </a:rPr>
              <a:t>16</a:t>
            </a:r>
            <a:r>
              <a:rPr dirty="0" sz="2600" spc="-114">
                <a:latin typeface="Georgia"/>
                <a:cs typeface="Georgia"/>
              </a:rPr>
              <a:t>, </a:t>
            </a:r>
            <a:r>
              <a:rPr dirty="0" sz="2600" spc="-45">
                <a:latin typeface="Georgia"/>
                <a:cs typeface="Georgia"/>
              </a:rPr>
              <a:t>operasi </a:t>
            </a:r>
            <a:r>
              <a:rPr dirty="0" sz="2600" spc="-30">
                <a:latin typeface="Georgia"/>
                <a:cs typeface="Georgia"/>
              </a:rPr>
              <a:t>ini  disimbolkan dengan </a:t>
            </a:r>
            <a:r>
              <a:rPr dirty="0" sz="2600" spc="-35">
                <a:latin typeface="Georgia"/>
                <a:cs typeface="Georgia"/>
              </a:rPr>
              <a:t>tanda</a:t>
            </a:r>
            <a:r>
              <a:rPr dirty="0" sz="2600" spc="-135">
                <a:latin typeface="Georgia"/>
                <a:cs typeface="Georgia"/>
              </a:rPr>
              <a:t> </a:t>
            </a:r>
            <a:r>
              <a:rPr dirty="0" sz="2600" spc="165">
                <a:latin typeface="DejaVu Sans"/>
                <a:cs typeface="DejaVu Sans"/>
              </a:rPr>
              <a:t>⊞</a:t>
            </a:r>
            <a:r>
              <a:rPr dirty="0" sz="2600" spc="165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lvl="1" marL="312420" marR="473075">
              <a:lnSpc>
                <a:spcPct val="100800"/>
              </a:lnSpc>
              <a:spcBef>
                <a:spcPts val="575"/>
              </a:spcBef>
              <a:buChar char="-"/>
              <a:tabLst>
                <a:tab pos="595630" algn="l"/>
                <a:tab pos="596265" algn="l"/>
              </a:tabLst>
            </a:pPr>
            <a:r>
              <a:rPr dirty="0" sz="2600" spc="-25">
                <a:latin typeface="Georgia"/>
                <a:cs typeface="Georgia"/>
              </a:rPr>
              <a:t>Operasi </a:t>
            </a:r>
            <a:r>
              <a:rPr dirty="0" sz="2600" spc="-40">
                <a:latin typeface="Georgia"/>
                <a:cs typeface="Georgia"/>
              </a:rPr>
              <a:t>perkalian </a:t>
            </a:r>
            <a:r>
              <a:rPr dirty="0" sz="2600" spc="-20">
                <a:latin typeface="Georgia"/>
                <a:cs typeface="Georgia"/>
              </a:rPr>
              <a:t>modulo </a:t>
            </a:r>
            <a:r>
              <a:rPr dirty="0" sz="2600" spc="-15">
                <a:latin typeface="Georgia"/>
                <a:cs typeface="Georgia"/>
              </a:rPr>
              <a:t>( </a:t>
            </a:r>
            <a:r>
              <a:rPr dirty="0" sz="2600" spc="-135">
                <a:latin typeface="Georgia"/>
                <a:cs typeface="Georgia"/>
              </a:rPr>
              <a:t>2</a:t>
            </a:r>
            <a:r>
              <a:rPr dirty="0" baseline="26143" sz="2550" spc="-202">
                <a:latin typeface="Georgia"/>
                <a:cs typeface="Georgia"/>
              </a:rPr>
              <a:t>16 </a:t>
            </a:r>
            <a:r>
              <a:rPr dirty="0" sz="2600" spc="-240">
                <a:latin typeface="Georgia"/>
                <a:cs typeface="Georgia"/>
              </a:rPr>
              <a:t>+ </a:t>
            </a:r>
            <a:r>
              <a:rPr dirty="0" sz="2600" spc="-305">
                <a:latin typeface="Georgia"/>
                <a:cs typeface="Georgia"/>
              </a:rPr>
              <a:t>1 </a:t>
            </a:r>
            <a:r>
              <a:rPr dirty="0" sz="2600" spc="-30">
                <a:latin typeface="Georgia"/>
                <a:cs typeface="Georgia"/>
              </a:rPr>
              <a:t>), disimbolkan  dengan tanda </a:t>
            </a:r>
            <a:r>
              <a:rPr dirty="0" sz="2600" spc="-335">
                <a:latin typeface="DejaVu Sans"/>
                <a:cs typeface="DejaVu Sans"/>
              </a:rPr>
              <a:t>⨀</a:t>
            </a:r>
            <a:r>
              <a:rPr dirty="0" sz="2600" spc="-225">
                <a:latin typeface="DejaVu Sans"/>
                <a:cs typeface="DejaVu Sans"/>
              </a:rPr>
              <a:t> </a:t>
            </a:r>
            <a:r>
              <a:rPr dirty="0" sz="2600" spc="-35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58418"/>
            <a:ext cx="80289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Gambaran </a:t>
            </a:r>
            <a:r>
              <a:rPr dirty="0" spc="-15"/>
              <a:t>Komputasi </a:t>
            </a:r>
            <a:r>
              <a:rPr dirty="0" spc="-5"/>
              <a:t>dan </a:t>
            </a:r>
            <a:r>
              <a:rPr dirty="0" spc="-35"/>
              <a:t>Transformasi</a:t>
            </a:r>
            <a:r>
              <a:rPr dirty="0" spc="90"/>
              <a:t> </a:t>
            </a:r>
            <a:r>
              <a:rPr dirty="0" spc="-25"/>
              <a:t>keluaran</a:t>
            </a:r>
          </a:p>
        </p:txBody>
      </p:sp>
      <p:sp>
        <p:nvSpPr>
          <p:cNvPr id="9" name="object 9"/>
          <p:cNvSpPr/>
          <p:nvPr/>
        </p:nvSpPr>
        <p:spPr>
          <a:xfrm>
            <a:off x="1043939" y="1484375"/>
            <a:ext cx="7200900" cy="5041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1893"/>
            <a:ext cx="451231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20"/>
              <a:t>Proses </a:t>
            </a:r>
            <a:r>
              <a:rPr dirty="0" sz="4300" spc="-10"/>
              <a:t>Enkripsi</a:t>
            </a:r>
            <a:r>
              <a:rPr dirty="0" sz="4300" spc="-15"/>
              <a:t> IDEA</a:t>
            </a:r>
            <a:endParaRPr sz="4300"/>
          </a:p>
        </p:txBody>
      </p:sp>
      <p:sp>
        <p:nvSpPr>
          <p:cNvPr id="9" name="object 9"/>
          <p:cNvSpPr/>
          <p:nvPr/>
        </p:nvSpPr>
        <p:spPr>
          <a:xfrm>
            <a:off x="2627376" y="1124711"/>
            <a:ext cx="3601212" cy="54726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10540" y="664540"/>
            <a:ext cx="8055609" cy="557530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12420" marR="40640" indent="-274955">
              <a:lnSpc>
                <a:spcPct val="90000"/>
              </a:lnSpc>
              <a:spcBef>
                <a:spcPts val="415"/>
              </a:spcBef>
              <a:buClr>
                <a:srgbClr val="EB631B"/>
              </a:buClr>
              <a:buSzPct val="94230"/>
              <a:buFont typeface="Arial"/>
              <a:buChar char=""/>
              <a:tabLst>
                <a:tab pos="313055" algn="l"/>
              </a:tabLst>
            </a:pPr>
            <a:r>
              <a:rPr dirty="0" sz="2600" spc="-55">
                <a:latin typeface="Georgia"/>
                <a:cs typeface="Georgia"/>
              </a:rPr>
              <a:t>Proses </a:t>
            </a:r>
            <a:r>
              <a:rPr dirty="0" sz="2600" spc="-35">
                <a:latin typeface="Georgia"/>
                <a:cs typeface="Georgia"/>
              </a:rPr>
              <a:t>enkripsi </a:t>
            </a:r>
            <a:r>
              <a:rPr dirty="0" sz="2600" spc="-45">
                <a:latin typeface="Georgia"/>
                <a:cs typeface="Georgia"/>
              </a:rPr>
              <a:t>diawali dari </a:t>
            </a:r>
            <a:r>
              <a:rPr dirty="0" sz="2600" spc="-10">
                <a:latin typeface="Georgia"/>
                <a:cs typeface="Georgia"/>
              </a:rPr>
              <a:t>blok </a:t>
            </a:r>
            <a:r>
              <a:rPr dirty="0" sz="2600" spc="-40">
                <a:latin typeface="Georgia"/>
                <a:cs typeface="Georgia"/>
              </a:rPr>
              <a:t>pesan </a:t>
            </a:r>
            <a:r>
              <a:rPr dirty="0" sz="2600" spc="-35">
                <a:latin typeface="Georgia"/>
                <a:cs typeface="Georgia"/>
              </a:rPr>
              <a:t>terbuka  </a:t>
            </a:r>
            <a:r>
              <a:rPr dirty="0" sz="2600" spc="-25">
                <a:latin typeface="Georgia"/>
                <a:cs typeface="Georgia"/>
              </a:rPr>
              <a:t>(plaintext)dengan </a:t>
            </a:r>
            <a:r>
              <a:rPr dirty="0" sz="2600" spc="-35">
                <a:latin typeface="Georgia"/>
                <a:cs typeface="Georgia"/>
              </a:rPr>
              <a:t>lebar </a:t>
            </a:r>
            <a:r>
              <a:rPr dirty="0" sz="2600" spc="-95">
                <a:latin typeface="Georgia"/>
                <a:cs typeface="Georgia"/>
              </a:rPr>
              <a:t>64 </a:t>
            </a:r>
            <a:r>
              <a:rPr dirty="0" sz="2600" spc="-10">
                <a:latin typeface="Georgia"/>
                <a:cs typeface="Georgia"/>
              </a:rPr>
              <a:t>bit </a:t>
            </a:r>
            <a:r>
              <a:rPr dirty="0" sz="2600" spc="-35">
                <a:latin typeface="Georgia"/>
                <a:cs typeface="Georgia"/>
              </a:rPr>
              <a:t>(diperumpamakan  </a:t>
            </a:r>
            <a:r>
              <a:rPr dirty="0" sz="2600" spc="-30">
                <a:latin typeface="Georgia"/>
                <a:cs typeface="Georgia"/>
              </a:rPr>
              <a:t>dengan </a:t>
            </a:r>
            <a:r>
              <a:rPr dirty="0" sz="2600" spc="-70">
                <a:latin typeface="Georgia"/>
                <a:cs typeface="Georgia"/>
              </a:rPr>
              <a:t>X), </a:t>
            </a:r>
            <a:r>
              <a:rPr dirty="0" sz="2600" spc="-30">
                <a:latin typeface="Georgia"/>
                <a:cs typeface="Georgia"/>
              </a:rPr>
              <a:t>dibagi </a:t>
            </a:r>
            <a:r>
              <a:rPr dirty="0" sz="2600" spc="-40">
                <a:latin typeface="Georgia"/>
                <a:cs typeface="Georgia"/>
              </a:rPr>
              <a:t>menjadi </a:t>
            </a:r>
            <a:r>
              <a:rPr dirty="0" sz="2600" spc="-90">
                <a:latin typeface="Georgia"/>
                <a:cs typeface="Georgia"/>
              </a:rPr>
              <a:t>4 </a:t>
            </a:r>
            <a:r>
              <a:rPr dirty="0" sz="2600" spc="-20">
                <a:latin typeface="Georgia"/>
                <a:cs typeface="Georgia"/>
              </a:rPr>
              <a:t>subblok </a:t>
            </a:r>
            <a:r>
              <a:rPr dirty="0" sz="2600" spc="-185">
                <a:latin typeface="Georgia"/>
                <a:cs typeface="Georgia"/>
              </a:rPr>
              <a:t>16 </a:t>
            </a:r>
            <a:r>
              <a:rPr dirty="0" sz="2600" spc="-15">
                <a:latin typeface="Georgia"/>
                <a:cs typeface="Georgia"/>
              </a:rPr>
              <a:t>bit, </a:t>
            </a:r>
            <a:r>
              <a:rPr dirty="0" sz="2600" spc="-165">
                <a:latin typeface="Georgia"/>
                <a:cs typeface="Georgia"/>
              </a:rPr>
              <a:t>X1, </a:t>
            </a:r>
            <a:r>
              <a:rPr dirty="0" sz="2600" spc="-125">
                <a:latin typeface="Georgia"/>
                <a:cs typeface="Georgia"/>
              </a:rPr>
              <a:t>X2, </a:t>
            </a:r>
            <a:r>
              <a:rPr dirty="0" sz="2600" spc="-145">
                <a:latin typeface="Georgia"/>
                <a:cs typeface="Georgia"/>
              </a:rPr>
              <a:t>X3,  </a:t>
            </a:r>
            <a:r>
              <a:rPr dirty="0" sz="2600" spc="-114">
                <a:latin typeface="Georgia"/>
                <a:cs typeface="Georgia"/>
              </a:rPr>
              <a:t>X4</a:t>
            </a:r>
            <a:endParaRPr sz="2600">
              <a:latin typeface="Georgia"/>
              <a:cs typeface="Georgia"/>
            </a:endParaRPr>
          </a:p>
          <a:p>
            <a:pPr marL="312420" marR="30480" indent="-274955">
              <a:lnSpc>
                <a:spcPct val="90000"/>
              </a:lnSpc>
              <a:spcBef>
                <a:spcPts val="625"/>
              </a:spcBef>
              <a:buClr>
                <a:srgbClr val="EB631B"/>
              </a:buClr>
              <a:buSzPct val="94230"/>
              <a:buFont typeface="Arial"/>
              <a:buChar char=""/>
              <a:tabLst>
                <a:tab pos="313055" algn="l"/>
              </a:tabLst>
            </a:pPr>
            <a:r>
              <a:rPr dirty="0" sz="2600" spc="-40">
                <a:latin typeface="Georgia"/>
                <a:cs typeface="Georgia"/>
              </a:rPr>
              <a:t>Keempat </a:t>
            </a:r>
            <a:r>
              <a:rPr dirty="0" sz="2600" spc="-15">
                <a:latin typeface="Georgia"/>
                <a:cs typeface="Georgia"/>
              </a:rPr>
              <a:t>subblok </a:t>
            </a:r>
            <a:r>
              <a:rPr dirty="0" sz="2600" spc="-185">
                <a:latin typeface="Georgia"/>
                <a:cs typeface="Georgia"/>
              </a:rPr>
              <a:t>16 </a:t>
            </a:r>
            <a:r>
              <a:rPr dirty="0" sz="2600" spc="-5">
                <a:latin typeface="Georgia"/>
                <a:cs typeface="Georgia"/>
              </a:rPr>
              <a:t>bit </a:t>
            </a:r>
            <a:r>
              <a:rPr dirty="0" sz="2600" spc="-15">
                <a:latin typeface="Georgia"/>
                <a:cs typeface="Georgia"/>
              </a:rPr>
              <a:t>itu </a:t>
            </a:r>
            <a:r>
              <a:rPr dirty="0" sz="2600" spc="-45">
                <a:latin typeface="Georgia"/>
                <a:cs typeface="Georgia"/>
              </a:rPr>
              <a:t>ditransformasikan </a:t>
            </a:r>
            <a:r>
              <a:rPr dirty="0" sz="2600" spc="-95">
                <a:latin typeface="Georgia"/>
                <a:cs typeface="Georgia"/>
              </a:rPr>
              <a:t>menjadi  </a:t>
            </a:r>
            <a:r>
              <a:rPr dirty="0" sz="2600" spc="-20">
                <a:latin typeface="Georgia"/>
                <a:cs typeface="Georgia"/>
              </a:rPr>
              <a:t>subblok </a:t>
            </a:r>
            <a:r>
              <a:rPr dirty="0" sz="2600" spc="-185">
                <a:latin typeface="Georgia"/>
                <a:cs typeface="Georgia"/>
              </a:rPr>
              <a:t>16 </a:t>
            </a:r>
            <a:r>
              <a:rPr dirty="0" sz="2600" spc="-15">
                <a:latin typeface="Georgia"/>
                <a:cs typeface="Georgia"/>
              </a:rPr>
              <a:t>bit, </a:t>
            </a:r>
            <a:r>
              <a:rPr dirty="0" sz="2600" spc="-135">
                <a:latin typeface="Georgia"/>
                <a:cs typeface="Georgia"/>
              </a:rPr>
              <a:t>Y1, </a:t>
            </a:r>
            <a:r>
              <a:rPr dirty="0" sz="2600" spc="-100">
                <a:latin typeface="Georgia"/>
                <a:cs typeface="Georgia"/>
              </a:rPr>
              <a:t>Y2, </a:t>
            </a:r>
            <a:r>
              <a:rPr dirty="0" sz="2600" spc="-114">
                <a:latin typeface="Georgia"/>
                <a:cs typeface="Georgia"/>
              </a:rPr>
              <a:t>Y3, </a:t>
            </a:r>
            <a:r>
              <a:rPr dirty="0" sz="2600" spc="-65">
                <a:latin typeface="Georgia"/>
                <a:cs typeface="Georgia"/>
              </a:rPr>
              <a:t>Y4, </a:t>
            </a:r>
            <a:r>
              <a:rPr dirty="0" sz="2600" spc="-35">
                <a:latin typeface="Georgia"/>
                <a:cs typeface="Georgia"/>
              </a:rPr>
              <a:t>sebagai </a:t>
            </a:r>
            <a:r>
              <a:rPr dirty="0" sz="2600" spc="-40">
                <a:latin typeface="Georgia"/>
                <a:cs typeface="Georgia"/>
              </a:rPr>
              <a:t>pesan  </a:t>
            </a:r>
            <a:r>
              <a:rPr dirty="0" sz="2600" spc="-35">
                <a:latin typeface="Georgia"/>
                <a:cs typeface="Georgia"/>
              </a:rPr>
              <a:t>rahasia(ciphertext) </a:t>
            </a:r>
            <a:r>
              <a:rPr dirty="0" sz="2600" spc="-90">
                <a:latin typeface="Georgia"/>
                <a:cs typeface="Georgia"/>
              </a:rPr>
              <a:t>64 </a:t>
            </a:r>
            <a:r>
              <a:rPr dirty="0" sz="2600" spc="-10">
                <a:latin typeface="Georgia"/>
                <a:cs typeface="Georgia"/>
              </a:rPr>
              <a:t>bit </a:t>
            </a:r>
            <a:r>
              <a:rPr dirty="0" sz="2600" spc="-55">
                <a:latin typeface="Georgia"/>
                <a:cs typeface="Georgia"/>
              </a:rPr>
              <a:t>Y </a:t>
            </a:r>
            <a:r>
              <a:rPr dirty="0" sz="2600" spc="-240">
                <a:latin typeface="Georgia"/>
                <a:cs typeface="Georgia"/>
              </a:rPr>
              <a:t>= </a:t>
            </a:r>
            <a:r>
              <a:rPr dirty="0" sz="2600" spc="-105">
                <a:latin typeface="Georgia"/>
                <a:cs typeface="Georgia"/>
              </a:rPr>
              <a:t>(Y1, </a:t>
            </a:r>
            <a:r>
              <a:rPr dirty="0" sz="2600" spc="-100">
                <a:latin typeface="Georgia"/>
                <a:cs typeface="Georgia"/>
              </a:rPr>
              <a:t>Y2, </a:t>
            </a:r>
            <a:r>
              <a:rPr dirty="0" sz="2600" spc="-114">
                <a:latin typeface="Georgia"/>
                <a:cs typeface="Georgia"/>
              </a:rPr>
              <a:t>Y3, </a:t>
            </a:r>
            <a:r>
              <a:rPr dirty="0" sz="2600" spc="-60">
                <a:latin typeface="Georgia"/>
                <a:cs typeface="Georgia"/>
              </a:rPr>
              <a:t>Y4) </a:t>
            </a:r>
            <a:r>
              <a:rPr dirty="0" sz="2600" spc="-40">
                <a:latin typeface="Georgia"/>
                <a:cs typeface="Georgia"/>
              </a:rPr>
              <a:t>dan  </a:t>
            </a:r>
            <a:r>
              <a:rPr dirty="0" sz="2600" spc="-30">
                <a:latin typeface="Georgia"/>
                <a:cs typeface="Georgia"/>
              </a:rPr>
              <a:t>dikendalikan </a:t>
            </a:r>
            <a:r>
              <a:rPr dirty="0" sz="2600" spc="-10">
                <a:latin typeface="Georgia"/>
                <a:cs typeface="Georgia"/>
              </a:rPr>
              <a:t>oleh </a:t>
            </a:r>
            <a:r>
              <a:rPr dirty="0" sz="2600" spc="-165">
                <a:latin typeface="Georgia"/>
                <a:cs typeface="Georgia"/>
              </a:rPr>
              <a:t>52 </a:t>
            </a:r>
            <a:r>
              <a:rPr dirty="0" sz="2600" spc="-20">
                <a:latin typeface="Georgia"/>
                <a:cs typeface="Georgia"/>
              </a:rPr>
              <a:t>subkunci </a:t>
            </a:r>
            <a:r>
              <a:rPr dirty="0" sz="2600" spc="-185">
                <a:latin typeface="Georgia"/>
                <a:cs typeface="Georgia"/>
              </a:rPr>
              <a:t>16 </a:t>
            </a:r>
            <a:r>
              <a:rPr dirty="0" sz="2600" spc="-10">
                <a:latin typeface="Georgia"/>
                <a:cs typeface="Georgia"/>
              </a:rPr>
              <a:t>bit </a:t>
            </a:r>
            <a:r>
              <a:rPr dirty="0" sz="2600" spc="-35">
                <a:latin typeface="Georgia"/>
                <a:cs typeface="Georgia"/>
              </a:rPr>
              <a:t>yang </a:t>
            </a:r>
            <a:r>
              <a:rPr dirty="0" sz="2600" spc="-15">
                <a:latin typeface="Georgia"/>
                <a:cs typeface="Georgia"/>
              </a:rPr>
              <a:t>dibentuk  </a:t>
            </a:r>
            <a:r>
              <a:rPr dirty="0" sz="2600" spc="-45">
                <a:latin typeface="Georgia"/>
                <a:cs typeface="Georgia"/>
              </a:rPr>
              <a:t>dari </a:t>
            </a:r>
            <a:r>
              <a:rPr dirty="0" sz="2600" spc="-10">
                <a:latin typeface="Georgia"/>
                <a:cs typeface="Georgia"/>
              </a:rPr>
              <a:t>blok kunci </a:t>
            </a:r>
            <a:r>
              <a:rPr dirty="0" sz="2600" spc="-215">
                <a:latin typeface="Georgia"/>
                <a:cs typeface="Georgia"/>
              </a:rPr>
              <a:t>128</a:t>
            </a:r>
            <a:r>
              <a:rPr dirty="0" sz="2600" spc="60">
                <a:latin typeface="Georgia"/>
                <a:cs typeface="Georgia"/>
              </a:rPr>
              <a:t> </a:t>
            </a:r>
            <a:r>
              <a:rPr dirty="0" sz="2600" spc="-10">
                <a:latin typeface="Georgia"/>
                <a:cs typeface="Georgia"/>
              </a:rPr>
              <a:t>bit</a:t>
            </a:r>
            <a:endParaRPr sz="2600">
              <a:latin typeface="Georgia"/>
              <a:cs typeface="Georgia"/>
            </a:endParaRPr>
          </a:p>
          <a:p>
            <a:pPr marL="312420" marR="229235" indent="-274955">
              <a:lnSpc>
                <a:spcPct val="90000"/>
              </a:lnSpc>
              <a:spcBef>
                <a:spcPts val="625"/>
              </a:spcBef>
              <a:buClr>
                <a:srgbClr val="EB631B"/>
              </a:buClr>
              <a:buSzPct val="94230"/>
              <a:buFont typeface="Arial"/>
              <a:buChar char=""/>
              <a:tabLst>
                <a:tab pos="313055" algn="l"/>
                <a:tab pos="2497455" algn="l"/>
                <a:tab pos="5626735" algn="l"/>
              </a:tabLst>
            </a:pPr>
            <a:r>
              <a:rPr dirty="0" sz="2600" spc="-50">
                <a:latin typeface="Georgia"/>
                <a:cs typeface="Georgia"/>
              </a:rPr>
              <a:t>Dari</a:t>
            </a:r>
            <a:r>
              <a:rPr dirty="0" sz="2600" spc="20">
                <a:latin typeface="Georgia"/>
                <a:cs typeface="Georgia"/>
              </a:rPr>
              <a:t> </a:t>
            </a:r>
            <a:r>
              <a:rPr dirty="0" sz="2600" spc="-50">
                <a:latin typeface="Georgia"/>
                <a:cs typeface="Georgia"/>
              </a:rPr>
              <a:t>Gambar</a:t>
            </a:r>
            <a:r>
              <a:rPr dirty="0" sz="2600" spc="-45">
                <a:latin typeface="Georgia"/>
                <a:cs typeface="Georgia"/>
              </a:rPr>
              <a:t> </a:t>
            </a:r>
            <a:r>
              <a:rPr dirty="0" sz="2600" spc="-305">
                <a:latin typeface="Georgia"/>
                <a:cs typeface="Georgia"/>
              </a:rPr>
              <a:t>1	</a:t>
            </a:r>
            <a:r>
              <a:rPr dirty="0" sz="2600" spc="-35">
                <a:latin typeface="Georgia"/>
                <a:cs typeface="Georgia"/>
              </a:rPr>
              <a:t>dapat </a:t>
            </a:r>
            <a:r>
              <a:rPr dirty="0" sz="2600" spc="-25">
                <a:latin typeface="Georgia"/>
                <a:cs typeface="Georgia"/>
              </a:rPr>
              <a:t>dilihat </a:t>
            </a:r>
            <a:r>
              <a:rPr dirty="0" sz="2600" spc="-30">
                <a:latin typeface="Georgia"/>
                <a:cs typeface="Georgia"/>
              </a:rPr>
              <a:t>keempat </a:t>
            </a:r>
            <a:r>
              <a:rPr dirty="0" sz="2600" spc="-20">
                <a:latin typeface="Georgia"/>
                <a:cs typeface="Georgia"/>
              </a:rPr>
              <a:t>subblok </a:t>
            </a:r>
            <a:r>
              <a:rPr dirty="0" sz="2600" spc="-185">
                <a:latin typeface="Georgia"/>
                <a:cs typeface="Georgia"/>
              </a:rPr>
              <a:t>16 </a:t>
            </a:r>
            <a:r>
              <a:rPr dirty="0" sz="2600" spc="-20">
                <a:latin typeface="Georgia"/>
                <a:cs typeface="Georgia"/>
              </a:rPr>
              <a:t>bit,  </a:t>
            </a:r>
            <a:r>
              <a:rPr dirty="0" sz="2600" spc="-125">
                <a:latin typeface="Georgia"/>
                <a:cs typeface="Georgia"/>
              </a:rPr>
              <a:t>X</a:t>
            </a:r>
            <a:r>
              <a:rPr dirty="0" baseline="-21241" sz="2550" spc="-187">
                <a:latin typeface="Georgia"/>
                <a:cs typeface="Georgia"/>
              </a:rPr>
              <a:t>1</a:t>
            </a:r>
            <a:r>
              <a:rPr dirty="0" sz="2600" spc="-125">
                <a:latin typeface="Georgia"/>
                <a:cs typeface="Georgia"/>
              </a:rPr>
              <a:t>, </a:t>
            </a:r>
            <a:r>
              <a:rPr dirty="0" sz="2600" spc="-95">
                <a:latin typeface="Georgia"/>
                <a:cs typeface="Georgia"/>
              </a:rPr>
              <a:t>X</a:t>
            </a:r>
            <a:r>
              <a:rPr dirty="0" baseline="-21241" sz="2550" spc="-142">
                <a:latin typeface="Georgia"/>
                <a:cs typeface="Georgia"/>
              </a:rPr>
              <a:t>2</a:t>
            </a:r>
            <a:r>
              <a:rPr dirty="0" sz="2600" spc="-95">
                <a:latin typeface="Georgia"/>
                <a:cs typeface="Georgia"/>
              </a:rPr>
              <a:t>, </a:t>
            </a:r>
            <a:r>
              <a:rPr dirty="0" sz="2600" spc="-110">
                <a:latin typeface="Georgia"/>
                <a:cs typeface="Georgia"/>
              </a:rPr>
              <a:t>X</a:t>
            </a:r>
            <a:r>
              <a:rPr dirty="0" baseline="-21241" sz="2550" spc="-165">
                <a:latin typeface="Georgia"/>
                <a:cs typeface="Georgia"/>
              </a:rPr>
              <a:t>3</a:t>
            </a:r>
            <a:r>
              <a:rPr dirty="0" sz="2600" spc="-110">
                <a:latin typeface="Georgia"/>
                <a:cs typeface="Georgia"/>
              </a:rPr>
              <a:t>, </a:t>
            </a:r>
            <a:r>
              <a:rPr dirty="0" sz="2600" spc="-75">
                <a:latin typeface="Georgia"/>
                <a:cs typeface="Georgia"/>
              </a:rPr>
              <a:t>X</a:t>
            </a:r>
            <a:r>
              <a:rPr dirty="0" baseline="-21241" sz="2550" spc="-112">
                <a:latin typeface="Georgia"/>
                <a:cs typeface="Georgia"/>
              </a:rPr>
              <a:t>4</a:t>
            </a:r>
            <a:r>
              <a:rPr dirty="0" sz="2600" spc="-75">
                <a:latin typeface="Georgia"/>
                <a:cs typeface="Georgia"/>
              </a:rPr>
              <a:t>, </a:t>
            </a:r>
            <a:r>
              <a:rPr dirty="0" sz="2600" spc="-30">
                <a:latin typeface="Georgia"/>
                <a:cs typeface="Georgia"/>
              </a:rPr>
              <a:t>digunakan </a:t>
            </a:r>
            <a:r>
              <a:rPr dirty="0" sz="2600" spc="-35">
                <a:latin typeface="Georgia"/>
                <a:cs typeface="Georgia"/>
              </a:rPr>
              <a:t>sebagai </a:t>
            </a:r>
            <a:r>
              <a:rPr dirty="0" sz="2600" spc="-40">
                <a:latin typeface="Georgia"/>
                <a:cs typeface="Georgia"/>
              </a:rPr>
              <a:t>masukan </a:t>
            </a:r>
            <a:r>
              <a:rPr dirty="0" sz="2600" spc="-10">
                <a:latin typeface="Georgia"/>
                <a:cs typeface="Georgia"/>
              </a:rPr>
              <a:t>untuk  </a:t>
            </a:r>
            <a:r>
              <a:rPr dirty="0" sz="2600" spc="-10">
                <a:latin typeface="Georgia"/>
                <a:cs typeface="Georgia"/>
              </a:rPr>
              <a:t>i</a:t>
            </a:r>
            <a:r>
              <a:rPr dirty="0" sz="2600" spc="-45">
                <a:latin typeface="Georgia"/>
                <a:cs typeface="Georgia"/>
              </a:rPr>
              <a:t>t</a:t>
            </a:r>
            <a:r>
              <a:rPr dirty="0" sz="2600" spc="-45">
                <a:latin typeface="Georgia"/>
                <a:cs typeface="Georgia"/>
              </a:rPr>
              <a:t>e</a:t>
            </a:r>
            <a:r>
              <a:rPr dirty="0" sz="2600" spc="-90">
                <a:latin typeface="Georgia"/>
                <a:cs typeface="Georgia"/>
              </a:rPr>
              <a:t>r</a:t>
            </a:r>
            <a:r>
              <a:rPr dirty="0" sz="2600" spc="-55">
                <a:latin typeface="Georgia"/>
                <a:cs typeface="Georgia"/>
              </a:rPr>
              <a:t>asi</a:t>
            </a:r>
            <a:r>
              <a:rPr dirty="0" sz="2600" spc="-25">
                <a:latin typeface="Georgia"/>
                <a:cs typeface="Georgia"/>
              </a:rPr>
              <a:t> </a:t>
            </a:r>
            <a:r>
              <a:rPr dirty="0" sz="2600" spc="-35">
                <a:latin typeface="Georgia"/>
                <a:cs typeface="Georgia"/>
              </a:rPr>
              <a:t>pertama</a:t>
            </a:r>
            <a:r>
              <a:rPr dirty="0" sz="2600" spc="-120">
                <a:latin typeface="Georgia"/>
                <a:cs typeface="Georgia"/>
              </a:rPr>
              <a:t> </a:t>
            </a:r>
            <a:r>
              <a:rPr dirty="0" sz="2600" spc="-55">
                <a:latin typeface="Georgia"/>
                <a:cs typeface="Georgia"/>
              </a:rPr>
              <a:t>dar</a:t>
            </a:r>
            <a:r>
              <a:rPr dirty="0" sz="2600" spc="-30">
                <a:latin typeface="Georgia"/>
                <a:cs typeface="Georgia"/>
              </a:rPr>
              <a:t>i</a:t>
            </a:r>
            <a:r>
              <a:rPr dirty="0" sz="2600" spc="-40">
                <a:latin typeface="Georgia"/>
                <a:cs typeface="Georgia"/>
              </a:rPr>
              <a:t> </a:t>
            </a:r>
            <a:r>
              <a:rPr dirty="0" sz="2600" spc="-25">
                <a:latin typeface="Georgia"/>
                <a:cs typeface="Georgia"/>
              </a:rPr>
              <a:t>al</a:t>
            </a:r>
            <a:r>
              <a:rPr dirty="0" sz="2600" spc="-95">
                <a:latin typeface="Georgia"/>
                <a:cs typeface="Georgia"/>
              </a:rPr>
              <a:t>g</a:t>
            </a:r>
            <a:r>
              <a:rPr dirty="0" sz="2600" spc="-35">
                <a:latin typeface="Georgia"/>
                <a:cs typeface="Georgia"/>
              </a:rPr>
              <a:t>or</a:t>
            </a:r>
            <a:r>
              <a:rPr dirty="0" sz="2600" spc="-35">
                <a:latin typeface="Georgia"/>
                <a:cs typeface="Georgia"/>
              </a:rPr>
              <a:t>i</a:t>
            </a:r>
            <a:r>
              <a:rPr dirty="0" sz="2600" spc="-35">
                <a:latin typeface="Georgia"/>
                <a:cs typeface="Georgia"/>
              </a:rPr>
              <a:t>tm</a:t>
            </a:r>
            <a:r>
              <a:rPr dirty="0" sz="2600" spc="-25">
                <a:latin typeface="Georgia"/>
                <a:cs typeface="Georgia"/>
              </a:rPr>
              <a:t>a</a:t>
            </a:r>
            <a:r>
              <a:rPr dirty="0" sz="2600" spc="-50">
                <a:latin typeface="Georgia"/>
                <a:cs typeface="Georgia"/>
              </a:rPr>
              <a:t> </a:t>
            </a:r>
            <a:r>
              <a:rPr dirty="0" sz="2600" spc="-70">
                <a:latin typeface="Georgia"/>
                <a:cs typeface="Georgia"/>
              </a:rPr>
              <a:t>IDEA.</a:t>
            </a:r>
            <a:r>
              <a:rPr dirty="0" sz="2600">
                <a:latin typeface="Georgia"/>
                <a:cs typeface="Georgia"/>
              </a:rPr>
              <a:t>	</a:t>
            </a:r>
            <a:r>
              <a:rPr dirty="0" sz="2600" spc="-90">
                <a:latin typeface="Georgia"/>
                <a:cs typeface="Georgia"/>
              </a:rPr>
              <a:t>M</a:t>
            </a:r>
            <a:r>
              <a:rPr dirty="0" sz="2600" spc="-40">
                <a:latin typeface="Georgia"/>
                <a:cs typeface="Georgia"/>
              </a:rPr>
              <a:t>asi</a:t>
            </a:r>
            <a:r>
              <a:rPr dirty="0" sz="2600" spc="-70">
                <a:latin typeface="Georgia"/>
                <a:cs typeface="Georgia"/>
              </a:rPr>
              <a:t>n</a:t>
            </a:r>
            <a:r>
              <a:rPr dirty="0" sz="2600" spc="-15">
                <a:latin typeface="Georgia"/>
                <a:cs typeface="Georgia"/>
              </a:rPr>
              <a:t>g</a:t>
            </a:r>
            <a:r>
              <a:rPr dirty="0" sz="2600" spc="-40">
                <a:latin typeface="Georgia"/>
                <a:cs typeface="Georgia"/>
              </a:rPr>
              <a:t>-</a:t>
            </a:r>
            <a:r>
              <a:rPr dirty="0" sz="2600" spc="-50">
                <a:latin typeface="Georgia"/>
                <a:cs typeface="Georgia"/>
              </a:rPr>
              <a:t>masi</a:t>
            </a:r>
            <a:r>
              <a:rPr dirty="0" sz="2600" spc="-60">
                <a:latin typeface="Georgia"/>
                <a:cs typeface="Georgia"/>
              </a:rPr>
              <a:t>n</a:t>
            </a:r>
            <a:r>
              <a:rPr dirty="0" sz="2600" spc="-5">
                <a:latin typeface="Georgia"/>
                <a:cs typeface="Georgia"/>
              </a:rPr>
              <a:t>g  </a:t>
            </a:r>
            <a:r>
              <a:rPr dirty="0" sz="2600" spc="-45">
                <a:latin typeface="Georgia"/>
                <a:cs typeface="Georgia"/>
              </a:rPr>
              <a:t>dalam </a:t>
            </a:r>
            <a:r>
              <a:rPr dirty="0" sz="2600" spc="-30">
                <a:latin typeface="Georgia"/>
                <a:cs typeface="Georgia"/>
              </a:rPr>
              <a:t>setiap </a:t>
            </a:r>
            <a:r>
              <a:rPr dirty="0" sz="2600" spc="-50">
                <a:latin typeface="Georgia"/>
                <a:cs typeface="Georgia"/>
              </a:rPr>
              <a:t>iterasi </a:t>
            </a:r>
            <a:r>
              <a:rPr dirty="0" sz="2600" spc="-25">
                <a:latin typeface="Georgia"/>
                <a:cs typeface="Georgia"/>
              </a:rPr>
              <a:t>dilakukan </a:t>
            </a:r>
            <a:r>
              <a:rPr dirty="0" sz="2600" spc="-45">
                <a:latin typeface="Georgia"/>
                <a:cs typeface="Georgia"/>
              </a:rPr>
              <a:t>operasi </a:t>
            </a:r>
            <a:r>
              <a:rPr dirty="0" sz="2600" spc="-85">
                <a:latin typeface="Georgia"/>
                <a:cs typeface="Georgia"/>
              </a:rPr>
              <a:t>XOR,  </a:t>
            </a:r>
            <a:r>
              <a:rPr dirty="0" sz="2600" spc="-35">
                <a:latin typeface="Georgia"/>
                <a:cs typeface="Georgia"/>
              </a:rPr>
              <a:t>penjumlahan modulasi </a:t>
            </a:r>
            <a:r>
              <a:rPr dirty="0" sz="2600" spc="-135">
                <a:latin typeface="Georgia"/>
                <a:cs typeface="Georgia"/>
              </a:rPr>
              <a:t>2</a:t>
            </a:r>
            <a:r>
              <a:rPr dirty="0" baseline="26143" sz="2550" spc="-202">
                <a:latin typeface="Georgia"/>
                <a:cs typeface="Georgia"/>
              </a:rPr>
              <a:t>16 </a:t>
            </a:r>
            <a:r>
              <a:rPr dirty="0" sz="2600" spc="-40">
                <a:latin typeface="Georgia"/>
                <a:cs typeface="Georgia"/>
              </a:rPr>
              <a:t>dan perkalian </a:t>
            </a:r>
            <a:r>
              <a:rPr dirty="0" sz="2600" spc="-35">
                <a:latin typeface="Georgia"/>
                <a:cs typeface="Georgia"/>
              </a:rPr>
              <a:t>modulasi  </a:t>
            </a:r>
            <a:r>
              <a:rPr dirty="0" sz="2600" spc="-135">
                <a:latin typeface="Georgia"/>
                <a:cs typeface="Georgia"/>
              </a:rPr>
              <a:t>(2</a:t>
            </a:r>
            <a:r>
              <a:rPr dirty="0" baseline="26143" sz="2550" spc="-202">
                <a:latin typeface="Georgia"/>
                <a:cs typeface="Georgia"/>
              </a:rPr>
              <a:t>16</a:t>
            </a:r>
            <a:r>
              <a:rPr dirty="0" sz="2600" spc="-135">
                <a:latin typeface="Georgia"/>
                <a:cs typeface="Georgia"/>
              </a:rPr>
              <a:t>+</a:t>
            </a:r>
            <a:r>
              <a:rPr dirty="0" sz="2600" spc="20">
                <a:latin typeface="Georgia"/>
                <a:cs typeface="Georgia"/>
              </a:rPr>
              <a:t> </a:t>
            </a:r>
            <a:r>
              <a:rPr dirty="0" sz="2600" spc="-120">
                <a:latin typeface="Georgia"/>
                <a:cs typeface="Georgia"/>
              </a:rPr>
              <a:t>1).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822705"/>
            <a:ext cx="68973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"/>
              <a:t>Tahapan </a:t>
            </a:r>
            <a:r>
              <a:rPr dirty="0" sz="3600" spc="-15"/>
              <a:t>yang dilakukan </a:t>
            </a:r>
            <a:r>
              <a:rPr dirty="0" sz="3600" spc="-10"/>
              <a:t>setiap</a:t>
            </a:r>
            <a:r>
              <a:rPr dirty="0" sz="3600" spc="-35"/>
              <a:t> </a:t>
            </a:r>
            <a:r>
              <a:rPr dirty="0" sz="3600" spc="-20"/>
              <a:t>iterasi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523240" y="1440561"/>
            <a:ext cx="7118350" cy="4719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720" indent="-274955">
              <a:lnSpc>
                <a:spcPct val="100000"/>
              </a:lnSpc>
              <a:spcBef>
                <a:spcPts val="95"/>
              </a:spcBef>
              <a:buClr>
                <a:srgbClr val="EB631B"/>
              </a:buClr>
              <a:buSzPct val="93181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45">
                <a:latin typeface="Georgia"/>
                <a:cs typeface="Georgia"/>
              </a:rPr>
              <a:t>Perkalian </a:t>
            </a:r>
            <a:r>
              <a:rPr dirty="0" sz="2200" spc="-150">
                <a:latin typeface="Georgia"/>
                <a:cs typeface="Georgia"/>
              </a:rPr>
              <a:t>X</a:t>
            </a:r>
            <a:r>
              <a:rPr dirty="0" baseline="-21072" sz="2175" spc="-225">
                <a:latin typeface="Georgia"/>
                <a:cs typeface="Georgia"/>
              </a:rPr>
              <a:t>1 </a:t>
            </a:r>
            <a:r>
              <a:rPr dirty="0" sz="2200" spc="-25">
                <a:latin typeface="Georgia"/>
                <a:cs typeface="Georgia"/>
              </a:rPr>
              <a:t>dengan </a:t>
            </a:r>
            <a:r>
              <a:rPr dirty="0" sz="2200" spc="-20">
                <a:latin typeface="Georgia"/>
                <a:cs typeface="Georgia"/>
              </a:rPr>
              <a:t>subkunci </a:t>
            </a:r>
            <a:r>
              <a:rPr dirty="0" sz="2200" spc="-35">
                <a:latin typeface="Georgia"/>
                <a:cs typeface="Georgia"/>
              </a:rPr>
              <a:t>pertama</a:t>
            </a:r>
            <a:r>
              <a:rPr dirty="0" sz="2200" spc="-250">
                <a:latin typeface="Georgia"/>
                <a:cs typeface="Georgia"/>
              </a:rPr>
              <a:t> </a:t>
            </a:r>
            <a:r>
              <a:rPr dirty="0" sz="2200" spc="-75">
                <a:latin typeface="Georgia"/>
                <a:cs typeface="Georgia"/>
              </a:rPr>
              <a:t>(K</a:t>
            </a:r>
            <a:r>
              <a:rPr dirty="0" baseline="-21072" sz="2175" spc="-112">
                <a:latin typeface="Georgia"/>
                <a:cs typeface="Georgia"/>
              </a:rPr>
              <a:t>1</a:t>
            </a:r>
            <a:r>
              <a:rPr dirty="0" sz="2200" spc="-75">
                <a:latin typeface="Georgia"/>
                <a:cs typeface="Georgia"/>
              </a:rPr>
              <a:t>)</a:t>
            </a:r>
            <a:endParaRPr sz="22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3181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40">
                <a:latin typeface="Georgia"/>
                <a:cs typeface="Georgia"/>
              </a:rPr>
              <a:t>Penjumlahan </a:t>
            </a:r>
            <a:r>
              <a:rPr dirty="0" sz="2200" spc="-114">
                <a:latin typeface="Georgia"/>
                <a:cs typeface="Georgia"/>
              </a:rPr>
              <a:t>X</a:t>
            </a:r>
            <a:r>
              <a:rPr dirty="0" baseline="-21072" sz="2175" spc="-172">
                <a:latin typeface="Georgia"/>
                <a:cs typeface="Georgia"/>
              </a:rPr>
              <a:t>2 </a:t>
            </a:r>
            <a:r>
              <a:rPr dirty="0" sz="2200" spc="-25">
                <a:latin typeface="Georgia"/>
                <a:cs typeface="Georgia"/>
              </a:rPr>
              <a:t>dengan </a:t>
            </a:r>
            <a:r>
              <a:rPr dirty="0" sz="2200" spc="-20">
                <a:latin typeface="Georgia"/>
                <a:cs typeface="Georgia"/>
              </a:rPr>
              <a:t>subkunci </a:t>
            </a:r>
            <a:r>
              <a:rPr dirty="0" sz="2200" spc="-35">
                <a:latin typeface="Georgia"/>
                <a:cs typeface="Georgia"/>
              </a:rPr>
              <a:t>kedua</a:t>
            </a:r>
            <a:r>
              <a:rPr dirty="0" sz="2200" spc="-95">
                <a:latin typeface="Georgia"/>
                <a:cs typeface="Georgia"/>
              </a:rPr>
              <a:t> </a:t>
            </a:r>
            <a:r>
              <a:rPr dirty="0" sz="2200" spc="-55">
                <a:latin typeface="Georgia"/>
                <a:cs typeface="Georgia"/>
              </a:rPr>
              <a:t>(K</a:t>
            </a:r>
            <a:r>
              <a:rPr dirty="0" baseline="-21072" sz="2175" spc="-82">
                <a:latin typeface="Georgia"/>
                <a:cs typeface="Georgia"/>
              </a:rPr>
              <a:t>2</a:t>
            </a:r>
            <a:r>
              <a:rPr dirty="0" sz="2200" spc="-55">
                <a:latin typeface="Georgia"/>
                <a:cs typeface="Georgia"/>
              </a:rPr>
              <a:t>)</a:t>
            </a:r>
            <a:endParaRPr sz="22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3181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45">
                <a:latin typeface="Georgia"/>
                <a:cs typeface="Georgia"/>
              </a:rPr>
              <a:t>Pejumlahan </a:t>
            </a:r>
            <a:r>
              <a:rPr dirty="0" sz="2200" spc="-130">
                <a:latin typeface="Georgia"/>
                <a:cs typeface="Georgia"/>
              </a:rPr>
              <a:t>X</a:t>
            </a:r>
            <a:r>
              <a:rPr dirty="0" baseline="-21072" sz="2175" spc="-195">
                <a:latin typeface="Georgia"/>
                <a:cs typeface="Georgia"/>
              </a:rPr>
              <a:t>3 </a:t>
            </a:r>
            <a:r>
              <a:rPr dirty="0" sz="2200" spc="-25">
                <a:latin typeface="Georgia"/>
                <a:cs typeface="Georgia"/>
              </a:rPr>
              <a:t>dengan </a:t>
            </a:r>
            <a:r>
              <a:rPr dirty="0" sz="2200" spc="-20">
                <a:latin typeface="Georgia"/>
                <a:cs typeface="Georgia"/>
              </a:rPr>
              <a:t>subkunci </a:t>
            </a:r>
            <a:r>
              <a:rPr dirty="0" sz="2200" spc="-25">
                <a:latin typeface="Georgia"/>
                <a:cs typeface="Georgia"/>
              </a:rPr>
              <a:t>ketiga</a:t>
            </a:r>
            <a:r>
              <a:rPr dirty="0" sz="2200" spc="-40">
                <a:latin typeface="Georgia"/>
                <a:cs typeface="Georgia"/>
              </a:rPr>
              <a:t> </a:t>
            </a:r>
            <a:r>
              <a:rPr dirty="0" sz="2200" spc="-65">
                <a:latin typeface="Georgia"/>
                <a:cs typeface="Georgia"/>
              </a:rPr>
              <a:t>(K</a:t>
            </a:r>
            <a:r>
              <a:rPr dirty="0" baseline="-21072" sz="2175" spc="-97">
                <a:latin typeface="Georgia"/>
                <a:cs typeface="Georgia"/>
              </a:rPr>
              <a:t>3</a:t>
            </a:r>
            <a:r>
              <a:rPr dirty="0" sz="2200" spc="-65">
                <a:latin typeface="Georgia"/>
                <a:cs typeface="Georgia"/>
              </a:rPr>
              <a:t>)</a:t>
            </a:r>
            <a:endParaRPr sz="22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3181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45">
                <a:latin typeface="Georgia"/>
                <a:cs typeface="Georgia"/>
              </a:rPr>
              <a:t>Perkalian </a:t>
            </a:r>
            <a:r>
              <a:rPr dirty="0" sz="2200" spc="-90">
                <a:latin typeface="Georgia"/>
                <a:cs typeface="Georgia"/>
              </a:rPr>
              <a:t>X</a:t>
            </a:r>
            <a:r>
              <a:rPr dirty="0" baseline="-21072" sz="2175" spc="-135">
                <a:latin typeface="Georgia"/>
                <a:cs typeface="Georgia"/>
              </a:rPr>
              <a:t>4 </a:t>
            </a:r>
            <a:r>
              <a:rPr dirty="0" sz="2200" spc="-25">
                <a:latin typeface="Georgia"/>
                <a:cs typeface="Georgia"/>
              </a:rPr>
              <a:t>dengan </a:t>
            </a:r>
            <a:r>
              <a:rPr dirty="0" sz="2200" spc="-20">
                <a:latin typeface="Georgia"/>
                <a:cs typeface="Georgia"/>
              </a:rPr>
              <a:t>subkunci </a:t>
            </a:r>
            <a:r>
              <a:rPr dirty="0" sz="2200" spc="-25">
                <a:latin typeface="Georgia"/>
                <a:cs typeface="Georgia"/>
              </a:rPr>
              <a:t>keempat</a:t>
            </a:r>
            <a:r>
              <a:rPr dirty="0" sz="2200" spc="-130">
                <a:latin typeface="Georgia"/>
                <a:cs typeface="Georgia"/>
              </a:rPr>
              <a:t> </a:t>
            </a:r>
            <a:r>
              <a:rPr dirty="0" sz="2200" spc="-45">
                <a:latin typeface="Georgia"/>
                <a:cs typeface="Georgia"/>
              </a:rPr>
              <a:t>(K</a:t>
            </a:r>
            <a:r>
              <a:rPr dirty="0" baseline="-21072" sz="2175" spc="-67">
                <a:latin typeface="Georgia"/>
                <a:cs typeface="Georgia"/>
              </a:rPr>
              <a:t>4</a:t>
            </a:r>
            <a:r>
              <a:rPr dirty="0" sz="2200" spc="-45">
                <a:latin typeface="Georgia"/>
                <a:cs typeface="Georgia"/>
              </a:rPr>
              <a:t>)</a:t>
            </a:r>
            <a:endParaRPr sz="22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5454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25">
                <a:latin typeface="Georgia"/>
                <a:cs typeface="Georgia"/>
              </a:rPr>
              <a:t>Operasi </a:t>
            </a:r>
            <a:r>
              <a:rPr dirty="0" sz="2200" spc="-85">
                <a:latin typeface="Georgia"/>
                <a:cs typeface="Georgia"/>
              </a:rPr>
              <a:t>XOR </a:t>
            </a:r>
            <a:r>
              <a:rPr dirty="0" sz="2200" spc="-35">
                <a:latin typeface="Georgia"/>
                <a:cs typeface="Georgia"/>
              </a:rPr>
              <a:t>hasil </a:t>
            </a:r>
            <a:r>
              <a:rPr dirty="0" sz="2200" spc="-30">
                <a:latin typeface="Georgia"/>
                <a:cs typeface="Georgia"/>
              </a:rPr>
              <a:t>langkah </a:t>
            </a:r>
            <a:r>
              <a:rPr dirty="0" sz="2200" spc="-140">
                <a:latin typeface="Georgia"/>
                <a:cs typeface="Georgia"/>
              </a:rPr>
              <a:t>1) </a:t>
            </a:r>
            <a:r>
              <a:rPr dirty="0" sz="2200" spc="-35">
                <a:latin typeface="Georgia"/>
                <a:cs typeface="Georgia"/>
              </a:rPr>
              <a:t>dan</a:t>
            </a:r>
            <a:r>
              <a:rPr dirty="0" sz="2200" spc="235">
                <a:latin typeface="Georgia"/>
                <a:cs typeface="Georgia"/>
              </a:rPr>
              <a:t> </a:t>
            </a:r>
            <a:r>
              <a:rPr dirty="0" sz="2200" spc="-114">
                <a:latin typeface="Georgia"/>
                <a:cs typeface="Georgia"/>
              </a:rPr>
              <a:t>3)</a:t>
            </a:r>
            <a:endParaRPr sz="22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3181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25">
                <a:latin typeface="Georgia"/>
                <a:cs typeface="Georgia"/>
              </a:rPr>
              <a:t>Operasi </a:t>
            </a:r>
            <a:r>
              <a:rPr dirty="0" sz="2200" spc="-85">
                <a:latin typeface="Georgia"/>
                <a:cs typeface="Georgia"/>
              </a:rPr>
              <a:t>XOR </a:t>
            </a:r>
            <a:r>
              <a:rPr dirty="0" sz="2200" spc="-35">
                <a:latin typeface="Georgia"/>
                <a:cs typeface="Georgia"/>
              </a:rPr>
              <a:t>hasil </a:t>
            </a:r>
            <a:r>
              <a:rPr dirty="0" sz="2200" spc="-30">
                <a:latin typeface="Georgia"/>
                <a:cs typeface="Georgia"/>
              </a:rPr>
              <a:t>langkah </a:t>
            </a:r>
            <a:r>
              <a:rPr dirty="0" sz="2200" spc="-95">
                <a:latin typeface="Georgia"/>
                <a:cs typeface="Georgia"/>
              </a:rPr>
              <a:t>2) </a:t>
            </a:r>
            <a:r>
              <a:rPr dirty="0" sz="2200" spc="-35">
                <a:latin typeface="Georgia"/>
                <a:cs typeface="Georgia"/>
              </a:rPr>
              <a:t>dan</a:t>
            </a:r>
            <a:r>
              <a:rPr dirty="0" sz="2200" spc="204">
                <a:latin typeface="Georgia"/>
                <a:cs typeface="Georgia"/>
              </a:rPr>
              <a:t> </a:t>
            </a:r>
            <a:r>
              <a:rPr dirty="0" sz="2200" spc="-50">
                <a:latin typeface="Georgia"/>
                <a:cs typeface="Georgia"/>
              </a:rPr>
              <a:t>4)</a:t>
            </a:r>
            <a:endParaRPr sz="22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3181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45">
                <a:latin typeface="Georgia"/>
                <a:cs typeface="Georgia"/>
              </a:rPr>
              <a:t>Perkalian </a:t>
            </a:r>
            <a:r>
              <a:rPr dirty="0" sz="2200" spc="-35">
                <a:latin typeface="Georgia"/>
                <a:cs typeface="Georgia"/>
              </a:rPr>
              <a:t>hasil </a:t>
            </a:r>
            <a:r>
              <a:rPr dirty="0" sz="2200" spc="-30">
                <a:latin typeface="Georgia"/>
                <a:cs typeface="Georgia"/>
              </a:rPr>
              <a:t>langkah </a:t>
            </a:r>
            <a:r>
              <a:rPr dirty="0" sz="2200" spc="-70">
                <a:latin typeface="Georgia"/>
                <a:cs typeface="Georgia"/>
              </a:rPr>
              <a:t>5) </a:t>
            </a:r>
            <a:r>
              <a:rPr dirty="0" sz="2200" spc="-25">
                <a:latin typeface="Georgia"/>
                <a:cs typeface="Georgia"/>
              </a:rPr>
              <a:t>dengan </a:t>
            </a:r>
            <a:r>
              <a:rPr dirty="0" sz="2200" spc="-20">
                <a:latin typeface="Georgia"/>
                <a:cs typeface="Georgia"/>
              </a:rPr>
              <a:t>subkunci </a:t>
            </a:r>
            <a:r>
              <a:rPr dirty="0" sz="2200" spc="-35">
                <a:latin typeface="Georgia"/>
                <a:cs typeface="Georgia"/>
              </a:rPr>
              <a:t>kelima</a:t>
            </a:r>
            <a:r>
              <a:rPr dirty="0" sz="2200" spc="30">
                <a:latin typeface="Georgia"/>
                <a:cs typeface="Georgia"/>
              </a:rPr>
              <a:t> </a:t>
            </a:r>
            <a:r>
              <a:rPr dirty="0" sz="2200" spc="-50">
                <a:latin typeface="Georgia"/>
                <a:cs typeface="Georgia"/>
              </a:rPr>
              <a:t>(K</a:t>
            </a:r>
            <a:r>
              <a:rPr dirty="0" baseline="-21072" sz="2175" spc="-75">
                <a:latin typeface="Georgia"/>
                <a:cs typeface="Georgia"/>
              </a:rPr>
              <a:t>5</a:t>
            </a:r>
            <a:r>
              <a:rPr dirty="0" sz="2200" spc="-50">
                <a:latin typeface="Georgia"/>
                <a:cs typeface="Georgia"/>
              </a:rPr>
              <a:t>)</a:t>
            </a:r>
            <a:endParaRPr sz="22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3181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40">
                <a:latin typeface="Georgia"/>
                <a:cs typeface="Georgia"/>
              </a:rPr>
              <a:t>Penjumlahan </a:t>
            </a:r>
            <a:r>
              <a:rPr dirty="0" sz="2200" spc="-35">
                <a:latin typeface="Georgia"/>
                <a:cs typeface="Georgia"/>
              </a:rPr>
              <a:t>hasil </a:t>
            </a:r>
            <a:r>
              <a:rPr dirty="0" sz="2200" spc="-30">
                <a:latin typeface="Georgia"/>
                <a:cs typeface="Georgia"/>
              </a:rPr>
              <a:t>langkah </a:t>
            </a:r>
            <a:r>
              <a:rPr dirty="0" sz="2200" spc="-40">
                <a:latin typeface="Georgia"/>
                <a:cs typeface="Georgia"/>
              </a:rPr>
              <a:t>6) </a:t>
            </a:r>
            <a:r>
              <a:rPr dirty="0" sz="2200" spc="-25">
                <a:latin typeface="Georgia"/>
                <a:cs typeface="Georgia"/>
              </a:rPr>
              <a:t>dengan </a:t>
            </a:r>
            <a:r>
              <a:rPr dirty="0" sz="2200" spc="-30">
                <a:latin typeface="Georgia"/>
                <a:cs typeface="Georgia"/>
              </a:rPr>
              <a:t>langkah</a:t>
            </a:r>
            <a:r>
              <a:rPr dirty="0" sz="2200" spc="-15">
                <a:latin typeface="Georgia"/>
                <a:cs typeface="Georgia"/>
              </a:rPr>
              <a:t> </a:t>
            </a:r>
            <a:r>
              <a:rPr dirty="0" sz="2200" spc="-35">
                <a:latin typeface="Georgia"/>
                <a:cs typeface="Georgia"/>
              </a:rPr>
              <a:t>7)</a:t>
            </a:r>
            <a:endParaRPr sz="22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5454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45">
                <a:latin typeface="Georgia"/>
                <a:cs typeface="Georgia"/>
              </a:rPr>
              <a:t>Perkalian </a:t>
            </a:r>
            <a:r>
              <a:rPr dirty="0" sz="2200" spc="-35">
                <a:latin typeface="Georgia"/>
                <a:cs typeface="Georgia"/>
              </a:rPr>
              <a:t>hasil </a:t>
            </a:r>
            <a:r>
              <a:rPr dirty="0" sz="2200" spc="-30">
                <a:latin typeface="Georgia"/>
                <a:cs typeface="Georgia"/>
              </a:rPr>
              <a:t>langkah </a:t>
            </a:r>
            <a:r>
              <a:rPr dirty="0" sz="2200" spc="-75">
                <a:latin typeface="Georgia"/>
                <a:cs typeface="Georgia"/>
              </a:rPr>
              <a:t>8) </a:t>
            </a:r>
            <a:r>
              <a:rPr dirty="0" sz="2200" spc="-25">
                <a:latin typeface="Georgia"/>
                <a:cs typeface="Georgia"/>
              </a:rPr>
              <a:t>dengan </a:t>
            </a:r>
            <a:r>
              <a:rPr dirty="0" sz="2200" spc="-20">
                <a:latin typeface="Georgia"/>
                <a:cs typeface="Georgia"/>
              </a:rPr>
              <a:t>subkunci </a:t>
            </a:r>
            <a:r>
              <a:rPr dirty="0" sz="2200" spc="-30">
                <a:latin typeface="Georgia"/>
                <a:cs typeface="Georgia"/>
              </a:rPr>
              <a:t>keenam</a:t>
            </a:r>
            <a:r>
              <a:rPr dirty="0" sz="2200" spc="20">
                <a:latin typeface="Georgia"/>
                <a:cs typeface="Georgia"/>
              </a:rPr>
              <a:t> </a:t>
            </a:r>
            <a:r>
              <a:rPr dirty="0" sz="2200" spc="-40">
                <a:latin typeface="Georgia"/>
                <a:cs typeface="Georgia"/>
              </a:rPr>
              <a:t>(K</a:t>
            </a:r>
            <a:r>
              <a:rPr dirty="0" baseline="-21072" sz="2175" spc="-60">
                <a:latin typeface="Georgia"/>
                <a:cs typeface="Georgia"/>
              </a:rPr>
              <a:t>6</a:t>
            </a:r>
            <a:r>
              <a:rPr dirty="0" sz="2200" spc="-40">
                <a:latin typeface="Georgia"/>
                <a:cs typeface="Georgia"/>
              </a:rPr>
              <a:t>)</a:t>
            </a:r>
            <a:endParaRPr sz="22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spcBef>
                <a:spcPts val="5"/>
              </a:spcBef>
              <a:buClr>
                <a:srgbClr val="EB631B"/>
              </a:buClr>
              <a:buSzPct val="93181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40">
                <a:latin typeface="Georgia"/>
                <a:cs typeface="Georgia"/>
              </a:rPr>
              <a:t>Penjumlahan </a:t>
            </a:r>
            <a:r>
              <a:rPr dirty="0" sz="2200" spc="-35">
                <a:latin typeface="Georgia"/>
                <a:cs typeface="Georgia"/>
              </a:rPr>
              <a:t>hasil </a:t>
            </a:r>
            <a:r>
              <a:rPr dirty="0" sz="2200" spc="-30">
                <a:latin typeface="Georgia"/>
                <a:cs typeface="Georgia"/>
              </a:rPr>
              <a:t>langah </a:t>
            </a:r>
            <a:r>
              <a:rPr dirty="0" sz="2200" spc="-35">
                <a:latin typeface="Georgia"/>
                <a:cs typeface="Georgia"/>
              </a:rPr>
              <a:t>7) </a:t>
            </a:r>
            <a:r>
              <a:rPr dirty="0" sz="2200" spc="-25">
                <a:latin typeface="Georgia"/>
                <a:cs typeface="Georgia"/>
              </a:rPr>
              <a:t>dengan</a:t>
            </a:r>
            <a:r>
              <a:rPr dirty="0" sz="2200" spc="-15">
                <a:latin typeface="Georgia"/>
                <a:cs typeface="Georgia"/>
              </a:rPr>
              <a:t> </a:t>
            </a:r>
            <a:r>
              <a:rPr dirty="0" sz="2200" spc="-40">
                <a:latin typeface="Georgia"/>
                <a:cs typeface="Georgia"/>
              </a:rPr>
              <a:t>9)</a:t>
            </a:r>
            <a:endParaRPr sz="22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3181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25">
                <a:latin typeface="Georgia"/>
                <a:cs typeface="Georgia"/>
              </a:rPr>
              <a:t>Operasi </a:t>
            </a:r>
            <a:r>
              <a:rPr dirty="0" sz="2200" spc="-85">
                <a:latin typeface="Georgia"/>
                <a:cs typeface="Georgia"/>
              </a:rPr>
              <a:t>XOR </a:t>
            </a:r>
            <a:r>
              <a:rPr dirty="0" sz="2200" spc="-35">
                <a:latin typeface="Georgia"/>
                <a:cs typeface="Georgia"/>
              </a:rPr>
              <a:t>hasil </a:t>
            </a:r>
            <a:r>
              <a:rPr dirty="0" sz="2200" spc="-30">
                <a:latin typeface="Georgia"/>
                <a:cs typeface="Georgia"/>
              </a:rPr>
              <a:t>langkah </a:t>
            </a:r>
            <a:r>
              <a:rPr dirty="0" sz="2200" spc="-140">
                <a:latin typeface="Georgia"/>
                <a:cs typeface="Georgia"/>
              </a:rPr>
              <a:t>1) </a:t>
            </a:r>
            <a:r>
              <a:rPr dirty="0" sz="2200" spc="-35">
                <a:latin typeface="Georgia"/>
                <a:cs typeface="Georgia"/>
              </a:rPr>
              <a:t>dan</a:t>
            </a:r>
            <a:r>
              <a:rPr dirty="0" sz="2200" spc="254">
                <a:latin typeface="Georgia"/>
                <a:cs typeface="Georgia"/>
              </a:rPr>
              <a:t> </a:t>
            </a:r>
            <a:r>
              <a:rPr dirty="0" sz="2200" spc="-40">
                <a:latin typeface="Georgia"/>
                <a:cs typeface="Georgia"/>
              </a:rPr>
              <a:t>9)</a:t>
            </a:r>
            <a:endParaRPr sz="22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3181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25">
                <a:latin typeface="Georgia"/>
                <a:cs typeface="Georgia"/>
              </a:rPr>
              <a:t>Operasi </a:t>
            </a:r>
            <a:r>
              <a:rPr dirty="0" sz="2200" spc="-85">
                <a:latin typeface="Georgia"/>
                <a:cs typeface="Georgia"/>
              </a:rPr>
              <a:t>XOR </a:t>
            </a:r>
            <a:r>
              <a:rPr dirty="0" sz="2200" spc="-35">
                <a:latin typeface="Georgia"/>
                <a:cs typeface="Georgia"/>
              </a:rPr>
              <a:t>hasil </a:t>
            </a:r>
            <a:r>
              <a:rPr dirty="0" sz="2200" spc="-30">
                <a:latin typeface="Georgia"/>
                <a:cs typeface="Georgia"/>
              </a:rPr>
              <a:t>langkah </a:t>
            </a:r>
            <a:r>
              <a:rPr dirty="0" sz="2200" spc="-114">
                <a:latin typeface="Georgia"/>
                <a:cs typeface="Georgia"/>
              </a:rPr>
              <a:t>3) </a:t>
            </a:r>
            <a:r>
              <a:rPr dirty="0" sz="2200" spc="-35">
                <a:latin typeface="Georgia"/>
                <a:cs typeface="Georgia"/>
              </a:rPr>
              <a:t>dan</a:t>
            </a:r>
            <a:r>
              <a:rPr dirty="0" sz="2200" spc="225">
                <a:latin typeface="Georgia"/>
                <a:cs typeface="Georgia"/>
              </a:rPr>
              <a:t> </a:t>
            </a:r>
            <a:r>
              <a:rPr dirty="0" sz="2200" spc="-40">
                <a:latin typeface="Georgia"/>
                <a:cs typeface="Georgia"/>
              </a:rPr>
              <a:t>9)</a:t>
            </a:r>
            <a:endParaRPr sz="22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5454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25">
                <a:latin typeface="Georgia"/>
                <a:cs typeface="Georgia"/>
              </a:rPr>
              <a:t>Operasi </a:t>
            </a:r>
            <a:r>
              <a:rPr dirty="0" sz="2200" spc="-85">
                <a:latin typeface="Georgia"/>
                <a:cs typeface="Georgia"/>
              </a:rPr>
              <a:t>XOR </a:t>
            </a:r>
            <a:r>
              <a:rPr dirty="0" sz="2200" spc="-35">
                <a:latin typeface="Georgia"/>
                <a:cs typeface="Georgia"/>
              </a:rPr>
              <a:t>hasil </a:t>
            </a:r>
            <a:r>
              <a:rPr dirty="0" sz="2200" spc="-30">
                <a:latin typeface="Georgia"/>
                <a:cs typeface="Georgia"/>
              </a:rPr>
              <a:t>langkah </a:t>
            </a:r>
            <a:r>
              <a:rPr dirty="0" sz="2200" spc="-95">
                <a:latin typeface="Georgia"/>
                <a:cs typeface="Georgia"/>
              </a:rPr>
              <a:t>2) </a:t>
            </a:r>
            <a:r>
              <a:rPr dirty="0" sz="2200" spc="-35">
                <a:latin typeface="Georgia"/>
                <a:cs typeface="Georgia"/>
              </a:rPr>
              <a:t>dan</a:t>
            </a:r>
            <a:r>
              <a:rPr dirty="0" sz="2200" spc="175">
                <a:latin typeface="Georgia"/>
                <a:cs typeface="Georgia"/>
              </a:rPr>
              <a:t> </a:t>
            </a:r>
            <a:r>
              <a:rPr dirty="0" sz="2200" spc="-150">
                <a:latin typeface="Georgia"/>
                <a:cs typeface="Georgia"/>
              </a:rPr>
              <a:t>10)</a:t>
            </a:r>
            <a:endParaRPr sz="2200">
              <a:latin typeface="Georgia"/>
              <a:cs typeface="Georgia"/>
            </a:endParaRPr>
          </a:p>
          <a:p>
            <a:pPr marL="299720" indent="-274955">
              <a:lnSpc>
                <a:spcPct val="100000"/>
              </a:lnSpc>
              <a:buClr>
                <a:srgbClr val="EB631B"/>
              </a:buClr>
              <a:buSzPct val="93181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dirty="0" sz="2200" spc="-25">
                <a:latin typeface="Georgia"/>
                <a:cs typeface="Georgia"/>
              </a:rPr>
              <a:t>Operasi </a:t>
            </a:r>
            <a:r>
              <a:rPr dirty="0" sz="2200" spc="-85">
                <a:latin typeface="Georgia"/>
                <a:cs typeface="Georgia"/>
              </a:rPr>
              <a:t>XOR </a:t>
            </a:r>
            <a:r>
              <a:rPr dirty="0" sz="2200" spc="-35">
                <a:latin typeface="Georgia"/>
                <a:cs typeface="Georgia"/>
              </a:rPr>
              <a:t>hasil </a:t>
            </a:r>
            <a:r>
              <a:rPr dirty="0" sz="2200" spc="-30">
                <a:latin typeface="Georgia"/>
                <a:cs typeface="Georgia"/>
              </a:rPr>
              <a:t>langkah </a:t>
            </a:r>
            <a:r>
              <a:rPr dirty="0" sz="2200" spc="-50">
                <a:latin typeface="Georgia"/>
                <a:cs typeface="Georgia"/>
              </a:rPr>
              <a:t>4) </a:t>
            </a:r>
            <a:r>
              <a:rPr dirty="0" sz="2200" spc="-35">
                <a:latin typeface="Georgia"/>
                <a:cs typeface="Georgia"/>
              </a:rPr>
              <a:t>dan</a:t>
            </a:r>
            <a:r>
              <a:rPr dirty="0" sz="2200" spc="125">
                <a:latin typeface="Georgia"/>
                <a:cs typeface="Georgia"/>
              </a:rPr>
              <a:t> </a:t>
            </a:r>
            <a:r>
              <a:rPr dirty="0" sz="2200" spc="-150">
                <a:latin typeface="Georgia"/>
                <a:cs typeface="Georgia"/>
              </a:rPr>
              <a:t>10)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7840" y="704164"/>
            <a:ext cx="8037195" cy="4861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5120" marR="570865" indent="-274955">
              <a:lnSpc>
                <a:spcPct val="100000"/>
              </a:lnSpc>
              <a:spcBef>
                <a:spcPts val="105"/>
              </a:spcBef>
            </a:pPr>
            <a:r>
              <a:rPr dirty="0" sz="2600" spc="-70">
                <a:latin typeface="Georgia"/>
                <a:cs typeface="Georgia"/>
              </a:rPr>
              <a:t>Transformasi </a:t>
            </a:r>
            <a:r>
              <a:rPr dirty="0" sz="2600" spc="-45">
                <a:latin typeface="Georgia"/>
                <a:cs typeface="Georgia"/>
              </a:rPr>
              <a:t>keluaran </a:t>
            </a:r>
            <a:r>
              <a:rPr dirty="0" sz="2600" spc="-35">
                <a:latin typeface="Georgia"/>
                <a:cs typeface="Georgia"/>
              </a:rPr>
              <a:t>akhir </a:t>
            </a:r>
            <a:r>
              <a:rPr dirty="0" sz="2600" spc="-40">
                <a:latin typeface="Georgia"/>
                <a:cs typeface="Georgia"/>
              </a:rPr>
              <a:t>yang </a:t>
            </a:r>
            <a:r>
              <a:rPr dirty="0" sz="2600" spc="-30">
                <a:latin typeface="Georgia"/>
                <a:cs typeface="Georgia"/>
              </a:rPr>
              <a:t>digunakan</a:t>
            </a:r>
            <a:r>
              <a:rPr dirty="0" sz="2600" spc="-135">
                <a:latin typeface="Georgia"/>
                <a:cs typeface="Georgia"/>
              </a:rPr>
              <a:t> </a:t>
            </a:r>
            <a:r>
              <a:rPr dirty="0" sz="2600" spc="-25">
                <a:latin typeface="Georgia"/>
                <a:cs typeface="Georgia"/>
              </a:rPr>
              <a:t>setelah  </a:t>
            </a:r>
            <a:r>
              <a:rPr dirty="0" sz="2600" spc="-50">
                <a:latin typeface="Georgia"/>
                <a:cs typeface="Georgia"/>
              </a:rPr>
              <a:t>iterasi </a:t>
            </a:r>
            <a:r>
              <a:rPr dirty="0" sz="2600" spc="-155">
                <a:latin typeface="Georgia"/>
                <a:cs typeface="Georgia"/>
              </a:rPr>
              <a:t>8 </a:t>
            </a:r>
            <a:r>
              <a:rPr dirty="0" sz="2600" spc="-30">
                <a:latin typeface="Georgia"/>
                <a:cs typeface="Georgia"/>
              </a:rPr>
              <a:t>yaitu</a:t>
            </a:r>
            <a:r>
              <a:rPr dirty="0" sz="2600" spc="155">
                <a:latin typeface="Georgia"/>
                <a:cs typeface="Georgia"/>
              </a:rPr>
              <a:t> </a:t>
            </a:r>
            <a:r>
              <a:rPr dirty="0" sz="2600" spc="-150">
                <a:latin typeface="Georgia"/>
                <a:cs typeface="Georgia"/>
              </a:rPr>
              <a:t>:</a:t>
            </a:r>
            <a:endParaRPr sz="2600">
              <a:latin typeface="Georgia"/>
              <a:cs typeface="Georgia"/>
            </a:endParaRPr>
          </a:p>
          <a:p>
            <a:pPr marL="325120" indent="-274955">
              <a:lnSpc>
                <a:spcPct val="100000"/>
              </a:lnSpc>
              <a:spcBef>
                <a:spcPts val="625"/>
              </a:spcBef>
              <a:buClr>
                <a:srgbClr val="EB631B"/>
              </a:buClr>
              <a:buSzPct val="94230"/>
              <a:buFont typeface="Arial"/>
              <a:buChar char=""/>
              <a:tabLst>
                <a:tab pos="325755" algn="l"/>
                <a:tab pos="3310254" algn="l"/>
              </a:tabLst>
            </a:pPr>
            <a:r>
              <a:rPr dirty="0" sz="2600" spc="-50">
                <a:latin typeface="Georgia"/>
                <a:cs typeface="Georgia"/>
              </a:rPr>
              <a:t>Perkalian</a:t>
            </a:r>
            <a:r>
              <a:rPr dirty="0" sz="2600" spc="-65">
                <a:latin typeface="Georgia"/>
                <a:cs typeface="Georgia"/>
              </a:rPr>
              <a:t> </a:t>
            </a:r>
            <a:r>
              <a:rPr dirty="0" sz="2600" spc="-165">
                <a:latin typeface="Georgia"/>
                <a:cs typeface="Georgia"/>
              </a:rPr>
              <a:t>X</a:t>
            </a:r>
            <a:r>
              <a:rPr dirty="0" baseline="-21241" sz="2550" spc="-247">
                <a:latin typeface="Georgia"/>
                <a:cs typeface="Georgia"/>
              </a:rPr>
              <a:t>1 </a:t>
            </a:r>
            <a:r>
              <a:rPr dirty="0" baseline="-21241" sz="2550" spc="-104">
                <a:latin typeface="Georgia"/>
                <a:cs typeface="Georgia"/>
              </a:rPr>
              <a:t> </a:t>
            </a:r>
            <a:r>
              <a:rPr dirty="0" sz="2600" spc="-30">
                <a:latin typeface="Georgia"/>
                <a:cs typeface="Georgia"/>
              </a:rPr>
              <a:t>dengan	</a:t>
            </a:r>
            <a:r>
              <a:rPr dirty="0" sz="2600" spc="-80">
                <a:latin typeface="Georgia"/>
                <a:cs typeface="Georgia"/>
              </a:rPr>
              <a:t>K</a:t>
            </a:r>
            <a:r>
              <a:rPr dirty="0" baseline="-21241" sz="2550" spc="-120">
                <a:latin typeface="Georgia"/>
                <a:cs typeface="Georgia"/>
              </a:rPr>
              <a:t>49</a:t>
            </a:r>
            <a:endParaRPr baseline="-21241" sz="2550">
              <a:latin typeface="Georgia"/>
              <a:cs typeface="Georgia"/>
            </a:endParaRPr>
          </a:p>
          <a:p>
            <a:pPr marL="325120" indent="-274955">
              <a:lnSpc>
                <a:spcPct val="100000"/>
              </a:lnSpc>
              <a:spcBef>
                <a:spcPts val="625"/>
              </a:spcBef>
              <a:buClr>
                <a:srgbClr val="EB631B"/>
              </a:buClr>
              <a:buSzPct val="94230"/>
              <a:buFont typeface="Arial"/>
              <a:buChar char=""/>
              <a:tabLst>
                <a:tab pos="325755" algn="l"/>
              </a:tabLst>
            </a:pPr>
            <a:r>
              <a:rPr dirty="0" sz="2600" spc="-45">
                <a:latin typeface="Georgia"/>
                <a:cs typeface="Georgia"/>
              </a:rPr>
              <a:t>Penjumlahan </a:t>
            </a:r>
            <a:r>
              <a:rPr dirty="0" sz="2600" spc="-125">
                <a:latin typeface="Georgia"/>
                <a:cs typeface="Georgia"/>
              </a:rPr>
              <a:t>X</a:t>
            </a:r>
            <a:r>
              <a:rPr dirty="0" baseline="-21241" sz="2550" spc="-187">
                <a:latin typeface="Georgia"/>
                <a:cs typeface="Georgia"/>
              </a:rPr>
              <a:t>2 </a:t>
            </a:r>
            <a:r>
              <a:rPr dirty="0" sz="2600" spc="-30">
                <a:latin typeface="Georgia"/>
                <a:cs typeface="Georgia"/>
              </a:rPr>
              <a:t>dengan</a:t>
            </a:r>
            <a:r>
              <a:rPr dirty="0" sz="2600" spc="-260">
                <a:latin typeface="Georgia"/>
                <a:cs typeface="Georgia"/>
              </a:rPr>
              <a:t> </a:t>
            </a:r>
            <a:r>
              <a:rPr dirty="0" sz="2600" spc="-105">
                <a:latin typeface="Georgia"/>
                <a:cs typeface="Georgia"/>
              </a:rPr>
              <a:t>K</a:t>
            </a:r>
            <a:r>
              <a:rPr dirty="0" baseline="-21241" sz="2550" spc="-157">
                <a:latin typeface="Georgia"/>
                <a:cs typeface="Georgia"/>
              </a:rPr>
              <a:t>50</a:t>
            </a:r>
            <a:endParaRPr baseline="-21241" sz="2550">
              <a:latin typeface="Georgia"/>
              <a:cs typeface="Georgia"/>
            </a:endParaRPr>
          </a:p>
          <a:p>
            <a:pPr marL="325120" indent="-274955">
              <a:lnSpc>
                <a:spcPct val="100000"/>
              </a:lnSpc>
              <a:spcBef>
                <a:spcPts val="625"/>
              </a:spcBef>
              <a:buClr>
                <a:srgbClr val="EB631B"/>
              </a:buClr>
              <a:buSzPct val="94230"/>
              <a:buFont typeface="Arial"/>
              <a:buChar char=""/>
              <a:tabLst>
                <a:tab pos="325755" algn="l"/>
              </a:tabLst>
            </a:pPr>
            <a:r>
              <a:rPr dirty="0" sz="2600" spc="-45">
                <a:latin typeface="Georgia"/>
                <a:cs typeface="Georgia"/>
              </a:rPr>
              <a:t>Penjumlahan </a:t>
            </a:r>
            <a:r>
              <a:rPr dirty="0" sz="2600" spc="-140">
                <a:latin typeface="Georgia"/>
                <a:cs typeface="Georgia"/>
              </a:rPr>
              <a:t>X</a:t>
            </a:r>
            <a:r>
              <a:rPr dirty="0" baseline="-21241" sz="2550" spc="-209">
                <a:latin typeface="Georgia"/>
                <a:cs typeface="Georgia"/>
              </a:rPr>
              <a:t>3 </a:t>
            </a:r>
            <a:r>
              <a:rPr dirty="0" sz="2600" spc="-30">
                <a:latin typeface="Georgia"/>
                <a:cs typeface="Georgia"/>
              </a:rPr>
              <a:t>dengan</a:t>
            </a:r>
            <a:r>
              <a:rPr dirty="0" sz="2600" spc="-235">
                <a:latin typeface="Georgia"/>
                <a:cs typeface="Georgia"/>
              </a:rPr>
              <a:t> </a:t>
            </a:r>
            <a:r>
              <a:rPr dirty="0" sz="2600" spc="-105">
                <a:latin typeface="Georgia"/>
                <a:cs typeface="Georgia"/>
              </a:rPr>
              <a:t>K</a:t>
            </a:r>
            <a:r>
              <a:rPr dirty="0" baseline="-21241" sz="2550" spc="-157">
                <a:latin typeface="Georgia"/>
                <a:cs typeface="Georgia"/>
              </a:rPr>
              <a:t>51</a:t>
            </a:r>
            <a:endParaRPr baseline="-21241" sz="2550">
              <a:latin typeface="Georgia"/>
              <a:cs typeface="Georgia"/>
            </a:endParaRPr>
          </a:p>
          <a:p>
            <a:pPr marL="325120" indent="-274955">
              <a:lnSpc>
                <a:spcPct val="100000"/>
              </a:lnSpc>
              <a:spcBef>
                <a:spcPts val="625"/>
              </a:spcBef>
              <a:buClr>
                <a:srgbClr val="EB631B"/>
              </a:buClr>
              <a:buSzPct val="94230"/>
              <a:buFont typeface="Arial"/>
              <a:buChar char=""/>
              <a:tabLst>
                <a:tab pos="325755" algn="l"/>
              </a:tabLst>
            </a:pPr>
            <a:r>
              <a:rPr dirty="0" sz="2600" spc="-50">
                <a:latin typeface="Georgia"/>
                <a:cs typeface="Georgia"/>
              </a:rPr>
              <a:t>Perkalian </a:t>
            </a:r>
            <a:r>
              <a:rPr dirty="0" sz="2600" spc="-90">
                <a:latin typeface="Georgia"/>
                <a:cs typeface="Georgia"/>
              </a:rPr>
              <a:t>X</a:t>
            </a:r>
            <a:r>
              <a:rPr dirty="0" baseline="-21241" sz="2550" spc="-135">
                <a:latin typeface="Georgia"/>
                <a:cs typeface="Georgia"/>
              </a:rPr>
              <a:t>4 </a:t>
            </a:r>
            <a:r>
              <a:rPr dirty="0" sz="2600" spc="-30">
                <a:latin typeface="Georgia"/>
                <a:cs typeface="Georgia"/>
              </a:rPr>
              <a:t>dengan</a:t>
            </a:r>
            <a:r>
              <a:rPr dirty="0" sz="2600" spc="-95">
                <a:latin typeface="Georgia"/>
                <a:cs typeface="Georgia"/>
              </a:rPr>
              <a:t> </a:t>
            </a:r>
            <a:r>
              <a:rPr dirty="0" sz="2600" spc="-100">
                <a:latin typeface="Georgia"/>
                <a:cs typeface="Georgia"/>
              </a:rPr>
              <a:t>K</a:t>
            </a:r>
            <a:r>
              <a:rPr dirty="0" baseline="-21241" sz="2550" spc="-150">
                <a:latin typeface="Georgia"/>
                <a:cs typeface="Georgia"/>
              </a:rPr>
              <a:t>52</a:t>
            </a:r>
            <a:endParaRPr baseline="-21241" sz="25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Georgia"/>
              <a:cs typeface="Georgia"/>
            </a:endParaRPr>
          </a:p>
          <a:p>
            <a:pPr marL="325120" marR="17780" indent="-274955">
              <a:lnSpc>
                <a:spcPct val="100000"/>
              </a:lnSpc>
              <a:spcBef>
                <a:spcPts val="5"/>
              </a:spcBef>
            </a:pPr>
            <a:r>
              <a:rPr dirty="0" sz="2600" spc="-40">
                <a:latin typeface="Georgia"/>
                <a:cs typeface="Georgia"/>
              </a:rPr>
              <a:t>Langkah terakhir </a:t>
            </a:r>
            <a:r>
              <a:rPr dirty="0" sz="2600" spc="-50">
                <a:latin typeface="Georgia"/>
                <a:cs typeface="Georgia"/>
              </a:rPr>
              <a:t>dari proses </a:t>
            </a:r>
            <a:r>
              <a:rPr dirty="0" sz="2600" spc="-35">
                <a:latin typeface="Georgia"/>
                <a:cs typeface="Georgia"/>
              </a:rPr>
              <a:t>enkripsi </a:t>
            </a:r>
            <a:r>
              <a:rPr dirty="0" sz="2600" spc="-75">
                <a:latin typeface="Georgia"/>
                <a:cs typeface="Georgia"/>
              </a:rPr>
              <a:t>IDEA </a:t>
            </a:r>
            <a:r>
              <a:rPr dirty="0" sz="2600" spc="-30">
                <a:latin typeface="Georgia"/>
                <a:cs typeface="Georgia"/>
              </a:rPr>
              <a:t>yaitu  keempat </a:t>
            </a:r>
            <a:r>
              <a:rPr dirty="0" sz="2600" spc="-20">
                <a:latin typeface="Georgia"/>
                <a:cs typeface="Georgia"/>
              </a:rPr>
              <a:t>subblok </a:t>
            </a:r>
            <a:r>
              <a:rPr dirty="0" sz="2600" spc="-185">
                <a:latin typeface="Georgia"/>
                <a:cs typeface="Georgia"/>
              </a:rPr>
              <a:t>16 </a:t>
            </a:r>
            <a:r>
              <a:rPr dirty="0" sz="2600" spc="-10">
                <a:latin typeface="Georgia"/>
                <a:cs typeface="Georgia"/>
              </a:rPr>
              <a:t>bit </a:t>
            </a:r>
            <a:r>
              <a:rPr dirty="0" sz="2600" spc="-35">
                <a:latin typeface="Georgia"/>
                <a:cs typeface="Georgia"/>
              </a:rPr>
              <a:t>yang </a:t>
            </a:r>
            <a:r>
              <a:rPr dirty="0" sz="2600" spc="-40">
                <a:latin typeface="Georgia"/>
                <a:cs typeface="Georgia"/>
              </a:rPr>
              <a:t>merupakan </a:t>
            </a:r>
            <a:r>
              <a:rPr dirty="0" sz="2600" spc="-35">
                <a:latin typeface="Georgia"/>
                <a:cs typeface="Georgia"/>
              </a:rPr>
              <a:t>hasil </a:t>
            </a:r>
            <a:r>
              <a:rPr dirty="0" sz="2600" spc="-45">
                <a:latin typeface="Georgia"/>
                <a:cs typeface="Georgia"/>
              </a:rPr>
              <a:t>operasi  </a:t>
            </a:r>
            <a:r>
              <a:rPr dirty="0" sz="2600" spc="-120">
                <a:latin typeface="Georgia"/>
                <a:cs typeface="Georgia"/>
              </a:rPr>
              <a:t>1), </a:t>
            </a:r>
            <a:r>
              <a:rPr dirty="0" sz="2600" spc="-85">
                <a:latin typeface="Georgia"/>
                <a:cs typeface="Georgia"/>
              </a:rPr>
              <a:t>2), </a:t>
            </a:r>
            <a:r>
              <a:rPr dirty="0" sz="2600" spc="-100">
                <a:latin typeface="Georgia"/>
                <a:cs typeface="Georgia"/>
              </a:rPr>
              <a:t>3), </a:t>
            </a:r>
            <a:r>
              <a:rPr dirty="0" sz="2600" spc="-40">
                <a:latin typeface="Georgia"/>
                <a:cs typeface="Georgia"/>
              </a:rPr>
              <a:t>dan </a:t>
            </a:r>
            <a:r>
              <a:rPr dirty="0" sz="2600" spc="-60">
                <a:latin typeface="Georgia"/>
                <a:cs typeface="Georgia"/>
              </a:rPr>
              <a:t>4) </a:t>
            </a:r>
            <a:r>
              <a:rPr dirty="0" sz="2600" spc="-25">
                <a:latin typeface="Georgia"/>
                <a:cs typeface="Georgia"/>
              </a:rPr>
              <a:t>digabung </a:t>
            </a:r>
            <a:r>
              <a:rPr dirty="0" sz="2600" spc="-35">
                <a:latin typeface="Georgia"/>
                <a:cs typeface="Georgia"/>
              </a:rPr>
              <a:t>kembali </a:t>
            </a:r>
            <a:r>
              <a:rPr dirty="0" sz="2600" spc="-40">
                <a:latin typeface="Georgia"/>
                <a:cs typeface="Georgia"/>
              </a:rPr>
              <a:t>menjadi </a:t>
            </a:r>
            <a:r>
              <a:rPr dirty="0" sz="2600" spc="-10">
                <a:latin typeface="Georgia"/>
                <a:cs typeface="Georgia"/>
              </a:rPr>
              <a:t>blok</a:t>
            </a:r>
            <a:r>
              <a:rPr dirty="0" sz="2600" spc="450">
                <a:latin typeface="Georgia"/>
                <a:cs typeface="Georgia"/>
              </a:rPr>
              <a:t> </a:t>
            </a:r>
            <a:r>
              <a:rPr dirty="0" sz="2600" spc="-40">
                <a:latin typeface="Georgia"/>
                <a:cs typeface="Georgia"/>
              </a:rPr>
              <a:t>pesan</a:t>
            </a:r>
            <a:endParaRPr sz="2600">
              <a:latin typeface="Georgia"/>
              <a:cs typeface="Georgia"/>
            </a:endParaRPr>
          </a:p>
          <a:p>
            <a:pPr marL="325120">
              <a:lnSpc>
                <a:spcPct val="100000"/>
              </a:lnSpc>
            </a:pPr>
            <a:r>
              <a:rPr dirty="0" sz="2600" spc="-60">
                <a:latin typeface="Georgia"/>
                <a:cs typeface="Georgia"/>
              </a:rPr>
              <a:t>rahasia </a:t>
            </a:r>
            <a:r>
              <a:rPr dirty="0" sz="2600" spc="-90">
                <a:latin typeface="Georgia"/>
                <a:cs typeface="Georgia"/>
              </a:rPr>
              <a:t>64</a:t>
            </a:r>
            <a:r>
              <a:rPr dirty="0" sz="2600" spc="30">
                <a:latin typeface="Georgia"/>
                <a:cs typeface="Georgia"/>
              </a:rPr>
              <a:t> </a:t>
            </a:r>
            <a:r>
              <a:rPr dirty="0" sz="2600" spc="-15">
                <a:latin typeface="Georgia"/>
                <a:cs typeface="Georgia"/>
              </a:rPr>
              <a:t>bit.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04022"/>
            <a:ext cx="7909559" cy="2288540"/>
          </a:xfrm>
          <a:prstGeom prst="rect"/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3600" spc="-10" b="1">
                <a:latin typeface="Carlito"/>
                <a:cs typeface="Carlito"/>
              </a:rPr>
              <a:t>Proses </a:t>
            </a:r>
            <a:r>
              <a:rPr dirty="0" sz="3600" spc="-5" b="1">
                <a:latin typeface="Carlito"/>
                <a:cs typeface="Carlito"/>
              </a:rPr>
              <a:t>Dekripsi Algoritma</a:t>
            </a:r>
            <a:r>
              <a:rPr dirty="0" sz="3600" spc="-25" b="1">
                <a:latin typeface="Carlito"/>
                <a:cs typeface="Carlito"/>
              </a:rPr>
              <a:t> </a:t>
            </a:r>
            <a:r>
              <a:rPr dirty="0" sz="3600" spc="-15" b="1">
                <a:latin typeface="Carlito"/>
                <a:cs typeface="Carlito"/>
              </a:rPr>
              <a:t>IDEA</a:t>
            </a:r>
            <a:endParaRPr sz="3600">
              <a:latin typeface="Carlito"/>
              <a:cs typeface="Carlito"/>
            </a:endParaRPr>
          </a:p>
          <a:p>
            <a:pPr marL="378460" marR="5080" indent="-274955">
              <a:lnSpc>
                <a:spcPct val="100000"/>
              </a:lnSpc>
              <a:spcBef>
                <a:spcPts val="425"/>
              </a:spcBef>
            </a:pPr>
            <a:r>
              <a:rPr dirty="0" sz="2450" spc="-625">
                <a:solidFill>
                  <a:srgbClr val="EB631B"/>
                </a:solidFill>
                <a:latin typeface="Arial"/>
                <a:cs typeface="Arial"/>
              </a:rPr>
              <a:t> </a:t>
            </a:r>
            <a:r>
              <a:rPr dirty="0" sz="2600" spc="-55">
                <a:solidFill>
                  <a:srgbClr val="000000"/>
                </a:solidFill>
                <a:latin typeface="Georgia"/>
                <a:cs typeface="Georgia"/>
              </a:rPr>
              <a:t>Proses </a:t>
            </a:r>
            <a:r>
              <a:rPr dirty="0" sz="2600" spc="-35">
                <a:solidFill>
                  <a:srgbClr val="000000"/>
                </a:solidFill>
                <a:latin typeface="Georgia"/>
                <a:cs typeface="Georgia"/>
              </a:rPr>
              <a:t>dekripsi </a:t>
            </a:r>
            <a:r>
              <a:rPr dirty="0" sz="2600" spc="-30">
                <a:solidFill>
                  <a:srgbClr val="000000"/>
                </a:solidFill>
                <a:latin typeface="Georgia"/>
                <a:cs typeface="Georgia"/>
              </a:rPr>
              <a:t>menggunakan </a:t>
            </a:r>
            <a:r>
              <a:rPr dirty="0" sz="2600" spc="-40">
                <a:solidFill>
                  <a:srgbClr val="000000"/>
                </a:solidFill>
                <a:latin typeface="Georgia"/>
                <a:cs typeface="Georgia"/>
              </a:rPr>
              <a:t>algoritma </a:t>
            </a:r>
            <a:r>
              <a:rPr dirty="0" sz="2600" spc="-35">
                <a:solidFill>
                  <a:srgbClr val="000000"/>
                </a:solidFill>
                <a:latin typeface="Georgia"/>
                <a:cs typeface="Georgia"/>
              </a:rPr>
              <a:t>yang </a:t>
            </a:r>
            <a:r>
              <a:rPr dirty="0" sz="2600" spc="-60">
                <a:solidFill>
                  <a:srgbClr val="000000"/>
                </a:solidFill>
                <a:latin typeface="Georgia"/>
                <a:cs typeface="Georgia"/>
              </a:rPr>
              <a:t>sama  </a:t>
            </a:r>
            <a:r>
              <a:rPr dirty="0" sz="2600" spc="-30">
                <a:solidFill>
                  <a:srgbClr val="000000"/>
                </a:solidFill>
                <a:latin typeface="Georgia"/>
                <a:cs typeface="Georgia"/>
              </a:rPr>
              <a:t>dengan </a:t>
            </a:r>
            <a:r>
              <a:rPr dirty="0" sz="2600" spc="-50">
                <a:solidFill>
                  <a:srgbClr val="000000"/>
                </a:solidFill>
                <a:latin typeface="Georgia"/>
                <a:cs typeface="Georgia"/>
              </a:rPr>
              <a:t>proses </a:t>
            </a:r>
            <a:r>
              <a:rPr dirty="0" sz="2600" spc="-35">
                <a:solidFill>
                  <a:srgbClr val="000000"/>
                </a:solidFill>
                <a:latin typeface="Georgia"/>
                <a:cs typeface="Georgia"/>
              </a:rPr>
              <a:t>enkripsi. </a:t>
            </a:r>
            <a:r>
              <a:rPr dirty="0" sz="2600" spc="-55">
                <a:solidFill>
                  <a:srgbClr val="000000"/>
                </a:solidFill>
                <a:latin typeface="Georgia"/>
                <a:cs typeface="Georgia"/>
              </a:rPr>
              <a:t>Perbedaannya </a:t>
            </a:r>
            <a:r>
              <a:rPr dirty="0" sz="2600" spc="-50">
                <a:solidFill>
                  <a:srgbClr val="000000"/>
                </a:solidFill>
                <a:latin typeface="Georgia"/>
                <a:cs typeface="Georgia"/>
              </a:rPr>
              <a:t>hanya </a:t>
            </a:r>
            <a:r>
              <a:rPr dirty="0" sz="2600" spc="-45">
                <a:solidFill>
                  <a:srgbClr val="000000"/>
                </a:solidFill>
                <a:latin typeface="Georgia"/>
                <a:cs typeface="Georgia"/>
              </a:rPr>
              <a:t>pada </a:t>
            </a:r>
            <a:r>
              <a:rPr dirty="0" sz="2600" spc="-170">
                <a:solidFill>
                  <a:srgbClr val="000000"/>
                </a:solidFill>
                <a:latin typeface="Georgia"/>
                <a:cs typeface="Georgia"/>
              </a:rPr>
              <a:t>52  </a:t>
            </a:r>
            <a:r>
              <a:rPr dirty="0" sz="2600" spc="-25">
                <a:solidFill>
                  <a:srgbClr val="000000"/>
                </a:solidFill>
                <a:latin typeface="Georgia"/>
                <a:cs typeface="Georgia"/>
              </a:rPr>
              <a:t>buah </a:t>
            </a:r>
            <a:r>
              <a:rPr dirty="0" sz="2600" spc="-20">
                <a:solidFill>
                  <a:srgbClr val="000000"/>
                </a:solidFill>
                <a:latin typeface="Georgia"/>
                <a:cs typeface="Georgia"/>
              </a:rPr>
              <a:t>subkunci </a:t>
            </a:r>
            <a:r>
              <a:rPr dirty="0" sz="2600" spc="-40">
                <a:solidFill>
                  <a:srgbClr val="000000"/>
                </a:solidFill>
                <a:latin typeface="Georgia"/>
                <a:cs typeface="Georgia"/>
              </a:rPr>
              <a:t>yang </a:t>
            </a:r>
            <a:r>
              <a:rPr dirty="0" sz="2600" spc="-30">
                <a:solidFill>
                  <a:srgbClr val="000000"/>
                </a:solidFill>
                <a:latin typeface="Georgia"/>
                <a:cs typeface="Georgia"/>
              </a:rPr>
              <a:t>digunakan </a:t>
            </a:r>
            <a:r>
              <a:rPr dirty="0" sz="2600" spc="-40">
                <a:solidFill>
                  <a:srgbClr val="000000"/>
                </a:solidFill>
                <a:latin typeface="Georgia"/>
                <a:cs typeface="Georgia"/>
              </a:rPr>
              <a:t>masing-masing  merupakan </a:t>
            </a:r>
            <a:r>
              <a:rPr dirty="0" sz="2600" spc="-35">
                <a:solidFill>
                  <a:srgbClr val="000000"/>
                </a:solidFill>
                <a:latin typeface="Georgia"/>
                <a:cs typeface="Georgia"/>
              </a:rPr>
              <a:t>hasil </a:t>
            </a:r>
            <a:r>
              <a:rPr dirty="0" sz="2600" spc="-30">
                <a:solidFill>
                  <a:srgbClr val="000000"/>
                </a:solidFill>
                <a:latin typeface="Georgia"/>
                <a:cs typeface="Georgia"/>
              </a:rPr>
              <a:t>turunan </a:t>
            </a:r>
            <a:r>
              <a:rPr dirty="0" sz="2600" spc="-165">
                <a:solidFill>
                  <a:srgbClr val="000000"/>
                </a:solidFill>
                <a:latin typeface="Georgia"/>
                <a:cs typeface="Georgia"/>
              </a:rPr>
              <a:t>52 </a:t>
            </a:r>
            <a:r>
              <a:rPr dirty="0" sz="2600" spc="-25">
                <a:solidFill>
                  <a:srgbClr val="000000"/>
                </a:solidFill>
                <a:latin typeface="Georgia"/>
                <a:cs typeface="Georgia"/>
              </a:rPr>
              <a:t>buah </a:t>
            </a:r>
            <a:r>
              <a:rPr dirty="0" sz="2600" spc="-15">
                <a:solidFill>
                  <a:srgbClr val="000000"/>
                </a:solidFill>
                <a:latin typeface="Georgia"/>
                <a:cs typeface="Georgia"/>
              </a:rPr>
              <a:t>subkunci</a:t>
            </a:r>
            <a:r>
              <a:rPr dirty="0" sz="2600" spc="-44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2600" spc="-35">
                <a:solidFill>
                  <a:srgbClr val="000000"/>
                </a:solidFill>
                <a:latin typeface="Georgia"/>
                <a:cs typeface="Georgia"/>
              </a:rPr>
              <a:t>enkripsi.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331585"/>
            <a:ext cx="7135495" cy="149352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3200" spc="35" b="1">
                <a:latin typeface="Arial"/>
                <a:cs typeface="Arial"/>
              </a:rPr>
              <a:t>Pembentukan </a:t>
            </a:r>
            <a:r>
              <a:rPr dirty="0" sz="3200" spc="-20" b="1">
                <a:latin typeface="Arial"/>
                <a:cs typeface="Arial"/>
              </a:rPr>
              <a:t>Subkunci</a:t>
            </a:r>
            <a:r>
              <a:rPr dirty="0" sz="3200" spc="-375" b="1">
                <a:latin typeface="Arial"/>
                <a:cs typeface="Arial"/>
              </a:rPr>
              <a:t> </a:t>
            </a:r>
            <a:r>
              <a:rPr dirty="0" sz="3200" spc="50" b="1">
                <a:latin typeface="Arial"/>
                <a:cs typeface="Arial"/>
              </a:rPr>
              <a:t>IDEA</a:t>
            </a:r>
            <a:endParaRPr sz="3200">
              <a:latin typeface="Arial"/>
              <a:cs typeface="Arial"/>
            </a:endParaRPr>
          </a:p>
          <a:p>
            <a:pPr marL="287020" marR="5080" indent="-274955">
              <a:lnSpc>
                <a:spcPct val="100000"/>
              </a:lnSpc>
              <a:spcBef>
                <a:spcPts val="660"/>
              </a:spcBef>
            </a:pPr>
            <a:r>
              <a:rPr dirty="0" sz="2600" spc="-50">
                <a:latin typeface="Georgia"/>
                <a:cs typeface="Georgia"/>
              </a:rPr>
              <a:t>Sebanyak </a:t>
            </a:r>
            <a:r>
              <a:rPr dirty="0" sz="2600" spc="-165">
                <a:latin typeface="Georgia"/>
                <a:cs typeface="Georgia"/>
              </a:rPr>
              <a:t>52 </a:t>
            </a:r>
            <a:r>
              <a:rPr dirty="0" sz="2600" spc="-20">
                <a:latin typeface="Georgia"/>
                <a:cs typeface="Georgia"/>
              </a:rPr>
              <a:t>subkunci </a:t>
            </a:r>
            <a:r>
              <a:rPr dirty="0" sz="2600" spc="-185">
                <a:latin typeface="Georgia"/>
                <a:cs typeface="Georgia"/>
              </a:rPr>
              <a:t>16 </a:t>
            </a:r>
            <a:r>
              <a:rPr dirty="0" sz="2600" spc="-10">
                <a:latin typeface="Georgia"/>
                <a:cs typeface="Georgia"/>
              </a:rPr>
              <a:t>bit untuk </a:t>
            </a:r>
            <a:r>
              <a:rPr dirty="0" sz="2600" spc="-50">
                <a:latin typeface="Georgia"/>
                <a:cs typeface="Georgia"/>
              </a:rPr>
              <a:t>proses </a:t>
            </a:r>
            <a:r>
              <a:rPr dirty="0" sz="2600" spc="-35">
                <a:latin typeface="Georgia"/>
                <a:cs typeface="Georgia"/>
              </a:rPr>
              <a:t>enkripsi  </a:t>
            </a:r>
            <a:r>
              <a:rPr dirty="0" sz="2600" spc="-30">
                <a:latin typeface="Georgia"/>
                <a:cs typeface="Georgia"/>
              </a:rPr>
              <a:t>diperoleh </a:t>
            </a:r>
            <a:r>
              <a:rPr dirty="0" sz="2600" spc="-50">
                <a:latin typeface="Georgia"/>
                <a:cs typeface="Georgia"/>
              </a:rPr>
              <a:t>dari </a:t>
            </a:r>
            <a:r>
              <a:rPr dirty="0" sz="2600" spc="-30">
                <a:latin typeface="Georgia"/>
                <a:cs typeface="Georgia"/>
              </a:rPr>
              <a:t>sebuah </a:t>
            </a:r>
            <a:r>
              <a:rPr dirty="0" sz="2600" spc="-10">
                <a:latin typeface="Georgia"/>
                <a:cs typeface="Georgia"/>
              </a:rPr>
              <a:t>kunci </a:t>
            </a:r>
            <a:r>
              <a:rPr dirty="0" sz="2600" spc="-220">
                <a:latin typeface="Georgia"/>
                <a:cs typeface="Georgia"/>
              </a:rPr>
              <a:t>128</a:t>
            </a:r>
            <a:r>
              <a:rPr dirty="0" sz="2600">
                <a:latin typeface="Georgia"/>
                <a:cs typeface="Georgia"/>
              </a:rPr>
              <a:t> </a:t>
            </a:r>
            <a:r>
              <a:rPr dirty="0" sz="2600" spc="-10">
                <a:latin typeface="Georgia"/>
                <a:cs typeface="Georgia"/>
              </a:rPr>
              <a:t>bit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2020-06-17T17:52:35Z</dcterms:created>
  <dcterms:modified xsi:type="dcterms:W3CDTF">2020-06-17T17:52:35Z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2020-06-17T00:00:00Z</vt:filetime>
  </property>
</Properties>
</file>