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  <p:sldId id="265" r:id="rId11"/>
  </p:sldIdLst>
  <p:sldSz cx="12801600" cy="9601200" type="A3"/>
  <p:notesSz cx="9144000" cy="6858000"/>
  <p:defaultTextStyle>
    <a:defPPr>
      <a:defRPr lang="en-US"/>
    </a:defPPr>
    <a:lvl1pPr marL="0" algn="l" defTabSz="16316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815805" algn="l" defTabSz="16316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631602" algn="l" defTabSz="16316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447404" algn="l" defTabSz="16316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3263205" algn="l" defTabSz="16316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4079006" algn="l" defTabSz="16316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894803" algn="l" defTabSz="16316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710607" algn="l" defTabSz="16316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6526409" algn="l" defTabSz="16316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8029" autoAdjust="0"/>
  </p:normalViewPr>
  <p:slideViewPr>
    <p:cSldViewPr>
      <p:cViewPr varScale="1">
        <p:scale>
          <a:sx n="51" d="100"/>
          <a:sy n="51" d="100"/>
        </p:scale>
        <p:origin x="-1338" y="-96"/>
      </p:cViewPr>
      <p:guideLst>
        <p:guide orient="horz" pos="3024"/>
        <p:guide pos="40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A68F-6D08-4DE2-B825-AA94CAE23466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B6F7-949C-461B-AC6B-BFA484C96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6316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805" algn="l" defTabSz="16316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1602" algn="l" defTabSz="16316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7404" algn="l" defTabSz="16316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3205" algn="l" defTabSz="16316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79006" algn="l" defTabSz="16316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4803" algn="l" defTabSz="16316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0607" algn="l" defTabSz="16316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26409" algn="l" defTabSz="16316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6760" y="1920240"/>
            <a:ext cx="10992307" cy="2560320"/>
          </a:xfrm>
          <a:ln>
            <a:noFill/>
          </a:ln>
        </p:spPr>
        <p:txBody>
          <a:bodyPr vert="horz" tIns="0" rIns="25603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78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6760" y="4519950"/>
            <a:ext cx="10996574" cy="2453640"/>
          </a:xfrm>
        </p:spPr>
        <p:txBody>
          <a:bodyPr lIns="0" rIns="25603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640080" indent="0" algn="ctr">
              <a:buNone/>
            </a:lvl2pPr>
            <a:lvl3pPr marL="1280160" indent="0" algn="ctr">
              <a:buNone/>
            </a:lvl3pPr>
            <a:lvl4pPr marL="1920240" indent="0" algn="ctr">
              <a:buNone/>
            </a:lvl4pPr>
            <a:lvl5pPr marL="2560320" indent="0" algn="ctr">
              <a:buNone/>
            </a:lvl5pPr>
            <a:lvl6pPr marL="3200400" indent="0" algn="ctr">
              <a:buNone/>
            </a:lvl6pPr>
            <a:lvl7pPr marL="3840480" indent="0" algn="ctr">
              <a:buNone/>
            </a:lvl7pPr>
            <a:lvl8pPr marL="4480560" indent="0" algn="ctr">
              <a:buNone/>
            </a:lvl8pPr>
            <a:lvl9pPr marL="51206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04-7A0F-4FFD-B9BD-A90D913E6B7F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74D5-9F86-4EB4-A8AE-616EE0982B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04-7A0F-4FFD-B9BD-A90D913E6B7F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74D5-9F86-4EB4-A8AE-616EE0982B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1280162"/>
            <a:ext cx="2880360" cy="729646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1280162"/>
            <a:ext cx="8427720" cy="729646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04-7A0F-4FFD-B9BD-A90D913E6B7F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74D5-9F86-4EB4-A8AE-616EE0982B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04-7A0F-4FFD-B9BD-A90D913E6B7F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74D5-9F86-4EB4-A8AE-616EE0982B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93" y="1843431"/>
            <a:ext cx="10881360" cy="190743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78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93" y="3786530"/>
            <a:ext cx="10881360" cy="2113597"/>
          </a:xfrm>
        </p:spPr>
        <p:txBody>
          <a:bodyPr lIns="64008" rIns="64008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04-7A0F-4FFD-B9BD-A90D913E6B7F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74D5-9F86-4EB4-A8AE-616EE0982B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85723"/>
            <a:ext cx="11521440" cy="16002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688119"/>
            <a:ext cx="5654040" cy="6208776"/>
          </a:xfrm>
        </p:spPr>
        <p:txBody>
          <a:bodyPr/>
          <a:lstStyle>
            <a:lvl1pPr>
              <a:defRPr sz="36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688119"/>
            <a:ext cx="5654040" cy="6208776"/>
          </a:xfrm>
        </p:spPr>
        <p:txBody>
          <a:bodyPr/>
          <a:lstStyle>
            <a:lvl1pPr>
              <a:defRPr sz="36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04-7A0F-4FFD-B9BD-A90D913E6B7F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74D5-9F86-4EB4-A8AE-616EE0982B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85723"/>
            <a:ext cx="11521440" cy="1600200"/>
          </a:xfrm>
        </p:spPr>
        <p:txBody>
          <a:bodyPr tIns="64008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597347"/>
            <a:ext cx="5656263" cy="923093"/>
          </a:xfrm>
        </p:spPr>
        <p:txBody>
          <a:bodyPr lIns="64008" tIns="0" rIns="64008" bIns="0" anchor="ctr">
            <a:noAutofit/>
          </a:bodyPr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03036" y="2603661"/>
            <a:ext cx="5658485" cy="916780"/>
          </a:xfrm>
        </p:spPr>
        <p:txBody>
          <a:bodyPr lIns="64008" tIns="0" rIns="64008" bIns="0" anchor="ctr"/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40080" y="3520440"/>
            <a:ext cx="5656263" cy="538400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520440"/>
            <a:ext cx="5658485" cy="538400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04-7A0F-4FFD-B9BD-A90D913E6B7F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74D5-9F86-4EB4-A8AE-616EE0982B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85723"/>
            <a:ext cx="11628120" cy="1600200"/>
          </a:xfrm>
        </p:spPr>
        <p:txBody>
          <a:bodyPr vert="horz" tIns="6400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7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04-7A0F-4FFD-B9BD-A90D913E6B7F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74D5-9F86-4EB4-A8AE-616EE0982B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04-7A0F-4FFD-B9BD-A90D913E6B7F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74D5-9F86-4EB4-A8AE-616EE0982B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720093"/>
            <a:ext cx="3840480" cy="162687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60120" y="2346960"/>
            <a:ext cx="3840480" cy="6400800"/>
          </a:xfrm>
        </p:spPr>
        <p:txBody>
          <a:bodyPr lIns="25603" rIns="25603"/>
          <a:lstStyle>
            <a:lvl1pPr marL="0" indent="0" algn="l">
              <a:buNone/>
              <a:defRPr sz="20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300"/>
            </a:lvl4pPr>
            <a:lvl5pPr indent="0" algn="l"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05070" y="2346960"/>
            <a:ext cx="7156450" cy="640080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400"/>
            </a:lvl3pPr>
            <a:lvl4pPr>
              <a:defRPr sz="28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04-7A0F-4FFD-B9BD-A90D913E6B7F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74D5-9F86-4EB4-A8AE-616EE0982B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432054" y="1551308"/>
            <a:ext cx="7360920" cy="576072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1205788" y="7503677"/>
            <a:ext cx="217627" cy="217627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1647795"/>
            <a:ext cx="3097987" cy="2215669"/>
          </a:xfrm>
        </p:spPr>
        <p:txBody>
          <a:bodyPr vert="horz" lIns="64008" tIns="64008" rIns="64008" bIns="64008" anchor="b"/>
          <a:lstStyle>
            <a:lvl1pPr algn="l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" y="3960299"/>
            <a:ext cx="3093720" cy="3051048"/>
          </a:xfrm>
        </p:spPr>
        <p:txBody>
          <a:bodyPr lIns="89611" rIns="64008" bIns="64008" anchor="t"/>
          <a:lstStyle>
            <a:lvl1pPr marL="0" indent="0" algn="l">
              <a:spcBef>
                <a:spcPts val="350"/>
              </a:spcBef>
              <a:buFontTx/>
              <a:buNone/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04-7A0F-4FFD-B9BD-A90D913E6B7F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08080" y="8898891"/>
            <a:ext cx="853440" cy="511175"/>
          </a:xfrm>
        </p:spPr>
        <p:txBody>
          <a:bodyPr/>
          <a:lstStyle/>
          <a:p>
            <a:fld id="{F1AC74D5-9F86-4EB4-A8AE-616EE0982B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880110" y="1679324"/>
            <a:ext cx="6464808" cy="5504688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3335" y="8143240"/>
            <a:ext cx="12828270" cy="1457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6134100" y="8707756"/>
            <a:ext cx="6667500" cy="89344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3335" y="-10002"/>
            <a:ext cx="12828270" cy="1457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34100" y="-10001"/>
            <a:ext cx="6667500" cy="89344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40080" y="985723"/>
            <a:ext cx="11521440" cy="1600200"/>
          </a:xfrm>
          <a:prstGeom prst="rect">
            <a:avLst/>
          </a:prstGeom>
        </p:spPr>
        <p:txBody>
          <a:bodyPr vert="horz" lIns="0" tIns="64008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40080" y="2709672"/>
            <a:ext cx="11521440" cy="6144768"/>
          </a:xfrm>
          <a:prstGeom prst="rect">
            <a:avLst/>
          </a:prstGeom>
        </p:spPr>
        <p:txBody>
          <a:bodyPr vert="horz" lIns="128016" tIns="64008" rIns="128016" bIns="6400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3C2104-7A0F-4FFD-B9BD-A90D913E6B7F}" type="datetimeFigureOut">
              <a:rPr lang="en-US" smtClean="0"/>
              <a:pPr/>
              <a:t>18-Jun-20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733800" y="8898891"/>
            <a:ext cx="4693920" cy="5111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094720" y="8898891"/>
            <a:ext cx="1066800" cy="51117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AC74D5-9F86-4EB4-A8AE-616EE0982BB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6624" y="283371"/>
            <a:ext cx="12852767" cy="90891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7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84048" indent="-384048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6112" indent="-34564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indent="-34564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208" indent="-29443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256" indent="-29443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2304" indent="-29443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688336" indent="-256032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72384" indent="-256032" algn="l" rtl="0" eaLnBrk="1" latinLnBrk="0" hangingPunct="1">
        <a:spcBef>
          <a:spcPct val="20000"/>
        </a:spcBef>
        <a:buClr>
          <a:schemeClr val="tx2"/>
        </a:buClr>
        <a:buChar char="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indent="-256032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2" y="1813564"/>
            <a:ext cx="10881361" cy="2133600"/>
          </a:xfrm>
        </p:spPr>
        <p:txBody>
          <a:bodyPr>
            <a:normAutofit fontScale="90000"/>
          </a:bodyPr>
          <a:lstStyle/>
          <a:p>
            <a:r>
              <a:rPr lang="en-US" sz="10600" b="1" dirty="0">
                <a:solidFill>
                  <a:srgbClr val="FFC000"/>
                </a:solidFill>
              </a:rPr>
              <a:t>Message Authentication</a:t>
            </a:r>
            <a:endParaRPr lang="en-IN" sz="10600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4480562"/>
            <a:ext cx="8961120" cy="266700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8500" dirty="0">
                <a:solidFill>
                  <a:srgbClr val="0070C0"/>
                </a:solidFill>
              </a:rPr>
              <a:t>   </a:t>
            </a:r>
            <a:r>
              <a:rPr lang="en-US" sz="8500" dirty="0">
                <a:solidFill>
                  <a:srgbClr val="002060"/>
                </a:solidFill>
              </a:rPr>
              <a:t>Presented By</a:t>
            </a:r>
          </a:p>
          <a:p>
            <a:pPr algn="l">
              <a:buFont typeface="Wingdings" pitchFamily="2" charset="2"/>
              <a:buChar char="v"/>
            </a:pPr>
            <a:r>
              <a:rPr lang="en-US" sz="8500" dirty="0">
                <a:solidFill>
                  <a:srgbClr val="0070C0"/>
                </a:solidFill>
              </a:rPr>
              <a:t> </a:t>
            </a:r>
            <a:r>
              <a:rPr lang="en-US" sz="6400" dirty="0" err="1">
                <a:solidFill>
                  <a:srgbClr val="C00000"/>
                </a:solidFill>
              </a:rPr>
              <a:t>Riya</a:t>
            </a:r>
            <a:r>
              <a:rPr lang="en-US" sz="6400" dirty="0">
                <a:solidFill>
                  <a:srgbClr val="C00000"/>
                </a:solidFill>
              </a:rPr>
              <a:t> </a:t>
            </a:r>
            <a:r>
              <a:rPr lang="en-US" sz="6400" dirty="0" err="1">
                <a:solidFill>
                  <a:srgbClr val="C00000"/>
                </a:solidFill>
              </a:rPr>
              <a:t>Mondal</a:t>
            </a:r>
            <a:endParaRPr lang="en-IN" sz="6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85722"/>
            <a:ext cx="11628120" cy="7701077"/>
          </a:xfrm>
        </p:spPr>
        <p:txBody>
          <a:bodyPr/>
          <a:lstStyle/>
          <a:p>
            <a:r>
              <a:rPr lang="en-US" smtClean="0"/>
              <a:t>              </a:t>
            </a:r>
            <a:r>
              <a:rPr lang="en-US" sz="960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7778" indent="-917778">
              <a:buNone/>
            </a:pPr>
            <a:r>
              <a:rPr lang="en-US" sz="3600" b="1" dirty="0" smtClean="0">
                <a:solidFill>
                  <a:srgbClr val="00B0F0"/>
                </a:solidFill>
              </a:rPr>
              <a:t>1.      Message </a:t>
            </a:r>
            <a:r>
              <a:rPr lang="en-US" sz="3600" b="1" dirty="0">
                <a:solidFill>
                  <a:srgbClr val="00B0F0"/>
                </a:solidFill>
              </a:rPr>
              <a:t>authentication</a:t>
            </a:r>
          </a:p>
          <a:p>
            <a:pPr marL="917778" indent="-917778">
              <a:buNone/>
            </a:pPr>
            <a:r>
              <a:rPr lang="en-US" sz="3600" b="1" dirty="0" smtClean="0">
                <a:solidFill>
                  <a:srgbClr val="00B0F0"/>
                </a:solidFill>
              </a:rPr>
              <a:t>2.     Message </a:t>
            </a:r>
            <a:r>
              <a:rPr lang="en-US" sz="3600" b="1" dirty="0">
                <a:solidFill>
                  <a:srgbClr val="00B0F0"/>
                </a:solidFill>
              </a:rPr>
              <a:t>cryptography</a:t>
            </a:r>
          </a:p>
          <a:p>
            <a:pPr marL="917778" indent="-917778">
              <a:buNone/>
            </a:pPr>
            <a:r>
              <a:rPr lang="en-US" sz="3600" b="1">
                <a:solidFill>
                  <a:srgbClr val="00B0F0"/>
                </a:solidFill>
              </a:rPr>
              <a:t>2.1   </a:t>
            </a:r>
            <a:r>
              <a:rPr lang="en-US" sz="3600" b="1" smtClean="0">
                <a:solidFill>
                  <a:srgbClr val="00B0F0"/>
                </a:solidFill>
              </a:rPr>
              <a:t> Asymmetric </a:t>
            </a:r>
            <a:r>
              <a:rPr lang="en-US" sz="3600" b="1" dirty="0">
                <a:solidFill>
                  <a:srgbClr val="00B0F0"/>
                </a:solidFill>
              </a:rPr>
              <a:t>key encryption</a:t>
            </a:r>
          </a:p>
          <a:p>
            <a:pPr marL="917778" indent="-917778">
              <a:buNone/>
            </a:pPr>
            <a:r>
              <a:rPr lang="en-US" sz="3600" b="1" dirty="0">
                <a:solidFill>
                  <a:srgbClr val="00B0F0"/>
                </a:solidFill>
              </a:rPr>
              <a:t>3.     Hash   functions</a:t>
            </a:r>
          </a:p>
          <a:p>
            <a:pPr marL="917778" indent="-917778">
              <a:buNone/>
            </a:pPr>
            <a:r>
              <a:rPr lang="en-US" sz="3600" b="1" dirty="0">
                <a:solidFill>
                  <a:srgbClr val="00B0F0"/>
                </a:solidFill>
              </a:rPr>
              <a:t>4.     Message authentication code</a:t>
            </a:r>
          </a:p>
          <a:p>
            <a:pPr marL="917778" indent="-917778">
              <a:buFont typeface="+mj-lt"/>
              <a:buAutoNum type="arabicPeriod"/>
            </a:pPr>
            <a:endParaRPr lang="en-US" dirty="0" smtClean="0"/>
          </a:p>
          <a:p>
            <a:pPr marL="917778" indent="-917778">
              <a:buFont typeface="+mj-lt"/>
              <a:buAutoNum type="arabicPeriod"/>
            </a:pPr>
            <a:endParaRPr lang="en-US" dirty="0" smtClean="0"/>
          </a:p>
          <a:p>
            <a:pPr marL="917778" indent="-917778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85723"/>
            <a:ext cx="11521440" cy="995477"/>
          </a:xfrm>
        </p:spPr>
        <p:txBody>
          <a:bodyPr>
            <a:normAutofit/>
          </a:bodyPr>
          <a:lstStyle/>
          <a:p>
            <a:pPr marL="1325675" indent="-1325675" algn="just">
              <a:buFont typeface="+mj-lt"/>
              <a:buAutoNum type="arabicPeriod"/>
            </a:pPr>
            <a:r>
              <a:rPr lang="en-US" sz="5600" dirty="0">
                <a:solidFill>
                  <a:srgbClr val="FF0000"/>
                </a:solidFill>
              </a:rPr>
              <a:t>MESSAGE AUTHENTICATION</a:t>
            </a:r>
            <a:endParaRPr lang="en-IN" sz="5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7" y="2133600"/>
            <a:ext cx="11521441" cy="672084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4200" dirty="0"/>
              <a:t> Message authentication is concerned with </a:t>
            </a:r>
            <a:r>
              <a:rPr lang="en-US" sz="4200" b="1" dirty="0"/>
              <a:t>:</a:t>
            </a:r>
          </a:p>
          <a:p>
            <a:r>
              <a:rPr lang="en-US" sz="4200" dirty="0"/>
              <a:t>Protecting the integrity of a message</a:t>
            </a:r>
          </a:p>
          <a:p>
            <a:r>
              <a:rPr lang="en-US" sz="4200" dirty="0"/>
              <a:t>Validating  identity of originator</a:t>
            </a:r>
          </a:p>
          <a:p>
            <a:r>
              <a:rPr lang="en-US" sz="4200" dirty="0"/>
              <a:t>Non-repudiation of origin(dispute resolution)</a:t>
            </a:r>
          </a:p>
          <a:p>
            <a:pPr>
              <a:buNone/>
            </a:pPr>
            <a:r>
              <a:rPr lang="en-US" sz="42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4200" dirty="0"/>
              <a:t>  Will consider the security requirements</a:t>
            </a:r>
          </a:p>
          <a:p>
            <a:pPr>
              <a:buFont typeface="Wingdings" pitchFamily="2" charset="2"/>
              <a:buChar char="§"/>
            </a:pPr>
            <a:r>
              <a:rPr lang="en-US" sz="4200" dirty="0"/>
              <a:t> </a:t>
            </a:r>
            <a:r>
              <a:rPr lang="en-IN" sz="4200" dirty="0"/>
              <a:t>Three alternative functions used</a:t>
            </a:r>
            <a:r>
              <a:rPr lang="en-IN" sz="4200" b="1" dirty="0"/>
              <a:t>:</a:t>
            </a:r>
          </a:p>
          <a:p>
            <a:r>
              <a:rPr lang="en-US" sz="4200" b="1" dirty="0"/>
              <a:t>Message encryption</a:t>
            </a:r>
          </a:p>
          <a:p>
            <a:r>
              <a:rPr lang="en-US" sz="4200" b="1" dirty="0"/>
              <a:t>Hash functions</a:t>
            </a:r>
          </a:p>
          <a:p>
            <a:r>
              <a:rPr lang="en-US" sz="4200" b="1" dirty="0"/>
              <a:t>Message Authentication Code(MAC)</a:t>
            </a:r>
            <a:r>
              <a:rPr lang="en-US" sz="4200" dirty="0"/>
              <a:t> </a:t>
            </a:r>
            <a:endParaRPr lang="en-IN" sz="4200" dirty="0"/>
          </a:p>
          <a:p>
            <a:pPr>
              <a:buNone/>
            </a:pPr>
            <a:endParaRPr lang="en-US" sz="4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7" y="381000"/>
            <a:ext cx="11521441" cy="1371600"/>
          </a:xfrm>
        </p:spPr>
        <p:txBody>
          <a:bodyPr>
            <a:normAutofit/>
          </a:bodyPr>
          <a:lstStyle/>
          <a:p>
            <a:pPr marL="1325675" indent="-1325675" algn="l"/>
            <a:r>
              <a:rPr lang="en-US" sz="5600" dirty="0">
                <a:solidFill>
                  <a:srgbClr val="FF0000"/>
                </a:solidFill>
              </a:rPr>
              <a:t>2. MESSAGE CRYPTOGRAPHY</a:t>
            </a:r>
            <a:endParaRPr lang="en-IN" sz="5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7" y="1981201"/>
            <a:ext cx="11521441" cy="7299963"/>
          </a:xfrm>
        </p:spPr>
        <p:txBody>
          <a:bodyPr vert="horz" lIns="163160" tIns="81579" rIns="163160" bIns="81579" rtlCol="0">
            <a:normAutofit lnSpcReduction="10000"/>
          </a:bodyPr>
          <a:lstStyle/>
          <a:p>
            <a:pPr>
              <a:buNone/>
            </a:pPr>
            <a:r>
              <a:rPr lang="en-US" sz="4100" dirty="0">
                <a:solidFill>
                  <a:srgbClr val="FF0000"/>
                </a:solidFill>
              </a:rPr>
              <a:t>2.1 ASYMMETRIC MESSAGE ENCRYPTION</a:t>
            </a:r>
          </a:p>
          <a:p>
            <a:r>
              <a:rPr lang="en-US" sz="3600" dirty="0">
                <a:latin typeface="Arial"/>
              </a:rPr>
              <a:t>Asymmetric cryptography, also known as public-key cryptography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latin typeface="Arial"/>
              </a:rPr>
              <a:t>Two different keys are:</a:t>
            </a:r>
          </a:p>
          <a:p>
            <a:r>
              <a:rPr lang="en-US" sz="3600" dirty="0"/>
              <a:t>lock or encrypt the </a:t>
            </a:r>
            <a:r>
              <a:rPr lang="en-US" sz="3600" dirty="0" smtClean="0"/>
              <a:t>plaintext</a:t>
            </a:r>
            <a:endParaRPr lang="en-US" sz="3600" dirty="0"/>
          </a:p>
          <a:p>
            <a:r>
              <a:rPr lang="en-US" sz="3600" dirty="0"/>
              <a:t>unlock or decrypt the </a:t>
            </a:r>
            <a:r>
              <a:rPr lang="en-US" sz="3600" dirty="0" err="1" smtClean="0"/>
              <a:t>cyphertext</a:t>
            </a:r>
            <a:endParaRPr lang="en-US" sz="3600" dirty="0"/>
          </a:p>
          <a:p>
            <a:r>
              <a:rPr lang="en-US" sz="3600" dirty="0"/>
              <a:t>Users can "sign" messages by encrypting them with their private keys</a:t>
            </a:r>
          </a:p>
          <a:p>
            <a:r>
              <a:rPr lang="en-US" sz="3600" dirty="0"/>
              <a:t>Users can send secret messages by encrypting a message with the recipient's public keys</a:t>
            </a:r>
            <a:endParaRPr lang="en-US" sz="3600" dirty="0">
              <a:solidFill>
                <a:srgbClr val="6C6C6C"/>
              </a:solidFill>
              <a:latin typeface="Arial"/>
            </a:endParaRP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    </a:t>
            </a:r>
          </a:p>
          <a:p>
            <a:pPr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914400" y="7543801"/>
            <a:ext cx="1142999" cy="624841"/>
          </a:xfrm>
          <a:prstGeom prst="rect">
            <a:avLst/>
          </a:prstGeom>
        </p:spPr>
        <p:txBody>
          <a:bodyPr vert="horz" lIns="163160" tIns="81579" rIns="163160" bIns="81579" rtlCol="0">
            <a:normAutofit lnSpcReduction="10000"/>
          </a:bodyPr>
          <a:lstStyle/>
          <a:p>
            <a:pPr marL="611849" indent="-611849">
              <a:spcBef>
                <a:spcPct val="20000"/>
              </a:spcBef>
            </a:pP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500" dirty="0">
                <a:solidFill>
                  <a:srgbClr val="FF0000"/>
                </a:solidFill>
              </a:rPr>
              <a:t>2.3 ASYMMETRIC  ENCRYPTION</a:t>
            </a:r>
            <a:endParaRPr lang="en-IN" sz="55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shubham\Desktop\asymmetric-encryptio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971800"/>
            <a:ext cx="9372600" cy="4876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7" y="384490"/>
            <a:ext cx="11521441" cy="910911"/>
          </a:xfrm>
        </p:spPr>
        <p:txBody>
          <a:bodyPr>
            <a:normAutofit/>
          </a:bodyPr>
          <a:lstStyle/>
          <a:p>
            <a:pPr algn="l"/>
            <a:r>
              <a:rPr lang="en-US" sz="4100" dirty="0">
                <a:solidFill>
                  <a:srgbClr val="FF0000"/>
                </a:solidFill>
              </a:rPr>
              <a:t>2.4 PUBLIC –KEY MESSAGE  ENCRYPTION</a:t>
            </a:r>
            <a:endParaRPr lang="en-IN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7" y="1447800"/>
            <a:ext cx="11521441" cy="71288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32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1"/>
                </a:solidFill>
              </a:rPr>
              <a:t>If </a:t>
            </a:r>
            <a:r>
              <a:rPr lang="en-US" sz="3200" dirty="0">
                <a:solidFill>
                  <a:schemeClr val="accent1"/>
                </a:solidFill>
              </a:rPr>
              <a:t>public-key encryption is used:</a:t>
            </a:r>
            <a:endParaRPr lang="en-US" sz="3200" dirty="0"/>
          </a:p>
          <a:p>
            <a:r>
              <a:rPr lang="en-US" sz="3200" dirty="0"/>
              <a:t>Encryption provides no confidence of sender</a:t>
            </a:r>
          </a:p>
          <a:p>
            <a:r>
              <a:rPr lang="en-US" sz="3200" dirty="0"/>
              <a:t>Since anyone potentially knows public-key</a:t>
            </a:r>
          </a:p>
          <a:p>
            <a:pPr>
              <a:buNone/>
            </a:pPr>
            <a:endParaRPr lang="en-US" sz="32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1"/>
                </a:solidFill>
              </a:rPr>
              <a:t>However </a:t>
            </a:r>
            <a:r>
              <a:rPr lang="en-US" sz="3200" dirty="0">
                <a:solidFill>
                  <a:schemeClr val="accent1"/>
                </a:solidFill>
              </a:rPr>
              <a:t>if</a:t>
            </a:r>
          </a:p>
          <a:p>
            <a:r>
              <a:rPr lang="en-US" sz="3200" dirty="0"/>
              <a:t>Sender signs message using their private-key</a:t>
            </a:r>
          </a:p>
          <a:p>
            <a:r>
              <a:rPr lang="en-US" sz="3200" dirty="0"/>
              <a:t>Then encrypts with recipients public key</a:t>
            </a:r>
          </a:p>
          <a:p>
            <a:r>
              <a:rPr lang="en-US" sz="3200" dirty="0"/>
              <a:t>Have both secrecy and authentication</a:t>
            </a:r>
          </a:p>
          <a:p>
            <a:r>
              <a:rPr lang="en-US" sz="3200" dirty="0"/>
              <a:t>Again need to recognize corrupted messages</a:t>
            </a:r>
          </a:p>
          <a:p>
            <a:r>
              <a:rPr lang="en-US" sz="3200" dirty="0"/>
              <a:t>But at cost of two public-key uses on message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500" dirty="0">
                <a:solidFill>
                  <a:srgbClr val="FF0000"/>
                </a:solidFill>
              </a:rPr>
              <a:t>2.5 PUBLIC-KEY ENCRYPTION</a:t>
            </a:r>
            <a:endParaRPr lang="en-IN" sz="55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shubham\Desktop\Capture33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1" y="2819400"/>
            <a:ext cx="8991599" cy="4876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500" dirty="0">
                <a:solidFill>
                  <a:srgbClr val="FF0000"/>
                </a:solidFill>
              </a:rPr>
              <a:t>3.HASH FUNCTIONS</a:t>
            </a:r>
            <a:endParaRPr lang="en-IN" sz="5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/>
              <a:t>Condenses arbitrary message to fixed size</a:t>
            </a:r>
          </a:p>
          <a:p>
            <a:pPr>
              <a:buNone/>
            </a:pPr>
            <a:r>
              <a:rPr lang="en-US" sz="3200" dirty="0"/>
              <a:t>       h=H(M)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Usually assume hash function is public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Hash used to detect changes to message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Want a cryptographic hash function</a:t>
            </a:r>
          </a:p>
          <a:p>
            <a:pPr>
              <a:buNone/>
            </a:pPr>
            <a:endParaRPr lang="en-US" sz="32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Computationally infeasible to find data mapping to specific</a:t>
            </a:r>
          </a:p>
          <a:p>
            <a:pPr>
              <a:buNone/>
            </a:pPr>
            <a:r>
              <a:rPr lang="en-US" sz="2800" dirty="0"/>
              <a:t>        hash(one-way property)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Computationally infeasible to find two data to same hash</a:t>
            </a:r>
          </a:p>
          <a:p>
            <a:pPr>
              <a:buNone/>
            </a:pPr>
            <a:r>
              <a:rPr lang="en-US" sz="2800" dirty="0"/>
              <a:t>        (collision-free property)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53" y="320040"/>
            <a:ext cx="11948160" cy="1813560"/>
          </a:xfrm>
        </p:spPr>
        <p:txBody>
          <a:bodyPr>
            <a:normAutofit/>
          </a:bodyPr>
          <a:lstStyle/>
          <a:p>
            <a:pPr algn="l"/>
            <a:r>
              <a:rPr lang="en-US" sz="5500" dirty="0" smtClean="0">
                <a:solidFill>
                  <a:srgbClr val="FF0000"/>
                </a:solidFill>
              </a:rPr>
              <a:t>4.MESSAGE </a:t>
            </a:r>
            <a:r>
              <a:rPr lang="en-US" sz="5500" dirty="0">
                <a:solidFill>
                  <a:srgbClr val="FF0000"/>
                </a:solidFill>
              </a:rPr>
              <a:t>AUTHENTICATION CODE(MAC)</a:t>
            </a:r>
            <a:endParaRPr lang="en-IN" sz="5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53" y="2590801"/>
            <a:ext cx="11905488" cy="594786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Generated </a:t>
            </a:r>
            <a:r>
              <a:rPr lang="en-US" sz="3200" dirty="0"/>
              <a:t>by an algorithm that creates a small fixed-sized block</a:t>
            </a:r>
          </a:p>
          <a:p>
            <a:r>
              <a:rPr lang="en-US" sz="3200" dirty="0"/>
              <a:t>Depending on both message and some key</a:t>
            </a:r>
          </a:p>
          <a:p>
            <a:r>
              <a:rPr lang="en-US" sz="3200" dirty="0"/>
              <a:t>Like encryption though need not be reversible</a:t>
            </a:r>
          </a:p>
          <a:p>
            <a:r>
              <a:rPr lang="en-US" sz="3200" dirty="0"/>
              <a:t>Appended to message as a signature</a:t>
            </a:r>
          </a:p>
          <a:p>
            <a:r>
              <a:rPr lang="en-US" sz="3200" dirty="0"/>
              <a:t>Receiver performs same computation on message and checks it matches the MAC</a:t>
            </a:r>
          </a:p>
          <a:p>
            <a:r>
              <a:rPr lang="en-US" sz="3200" dirty="0"/>
              <a:t>Provides assurance that message is unaltered and comes from sender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296</TotalTime>
  <Words>311</Words>
  <Application>Microsoft Office PowerPoint</Application>
  <PresentationFormat>A3 Paper (297x420 mm)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Message Authentication</vt:lpstr>
      <vt:lpstr>CONTENT</vt:lpstr>
      <vt:lpstr>MESSAGE AUTHENTICATION</vt:lpstr>
      <vt:lpstr>2. MESSAGE CRYPTOGRAPHY</vt:lpstr>
      <vt:lpstr>2.3 ASYMMETRIC  ENCRYPTION</vt:lpstr>
      <vt:lpstr>2.4 PUBLIC –KEY MESSAGE  ENCRYPTION</vt:lpstr>
      <vt:lpstr>2.5 PUBLIC-KEY ENCRYPTION</vt:lpstr>
      <vt:lpstr>3.HASH FUNCTIONS</vt:lpstr>
      <vt:lpstr>4.MESSAGE AUTHENTICATION CODE(MAC)</vt:lpstr>
      <vt:lpstr>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Authentication</dc:title>
  <dc:creator>shubham</dc:creator>
  <cp:lastModifiedBy>shubham</cp:lastModifiedBy>
  <cp:revision>31</cp:revision>
  <dcterms:created xsi:type="dcterms:W3CDTF">2020-04-18T12:07:33Z</dcterms:created>
  <dcterms:modified xsi:type="dcterms:W3CDTF">2020-06-18T16:17:03Z</dcterms:modified>
</cp:coreProperties>
</file>