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1A024D-2266-4398-A6DC-1B0A0A3B5E3D}" v="386" dt="2020-06-17T08:27:10.155"/>
    <p1510:client id="{B9D4FB7E-9D28-405D-8C06-D6E75C295708}" v="1573" dt="2020-06-17T15:00:01.8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17T13:30:38.878"/>
    </inkml:context>
    <inkml:brush xml:id="br0">
      <inkml:brushProperty name="width" value="0.1" units="cm"/>
      <inkml:brushProperty name="height" value="0.1" units="cm"/>
    </inkml:brush>
  </inkml:definitions>
  <inkml:trace contextRef="#ctx0" brushRef="#br0">10593 1840 16383 0 0,'0'0'-16383'0'0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17T13:30:38.879"/>
    </inkml:context>
    <inkml:brush xml:id="br0">
      <inkml:brushProperty name="width" value="0.1" units="cm"/>
      <inkml:brushProperty name="height" value="0.1" units="cm"/>
    </inkml:brush>
  </inkml:definitions>
  <inkml:trace contextRef="#ctx0" brushRef="#br0">10593 1840 16383 0 0,'0'0'-16383'0'0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17T13:30:38.880"/>
    </inkml:context>
    <inkml:brush xml:id="br0">
      <inkml:brushProperty name="width" value="0.1" units="cm"/>
      <inkml:brushProperty name="height" value="0.1" units="cm"/>
    </inkml:brush>
  </inkml:definitions>
  <inkml:trace contextRef="#ctx0" brushRef="#br0">10641 3019 16383 0 0,'0'0'-16383'0'0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6/18/2020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44339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78941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9696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19037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71098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35936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52912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68775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89004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9678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19146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002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6/18/2020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85616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6/18/2020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49623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53297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85287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9847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6/18/2020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2461380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6326" y="718709"/>
            <a:ext cx="9581038" cy="2357407"/>
          </a:xfrm>
        </p:spPr>
        <p:txBody>
          <a:bodyPr>
            <a:normAutofit/>
          </a:bodyPr>
          <a:lstStyle/>
          <a:p>
            <a:r>
              <a:rPr lang="en-GB" sz="5400" b="1" dirty="0">
                <a:solidFill>
                  <a:schemeClr val="accent6">
                    <a:lumMod val="50000"/>
                  </a:schemeClr>
                </a:solidFill>
              </a:rPr>
              <a:t>KEY PRINCIPLES OF SECURITY</a:t>
            </a:r>
          </a:p>
        </p:txBody>
      </p:sp>
      <p:sp>
        <p:nvSpPr>
          <p:cNvPr id="3" name="Subtitle 2"/>
          <p:cNvSpPr>
            <a:spLocks noGrp="1"/>
          </p:cNvSpPr>
          <p:nvPr>
            <p:ph type="subTitle" idx="1"/>
          </p:nvPr>
        </p:nvSpPr>
        <p:spPr>
          <a:xfrm>
            <a:off x="4529754" y="3435551"/>
            <a:ext cx="6987645" cy="1949250"/>
          </a:xfrm>
        </p:spPr>
        <p:txBody>
          <a:bodyPr>
            <a:normAutofit fontScale="92500" lnSpcReduction="20000"/>
          </a:bodyPr>
          <a:lstStyle/>
          <a:p>
            <a:r>
              <a:rPr lang="en-GB" dirty="0"/>
              <a:t>SUSMITA SAHA</a:t>
            </a:r>
          </a:p>
          <a:p>
            <a:r>
              <a:rPr lang="en-GB" dirty="0"/>
              <a:t>CSE (Sec-A)</a:t>
            </a:r>
          </a:p>
          <a:p>
            <a:r>
              <a:rPr lang="en-GB" dirty="0"/>
              <a:t>4th Year</a:t>
            </a:r>
          </a:p>
          <a:p>
            <a:r>
              <a:rPr lang="en-GB" dirty="0"/>
              <a:t>16800116011</a:t>
            </a:r>
          </a:p>
          <a:p>
            <a:r>
              <a:rPr lang="en-GB" dirty="0"/>
              <a:t>Cryptography &amp; Network Security</a:t>
            </a:r>
          </a:p>
          <a:p>
            <a:endParaRPr lang="en-GB" dirty="0"/>
          </a:p>
          <a:p>
            <a:endParaRPr lang="en-GB"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20"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1"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2"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3"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4"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5"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pic>
        <p:nvPicPr>
          <p:cNvPr id="3" name="Picture 3" descr="A picture containing indoor, person, black, holding&#10;&#10;Description generated with very high confidence">
            <a:extLst>
              <a:ext uri="{FF2B5EF4-FFF2-40B4-BE49-F238E27FC236}">
                <a16:creationId xmlns:a16="http://schemas.microsoft.com/office/drawing/2014/main" id="{217EE0D2-9B79-452D-B951-2BE9F3A5CE38}"/>
              </a:ext>
            </a:extLst>
          </p:cNvPr>
          <p:cNvPicPr>
            <a:picLocks noChangeAspect="1"/>
          </p:cNvPicPr>
          <p:nvPr/>
        </p:nvPicPr>
        <p:blipFill rotWithShape="1">
          <a:blip r:embed="rId2">
            <a:alphaModFix amt="35000"/>
          </a:blip>
          <a:srcRect b="15730"/>
          <a:stretch/>
        </p:blipFill>
        <p:spPr>
          <a:xfrm>
            <a:off x="20" y="10"/>
            <a:ext cx="12191980" cy="6857990"/>
          </a:xfrm>
          <a:prstGeom prst="rect">
            <a:avLst/>
          </a:prstGeom>
        </p:spPr>
      </p:pic>
      <p:sp>
        <p:nvSpPr>
          <p:cNvPr id="4" name="TextBox 3">
            <a:extLst>
              <a:ext uri="{FF2B5EF4-FFF2-40B4-BE49-F238E27FC236}">
                <a16:creationId xmlns:a16="http://schemas.microsoft.com/office/drawing/2014/main" id="{46C99693-7CA0-45DA-ACF0-0C53F0C460FC}"/>
              </a:ext>
            </a:extLst>
          </p:cNvPr>
          <p:cNvSpPr txBox="1"/>
          <p:nvPr/>
        </p:nvSpPr>
        <p:spPr>
          <a:xfrm>
            <a:off x="2037005" y="402408"/>
            <a:ext cx="8574622" cy="77589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457200"/>
            <a:r>
              <a:rPr lang="en-US" sz="3200" b="1" u="sng" dirty="0">
                <a:ea typeface="+mj-ea"/>
                <a:cs typeface="+mj-cs"/>
              </a:rPr>
              <a:t>Exact and Specific Accountability Management</a:t>
            </a:r>
          </a:p>
        </p:txBody>
      </p:sp>
      <p:grpSp>
        <p:nvGrpSpPr>
          <p:cNvPr id="27" name="Group 26">
            <a:extLst>
              <a:ext uri="{FF2B5EF4-FFF2-40B4-BE49-F238E27FC236}">
                <a16:creationId xmlns:a16="http://schemas.microsoft.com/office/drawing/2014/main" id="{0A3EF779-83DD-4EB0-9F4C-7304381A28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28" name="Freeform 6">
              <a:extLst>
                <a:ext uri="{FF2B5EF4-FFF2-40B4-BE49-F238E27FC236}">
                  <a16:creationId xmlns:a16="http://schemas.microsoft.com/office/drawing/2014/main" id="{772C8C0C-10E0-4305-95B6-F0A11F0AD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rgbClr val="30ACEC"/>
            </a:solidFill>
            <a:ln>
              <a:noFill/>
            </a:ln>
          </p:spPr>
        </p:sp>
        <p:sp>
          <p:nvSpPr>
            <p:cNvPr id="29" name="Freeform 7">
              <a:extLst>
                <a:ext uri="{FF2B5EF4-FFF2-40B4-BE49-F238E27FC236}">
                  <a16:creationId xmlns:a16="http://schemas.microsoft.com/office/drawing/2014/main" id="{ED6F480D-2F2A-4E97-B196-39B35C4BF8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ysClr val="windowText" lastClr="000000">
                <a:lumMod val="65000"/>
                <a:lumOff val="35000"/>
              </a:sysClr>
            </a:solidFill>
            <a:ln>
              <a:noFill/>
            </a:ln>
          </p:spPr>
        </p:sp>
        <p:sp>
          <p:nvSpPr>
            <p:cNvPr id="30" name="Freeform 9">
              <a:extLst>
                <a:ext uri="{FF2B5EF4-FFF2-40B4-BE49-F238E27FC236}">
                  <a16:creationId xmlns:a16="http://schemas.microsoft.com/office/drawing/2014/main" id="{65ACA5CB-4926-4AA1-8B0D-0A8C294D3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ysClr val="windowText" lastClr="000000">
                <a:lumMod val="85000"/>
                <a:lumOff val="15000"/>
              </a:sysClr>
            </a:solidFill>
            <a:ln>
              <a:noFill/>
            </a:ln>
          </p:spPr>
        </p:sp>
        <p:sp>
          <p:nvSpPr>
            <p:cNvPr id="31" name="Freeform 10">
              <a:extLst>
                <a:ext uri="{FF2B5EF4-FFF2-40B4-BE49-F238E27FC236}">
                  <a16:creationId xmlns:a16="http://schemas.microsoft.com/office/drawing/2014/main" id="{1FC1EC6E-AED1-4539-B157-05226499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rgbClr val="30ACEC">
                <a:lumMod val="50000"/>
              </a:srgbClr>
            </a:solidFill>
            <a:ln>
              <a:noFill/>
            </a:ln>
          </p:spPr>
        </p:sp>
        <p:sp>
          <p:nvSpPr>
            <p:cNvPr id="32" name="Freeform 11">
              <a:extLst>
                <a:ext uri="{FF2B5EF4-FFF2-40B4-BE49-F238E27FC236}">
                  <a16:creationId xmlns:a16="http://schemas.microsoft.com/office/drawing/2014/main" id="{F5C22045-92BD-4CA1-A655-5ADD00283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rgbClr val="30ACEC">
                <a:lumMod val="75000"/>
              </a:srgbClr>
            </a:solidFill>
            <a:ln>
              <a:noFill/>
            </a:ln>
          </p:spPr>
        </p:sp>
        <p:sp>
          <p:nvSpPr>
            <p:cNvPr id="33" name="Freeform 12">
              <a:extLst>
                <a:ext uri="{FF2B5EF4-FFF2-40B4-BE49-F238E27FC236}">
                  <a16:creationId xmlns:a16="http://schemas.microsoft.com/office/drawing/2014/main" id="{F130A56D-449A-4985-94CD-B749D51FF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ysClr val="windowText" lastClr="000000">
                <a:lumMod val="75000"/>
                <a:lumOff val="25000"/>
              </a:sysClr>
            </a:solidFill>
            <a:ln>
              <a:noFill/>
            </a:ln>
          </p:spPr>
        </p:sp>
      </p:grpSp>
      <p:sp>
        <p:nvSpPr>
          <p:cNvPr id="5" name="TextBox 4">
            <a:extLst>
              <a:ext uri="{FF2B5EF4-FFF2-40B4-BE49-F238E27FC236}">
                <a16:creationId xmlns:a16="http://schemas.microsoft.com/office/drawing/2014/main" id="{F4705DE0-28FF-4B34-8404-5EACF73D6881}"/>
              </a:ext>
            </a:extLst>
          </p:cNvPr>
          <p:cNvSpPr txBox="1"/>
          <p:nvPr/>
        </p:nvSpPr>
        <p:spPr>
          <a:xfrm>
            <a:off x="3055728" y="1459841"/>
            <a:ext cx="8609162"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ea typeface="+mn-lt"/>
                <a:cs typeface="+mn-lt"/>
              </a:rPr>
              <a:t>Finally, the sixth security principle is “exact and specific accountability management.” This is the concept of who has access and who holds certain functions of monitoring. Is there a specific audit trail and accountability for accessing files and data? Specify who holds responsibility in the organization for monitoring and responding to fraud attempts.</a:t>
            </a:r>
            <a:endParaRPr lang="en-US" sz="2000"/>
          </a:p>
          <a:p>
            <a:r>
              <a:rPr lang="en-GB" sz="2000" dirty="0">
                <a:ea typeface="+mn-lt"/>
                <a:cs typeface="+mn-lt"/>
              </a:rPr>
              <a:t>One important aspect of this is payment files. With an audit trail, a system will track activities by unique </a:t>
            </a:r>
            <a:r>
              <a:rPr lang="en-GB" sz="2000" dirty="0" err="1">
                <a:ea typeface="+mn-lt"/>
                <a:cs typeface="+mn-lt"/>
              </a:rPr>
              <a:t>userId</a:t>
            </a:r>
            <a:r>
              <a:rPr lang="en-GB" sz="2000" dirty="0">
                <a:ea typeface="+mn-lt"/>
                <a:cs typeface="+mn-lt"/>
              </a:rPr>
              <a:t>. The system logs or tracking should not be able to be altered or deleted as that could hide fraud or data breaches. Specific accountability includes controlling physical keys and key cards.</a:t>
            </a:r>
            <a:endParaRPr lang="en-GB" sz="2000" dirty="0"/>
          </a:p>
          <a:p>
            <a:pPr algn="l"/>
            <a:endParaRPr lang="en-GB" dirty="0"/>
          </a:p>
        </p:txBody>
      </p:sp>
    </p:spTree>
    <p:extLst>
      <p:ext uri="{BB962C8B-B14F-4D97-AF65-F5344CB8AC3E}">
        <p14:creationId xmlns:p14="http://schemas.microsoft.com/office/powerpoint/2010/main" val="283973105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21"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2"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3"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4"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5"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6"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28" name="Rectangle 27">
            <a:extLst>
              <a:ext uri="{FF2B5EF4-FFF2-40B4-BE49-F238E27FC236}">
                <a16:creationId xmlns:a16="http://schemas.microsoft.com/office/drawing/2014/main" id="{5EF08599-3FED-4288-A20D-E7BCAC3B8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picture containing covered, photo, piece, woman&#10;&#10;Description generated with very high confidence">
            <a:extLst>
              <a:ext uri="{FF2B5EF4-FFF2-40B4-BE49-F238E27FC236}">
                <a16:creationId xmlns:a16="http://schemas.microsoft.com/office/drawing/2014/main" id="{779720DA-68CE-4F19-BD86-884CC88474A3}"/>
              </a:ext>
            </a:extLst>
          </p:cNvPr>
          <p:cNvPicPr>
            <a:picLocks noChangeAspect="1"/>
          </p:cNvPicPr>
          <p:nvPr/>
        </p:nvPicPr>
        <p:blipFill rotWithShape="1">
          <a:blip r:embed="rId3"/>
          <a:srcRect t="6250"/>
          <a:stretch/>
        </p:blipFill>
        <p:spPr>
          <a:xfrm>
            <a:off x="20" y="-14367"/>
            <a:ext cx="12191980" cy="6857990"/>
          </a:xfrm>
          <a:prstGeom prst="rect">
            <a:avLst/>
          </a:prstGeom>
        </p:spPr>
      </p:pic>
      <p:sp>
        <p:nvSpPr>
          <p:cNvPr id="30" name="Freeform 13">
            <a:extLst>
              <a:ext uri="{FF2B5EF4-FFF2-40B4-BE49-F238E27FC236}">
                <a16:creationId xmlns:a16="http://schemas.microsoft.com/office/drawing/2014/main" id="{C884A6B2-90E9-4BDB-8503-71AC02D39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3" y="-16933"/>
            <a:ext cx="7340600"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0600" h="6883400">
                <a:moveTo>
                  <a:pt x="5427133" y="8466"/>
                </a:moveTo>
                <a:lnTo>
                  <a:pt x="4783666" y="2573866"/>
                </a:lnTo>
                <a:lnTo>
                  <a:pt x="7340600" y="6874933"/>
                </a:lnTo>
                <a:lnTo>
                  <a:pt x="0" y="6883400"/>
                </a:lnTo>
                <a:lnTo>
                  <a:pt x="8466" y="0"/>
                </a:lnTo>
                <a:lnTo>
                  <a:pt x="5427133"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E629FB9-1564-466A-84D4-743A8F859C49}"/>
              </a:ext>
            </a:extLst>
          </p:cNvPr>
          <p:cNvSpPr txBox="1"/>
          <p:nvPr/>
        </p:nvSpPr>
        <p:spPr>
          <a:xfrm>
            <a:off x="125083" y="483878"/>
            <a:ext cx="5849347" cy="79443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457200">
              <a:spcBef>
                <a:spcPct val="0"/>
              </a:spcBef>
              <a:spcAft>
                <a:spcPts val="600"/>
              </a:spcAft>
            </a:pPr>
            <a:r>
              <a:rPr lang="en-US" sz="3600" dirty="0">
                <a:solidFill>
                  <a:schemeClr val="tx2">
                    <a:lumMod val="10000"/>
                    <a:lumOff val="90000"/>
                  </a:schemeClr>
                </a:solidFill>
              </a:rPr>
              <a:t> </a:t>
            </a:r>
            <a:r>
              <a:rPr lang="en-US" sz="3600" b="1" u="sng" dirty="0">
                <a:solidFill>
                  <a:schemeClr val="tx2">
                    <a:lumMod val="10000"/>
                    <a:lumOff val="90000"/>
                  </a:schemeClr>
                </a:solidFill>
              </a:rPr>
              <a:t>Readiness and Response</a:t>
            </a:r>
            <a:endParaRPr lang="en-US" sz="3600" b="1" u="sng" dirty="0">
              <a:solidFill>
                <a:schemeClr val="tx2">
                  <a:lumMod val="10000"/>
                  <a:lumOff val="90000"/>
                </a:schemeClr>
              </a:solidFill>
              <a:latin typeface="+mj-lt"/>
              <a:ea typeface="+mj-ea"/>
              <a:cs typeface="+mj-cs"/>
            </a:endParaRPr>
          </a:p>
        </p:txBody>
      </p:sp>
      <p:grpSp>
        <p:nvGrpSpPr>
          <p:cNvPr id="32" name="Group 31">
            <a:extLst>
              <a:ext uri="{FF2B5EF4-FFF2-40B4-BE49-F238E27FC236}">
                <a16:creationId xmlns:a16="http://schemas.microsoft.com/office/drawing/2014/main" id="{E9046BC8-D404-4E7D-9202-A07F3FDD38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64100" y="-4763"/>
            <a:ext cx="5014912" cy="6862763"/>
            <a:chOff x="2928938" y="-4763"/>
            <a:chExt cx="5014912" cy="6862763"/>
          </a:xfrm>
        </p:grpSpPr>
        <p:sp>
          <p:nvSpPr>
            <p:cNvPr id="33" name="Freeform 6">
              <a:extLst>
                <a:ext uri="{FF2B5EF4-FFF2-40B4-BE49-F238E27FC236}">
                  <a16:creationId xmlns:a16="http://schemas.microsoft.com/office/drawing/2014/main" id="{4C202215-4C35-450D-9F60-671C8F8DEB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4" name="Freeform 7">
              <a:extLst>
                <a:ext uri="{FF2B5EF4-FFF2-40B4-BE49-F238E27FC236}">
                  <a16:creationId xmlns:a16="http://schemas.microsoft.com/office/drawing/2014/main" id="{F1A5BA8A-AEB4-4BCB-B86C-3F6A8E229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35" name="Freeform 9">
              <a:extLst>
                <a:ext uri="{FF2B5EF4-FFF2-40B4-BE49-F238E27FC236}">
                  <a16:creationId xmlns:a16="http://schemas.microsoft.com/office/drawing/2014/main" id="{28AC2443-05F0-41CD-8D4A-63DE144F8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6" name="Freeform 10">
              <a:extLst>
                <a:ext uri="{FF2B5EF4-FFF2-40B4-BE49-F238E27FC236}">
                  <a16:creationId xmlns:a16="http://schemas.microsoft.com/office/drawing/2014/main" id="{33E32F17-ED99-4969-B4D6-10A987D73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7" name="Freeform 11">
              <a:extLst>
                <a:ext uri="{FF2B5EF4-FFF2-40B4-BE49-F238E27FC236}">
                  <a16:creationId xmlns:a16="http://schemas.microsoft.com/office/drawing/2014/main" id="{5599A813-8424-4E53-95CA-85BF5470D6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8" name="Freeform 12">
              <a:extLst>
                <a:ext uri="{FF2B5EF4-FFF2-40B4-BE49-F238E27FC236}">
                  <a16:creationId xmlns:a16="http://schemas.microsoft.com/office/drawing/2014/main" id="{52431A4F-4662-480B-8AD3-394EACD7E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4" name="TextBox 3">
            <a:extLst>
              <a:ext uri="{FF2B5EF4-FFF2-40B4-BE49-F238E27FC236}">
                <a16:creationId xmlns:a16="http://schemas.microsoft.com/office/drawing/2014/main" id="{886C51E9-4B0B-41B0-8C98-41DAD94CFF3A}"/>
              </a:ext>
            </a:extLst>
          </p:cNvPr>
          <p:cNvSpPr txBox="1"/>
          <p:nvPr/>
        </p:nvSpPr>
        <p:spPr>
          <a:xfrm>
            <a:off x="309653" y="1546105"/>
            <a:ext cx="567618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rgbClr val="FFFF00"/>
                </a:solidFill>
                <a:ea typeface="+mn-lt"/>
                <a:cs typeface="+mn-lt"/>
              </a:rPr>
              <a:t>The next security principle is “readiness and</a:t>
            </a:r>
            <a:endParaRPr lang="en-US" dirty="0">
              <a:solidFill>
                <a:srgbClr val="FFFF00"/>
              </a:solidFill>
              <a:ea typeface="+mn-lt"/>
              <a:cs typeface="+mn-lt"/>
            </a:endParaRPr>
          </a:p>
          <a:p>
            <a:r>
              <a:rPr lang="en-GB" dirty="0">
                <a:solidFill>
                  <a:srgbClr val="FFFF00"/>
                </a:solidFill>
                <a:ea typeface="+mn-lt"/>
                <a:cs typeface="+mn-lt"/>
              </a:rPr>
              <a:t> response.” How is your organization ready to </a:t>
            </a:r>
            <a:endParaRPr lang="en-US">
              <a:solidFill>
                <a:srgbClr val="FFFF00"/>
              </a:solidFill>
              <a:ea typeface="+mn-lt"/>
              <a:cs typeface="+mn-lt"/>
            </a:endParaRPr>
          </a:p>
          <a:p>
            <a:r>
              <a:rPr lang="en-GB" dirty="0">
                <a:solidFill>
                  <a:srgbClr val="FFFF00"/>
                </a:solidFill>
                <a:ea typeface="+mn-lt"/>
                <a:cs typeface="+mn-lt"/>
              </a:rPr>
              <a:t>respond? In terms of speed of detection and</a:t>
            </a:r>
            <a:endParaRPr lang="en-US" dirty="0">
              <a:solidFill>
                <a:srgbClr val="FFFF00"/>
              </a:solidFill>
              <a:ea typeface="+mn-lt"/>
              <a:cs typeface="+mn-lt"/>
            </a:endParaRPr>
          </a:p>
          <a:p>
            <a:r>
              <a:rPr lang="en-GB" dirty="0">
                <a:solidFill>
                  <a:srgbClr val="FFFF00"/>
                </a:solidFill>
                <a:ea typeface="+mn-lt"/>
                <a:cs typeface="+mn-lt"/>
              </a:rPr>
              <a:t> response, being ready means the </a:t>
            </a:r>
            <a:endParaRPr lang="en-US">
              <a:solidFill>
                <a:srgbClr val="FFFF00"/>
              </a:solidFill>
              <a:ea typeface="+mn-lt"/>
              <a:cs typeface="+mn-lt"/>
            </a:endParaRPr>
          </a:p>
          <a:p>
            <a:r>
              <a:rPr lang="en-GB" dirty="0">
                <a:solidFill>
                  <a:srgbClr val="FFFF00"/>
                </a:solidFill>
                <a:ea typeface="+mn-lt"/>
                <a:cs typeface="+mn-lt"/>
              </a:rPr>
              <a:t>understanding behind the action. Good</a:t>
            </a:r>
            <a:endParaRPr lang="en-US" dirty="0">
              <a:solidFill>
                <a:srgbClr val="FFFF00"/>
              </a:solidFill>
              <a:ea typeface="+mn-lt"/>
              <a:cs typeface="+mn-lt"/>
            </a:endParaRPr>
          </a:p>
          <a:p>
            <a:r>
              <a:rPr lang="en-GB" dirty="0">
                <a:solidFill>
                  <a:srgbClr val="FFFF00"/>
                </a:solidFill>
                <a:ea typeface="+mn-lt"/>
                <a:cs typeface="+mn-lt"/>
              </a:rPr>
              <a:t> questions to ask include, what do you do </a:t>
            </a:r>
            <a:endParaRPr lang="en-US">
              <a:solidFill>
                <a:srgbClr val="FFFF00"/>
              </a:solidFill>
              <a:ea typeface="+mn-lt"/>
              <a:cs typeface="+mn-lt"/>
            </a:endParaRPr>
          </a:p>
          <a:p>
            <a:r>
              <a:rPr lang="en-GB" dirty="0">
                <a:solidFill>
                  <a:srgbClr val="FFFF00"/>
                </a:solidFill>
                <a:ea typeface="+mn-lt"/>
                <a:cs typeface="+mn-lt"/>
              </a:rPr>
              <a:t>when there is a problem? Who do you call? </a:t>
            </a:r>
            <a:endParaRPr lang="en-US">
              <a:solidFill>
                <a:srgbClr val="FFFF00"/>
              </a:solidFill>
              <a:ea typeface="+mn-lt"/>
              <a:cs typeface="+mn-lt"/>
            </a:endParaRPr>
          </a:p>
          <a:p>
            <a:r>
              <a:rPr lang="en-GB" dirty="0">
                <a:solidFill>
                  <a:srgbClr val="FFFF00"/>
                </a:solidFill>
                <a:ea typeface="+mn-lt"/>
                <a:cs typeface="+mn-lt"/>
              </a:rPr>
              <a:t>What is your course of action if your computer</a:t>
            </a:r>
            <a:endParaRPr lang="en-US" dirty="0">
              <a:solidFill>
                <a:srgbClr val="FFFF00"/>
              </a:solidFill>
              <a:ea typeface="+mn-lt"/>
              <a:cs typeface="+mn-lt"/>
            </a:endParaRPr>
          </a:p>
          <a:p>
            <a:r>
              <a:rPr lang="en-GB" dirty="0">
                <a:solidFill>
                  <a:srgbClr val="FFFF00"/>
                </a:solidFill>
                <a:ea typeface="+mn-lt"/>
                <a:cs typeface="+mn-lt"/>
              </a:rPr>
              <a:t> is compromised? If you have a disaster recovery </a:t>
            </a:r>
            <a:endParaRPr lang="en-US">
              <a:solidFill>
                <a:srgbClr val="FFFF00"/>
              </a:solidFill>
              <a:ea typeface="+mn-lt"/>
              <a:cs typeface="+mn-lt"/>
            </a:endParaRPr>
          </a:p>
          <a:p>
            <a:r>
              <a:rPr lang="en-GB" dirty="0">
                <a:solidFill>
                  <a:srgbClr val="FFFF00"/>
                </a:solidFill>
                <a:ea typeface="+mn-lt"/>
                <a:cs typeface="+mn-lt"/>
              </a:rPr>
              <a:t>plan, is that sufficient for high level cyberattacks? </a:t>
            </a:r>
            <a:endParaRPr lang="en-US">
              <a:solidFill>
                <a:srgbClr val="FFFF00"/>
              </a:solidFill>
              <a:ea typeface="+mn-lt"/>
              <a:cs typeface="+mn-lt"/>
            </a:endParaRPr>
          </a:p>
          <a:p>
            <a:r>
              <a:rPr lang="en-GB" dirty="0">
                <a:solidFill>
                  <a:srgbClr val="FFFF00"/>
                </a:solidFill>
                <a:ea typeface="+mn-lt"/>
                <a:cs typeface="+mn-lt"/>
              </a:rPr>
              <a:t>Is your plan of action defined? If you have an action</a:t>
            </a:r>
            <a:endParaRPr lang="en-US" dirty="0">
              <a:solidFill>
                <a:srgbClr val="FFFF00"/>
              </a:solidFill>
              <a:ea typeface="+mn-lt"/>
              <a:cs typeface="+mn-lt"/>
            </a:endParaRPr>
          </a:p>
          <a:p>
            <a:r>
              <a:rPr lang="en-GB" dirty="0">
                <a:solidFill>
                  <a:srgbClr val="FFFF00"/>
                </a:solidFill>
                <a:ea typeface="+mn-lt"/>
                <a:cs typeface="+mn-lt"/>
              </a:rPr>
              <a:t> plan book then you are well prepared. If you have something more informal, then you probably have</a:t>
            </a:r>
            <a:endParaRPr lang="en-US" dirty="0">
              <a:solidFill>
                <a:srgbClr val="FFFF00"/>
              </a:solidFill>
              <a:ea typeface="+mn-lt"/>
              <a:cs typeface="+mn-lt"/>
            </a:endParaRPr>
          </a:p>
          <a:p>
            <a:r>
              <a:rPr lang="en-GB" dirty="0">
                <a:solidFill>
                  <a:srgbClr val="FFFF00"/>
                </a:solidFill>
                <a:ea typeface="+mn-lt"/>
                <a:cs typeface="+mn-lt"/>
              </a:rPr>
              <a:t> some work to do.</a:t>
            </a:r>
            <a:endParaRPr lang="en-US">
              <a:solidFill>
                <a:srgbClr val="FFFF00"/>
              </a:solidFill>
            </a:endParaRPr>
          </a:p>
        </p:txBody>
      </p:sp>
    </p:spTree>
    <p:extLst>
      <p:ext uri="{BB962C8B-B14F-4D97-AF65-F5344CB8AC3E}">
        <p14:creationId xmlns:p14="http://schemas.microsoft.com/office/powerpoint/2010/main" val="2448856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E47A90-5999-45BE-BAE0-04940EE5A1E6}"/>
              </a:ext>
            </a:extLst>
          </p:cNvPr>
          <p:cNvSpPr txBox="1"/>
          <p:nvPr/>
        </p:nvSpPr>
        <p:spPr>
          <a:xfrm>
            <a:off x="2582173" y="1144439"/>
            <a:ext cx="535987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b="1" u="sng" dirty="0">
                <a:latin typeface="Comic Sans MS"/>
              </a:rPr>
              <a:t>Conclusion</a:t>
            </a:r>
            <a:endParaRPr lang="en-US" sz="3200" b="1" u="sng" dirty="0">
              <a:latin typeface="Comic Sans MS"/>
            </a:endParaRPr>
          </a:p>
        </p:txBody>
      </p:sp>
      <p:sp>
        <p:nvSpPr>
          <p:cNvPr id="4" name="TextBox 3">
            <a:extLst>
              <a:ext uri="{FF2B5EF4-FFF2-40B4-BE49-F238E27FC236}">
                <a16:creationId xmlns:a16="http://schemas.microsoft.com/office/drawing/2014/main" id="{B80C72F7-1220-45E3-A67A-741D25F2B41B}"/>
              </a:ext>
            </a:extLst>
          </p:cNvPr>
          <p:cNvSpPr txBox="1"/>
          <p:nvPr/>
        </p:nvSpPr>
        <p:spPr>
          <a:xfrm>
            <a:off x="3040452" y="1962150"/>
            <a:ext cx="7458973"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solidFill>
                  <a:schemeClr val="accent1">
                    <a:lumMod val="75000"/>
                  </a:schemeClr>
                </a:solidFill>
                <a:latin typeface="Courier New"/>
                <a:ea typeface="+mn-lt"/>
                <a:cs typeface="+mn-lt"/>
              </a:rPr>
              <a:t>Fraud is significant. Criminals are adapting, and they are using technology against you.</a:t>
            </a:r>
            <a:endParaRPr lang="en-US" sz="2400">
              <a:solidFill>
                <a:schemeClr val="accent1">
                  <a:lumMod val="75000"/>
                </a:schemeClr>
              </a:solidFill>
              <a:latin typeface="Courier New"/>
              <a:cs typeface="Courier New"/>
            </a:endParaRPr>
          </a:p>
          <a:p>
            <a:r>
              <a:rPr lang="en-GB" sz="2400" dirty="0">
                <a:solidFill>
                  <a:schemeClr val="accent1">
                    <a:lumMod val="75000"/>
                  </a:schemeClr>
                </a:solidFill>
                <a:latin typeface="Courier New"/>
                <a:ea typeface="+mn-lt"/>
                <a:cs typeface="+mn-lt"/>
              </a:rPr>
              <a:t>Treasurers must be proactive in strengthening </a:t>
            </a:r>
            <a:r>
              <a:rPr lang="en-GB" sz="2400" dirty="0" err="1">
                <a:solidFill>
                  <a:schemeClr val="accent1">
                    <a:lumMod val="75000"/>
                  </a:schemeClr>
                </a:solidFill>
                <a:latin typeface="Courier New"/>
                <a:ea typeface="+mn-lt"/>
                <a:cs typeface="+mn-lt"/>
              </a:rPr>
              <a:t>defense</a:t>
            </a:r>
            <a:r>
              <a:rPr lang="en-GB" sz="2400" dirty="0">
                <a:solidFill>
                  <a:schemeClr val="accent1">
                    <a:lumMod val="75000"/>
                  </a:schemeClr>
                </a:solidFill>
                <a:latin typeface="Courier New"/>
                <a:ea typeface="+mn-lt"/>
                <a:cs typeface="+mn-lt"/>
              </a:rPr>
              <a:t> against fraud. Internally educate your employees and have a defined fraud and controls framework. Clarify who is responsible for the proactive and reactive </a:t>
            </a:r>
            <a:r>
              <a:rPr lang="en-GB" sz="2400" dirty="0" err="1">
                <a:solidFill>
                  <a:schemeClr val="accent1">
                    <a:lumMod val="75000"/>
                  </a:schemeClr>
                </a:solidFill>
                <a:latin typeface="Courier New"/>
                <a:ea typeface="+mn-lt"/>
                <a:cs typeface="+mn-lt"/>
              </a:rPr>
              <a:t>defense</a:t>
            </a:r>
            <a:r>
              <a:rPr lang="en-GB" sz="2400" dirty="0">
                <a:solidFill>
                  <a:schemeClr val="accent1">
                    <a:lumMod val="75000"/>
                  </a:schemeClr>
                </a:solidFill>
                <a:latin typeface="Courier New"/>
                <a:ea typeface="+mn-lt"/>
                <a:cs typeface="+mn-lt"/>
              </a:rPr>
              <a:t> in your organization. Stay aware of threats and do not underestimate how fraud can impact you.</a:t>
            </a:r>
            <a:endParaRPr lang="en-GB" sz="2400" dirty="0">
              <a:solidFill>
                <a:schemeClr val="accent1">
                  <a:lumMod val="75000"/>
                </a:schemeClr>
              </a:solidFill>
              <a:latin typeface="Courier New"/>
            </a:endParaRPr>
          </a:p>
          <a:p>
            <a:pPr algn="l"/>
            <a:endParaRPr lang="en-GB" dirty="0"/>
          </a:p>
        </p:txBody>
      </p:sp>
    </p:spTree>
    <p:extLst>
      <p:ext uri="{BB962C8B-B14F-4D97-AF65-F5344CB8AC3E}">
        <p14:creationId xmlns:p14="http://schemas.microsoft.com/office/powerpoint/2010/main" val="3990184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4B3846-B5C1-448F-A179-A3F47443440E}"/>
              </a:ext>
            </a:extLst>
          </p:cNvPr>
          <p:cNvSpPr txBox="1"/>
          <p:nvPr/>
        </p:nvSpPr>
        <p:spPr>
          <a:xfrm>
            <a:off x="481013" y="3752849"/>
            <a:ext cx="3290887" cy="245268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600">
                <a:latin typeface="+mj-lt"/>
                <a:ea typeface="+mj-ea"/>
                <a:cs typeface="+mj-cs"/>
              </a:rPr>
              <a:t>Key Principles for Security</a:t>
            </a:r>
          </a:p>
        </p:txBody>
      </p:sp>
      <p:pic>
        <p:nvPicPr>
          <p:cNvPr id="6" name="Picture 6" descr="A picture containing device&#10;&#10;Description generated with very high confidence">
            <a:extLst>
              <a:ext uri="{FF2B5EF4-FFF2-40B4-BE49-F238E27FC236}">
                <a16:creationId xmlns:a16="http://schemas.microsoft.com/office/drawing/2014/main" id="{DBE2D266-2D1E-4209-B2C8-DBC3A09F94CB}"/>
              </a:ext>
            </a:extLst>
          </p:cNvPr>
          <p:cNvPicPr>
            <a:picLocks noChangeAspect="1"/>
          </p:cNvPicPr>
          <p:nvPr/>
        </p:nvPicPr>
        <p:blipFill rotWithShape="1">
          <a:blip r:embed="rId2"/>
          <a:srcRect t="15199" b="24534"/>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5" name="TextBox 4">
            <a:extLst>
              <a:ext uri="{FF2B5EF4-FFF2-40B4-BE49-F238E27FC236}">
                <a16:creationId xmlns:a16="http://schemas.microsoft.com/office/drawing/2014/main" id="{833EB751-1F85-49AB-910D-4A1AD901E1B9}"/>
              </a:ext>
            </a:extLst>
          </p:cNvPr>
          <p:cNvSpPr txBox="1"/>
          <p:nvPr/>
        </p:nvSpPr>
        <p:spPr>
          <a:xfrm>
            <a:off x="4223982" y="3752850"/>
            <a:ext cx="7485413" cy="245268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Bef>
                <a:spcPts val="1000"/>
              </a:spcBef>
              <a:buClr>
                <a:schemeClr val="bg2">
                  <a:lumMod val="40000"/>
                  <a:lumOff val="60000"/>
                </a:schemeClr>
              </a:buClr>
              <a:buSzPct val="80000"/>
              <a:buFont typeface="Arial" panose="020B0604020202020204" pitchFamily="34" charset="0"/>
              <a:buChar char="•"/>
            </a:pPr>
            <a:r>
              <a:rPr lang="en-US" sz="1700" dirty="0"/>
              <a:t>Fraud attempts are happening on a daily basis in businesses across the United States and the world. This was shown clearly in our 2017 Treasury Fraud &amp; Controls Survey (underwritten by Bottomline Technologies), where we found that 86% of respondents had experienced either payment fraud, cyber fraud, BEC/imposter fraud, or ransomware attacks within the past two years. Fraud attempts are not harmless either, and many have resulted in financial losses, either from time spent on reacting to an attempt or from money being sent out of the organization. The fact that 86% of the respondents were affected by it just goes to show that measures need to be taken to prevent payment fraud.</a:t>
            </a:r>
          </a:p>
        </p:txBody>
      </p:sp>
    </p:spTree>
    <p:extLst>
      <p:ext uri="{BB962C8B-B14F-4D97-AF65-F5344CB8AC3E}">
        <p14:creationId xmlns:p14="http://schemas.microsoft.com/office/powerpoint/2010/main" val="2153216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A picture containing device&#10;&#10;Description generated with very high confidence">
            <a:extLst>
              <a:ext uri="{FF2B5EF4-FFF2-40B4-BE49-F238E27FC236}">
                <a16:creationId xmlns:a16="http://schemas.microsoft.com/office/drawing/2014/main" id="{BDC18296-B751-4CA3-BFF0-53BB12440E7D}"/>
              </a:ext>
            </a:extLst>
          </p:cNvPr>
          <p:cNvPicPr>
            <a:picLocks noChangeAspect="1"/>
          </p:cNvPicPr>
          <p:nvPr/>
        </p:nvPicPr>
        <p:blipFill>
          <a:blip r:embed="rId2"/>
          <a:stretch>
            <a:fillRect/>
          </a:stretch>
        </p:blipFill>
        <p:spPr>
          <a:xfrm>
            <a:off x="2912856" y="-66099"/>
            <a:ext cx="11283351" cy="6918308"/>
          </a:xfrm>
          <a:prstGeom prst="rect">
            <a:avLst/>
          </a:prstGeom>
        </p:spPr>
      </p:pic>
      <p:sp>
        <p:nvSpPr>
          <p:cNvPr id="3" name="TextBox 2">
            <a:extLst>
              <a:ext uri="{FF2B5EF4-FFF2-40B4-BE49-F238E27FC236}">
                <a16:creationId xmlns:a16="http://schemas.microsoft.com/office/drawing/2014/main" id="{40950912-92E3-45C9-87EA-3C96C217062B}"/>
              </a:ext>
            </a:extLst>
          </p:cNvPr>
          <p:cNvSpPr txBox="1"/>
          <p:nvPr/>
        </p:nvSpPr>
        <p:spPr>
          <a:xfrm>
            <a:off x="6996023" y="166780"/>
            <a:ext cx="501482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2000" dirty="0">
              <a:solidFill>
                <a:srgbClr val="FFFFFF"/>
              </a:solidFill>
              <a:cs typeface="Calibri"/>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BD96EB75-1B94-4923-8CCD-A0C27A329D54}"/>
                  </a:ext>
                </a:extLst>
              </p14:cNvPr>
              <p14:cNvContentPartPr/>
              <p14:nvPr/>
            </p14:nvContentPartPr>
            <p14:xfrm>
              <a:off x="7629136" y="927302"/>
              <a:ext cx="19050" cy="19050"/>
            </p14:xfrm>
          </p:contentPart>
        </mc:Choice>
        <mc:Fallback xmlns="">
          <p:pic>
            <p:nvPicPr>
              <p:cNvPr id="7" name="Ink 6">
                <a:extLst>
                  <a:ext uri="{FF2B5EF4-FFF2-40B4-BE49-F238E27FC236}">
                    <a16:creationId xmlns:a16="http://schemas.microsoft.com/office/drawing/2014/main" id="{BD96EB75-1B94-4923-8CCD-A0C27A329D54}"/>
                  </a:ext>
                </a:extLst>
              </p:cNvPr>
              <p:cNvPicPr/>
              <p:nvPr/>
            </p:nvPicPr>
            <p:blipFill>
              <a:blip r:embed="rId4"/>
              <a:stretch>
                <a:fillRect/>
              </a:stretch>
            </p:blipFill>
            <p:spPr>
              <a:xfrm>
                <a:off x="6676636" y="-25198"/>
                <a:ext cx="1905000" cy="1905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B6AAAF68-3D69-422F-B4C2-46F18DD2561C}"/>
                  </a:ext>
                </a:extLst>
              </p14:cNvPr>
              <p14:cNvContentPartPr/>
              <p14:nvPr/>
            </p14:nvContentPartPr>
            <p14:xfrm>
              <a:off x="7629136" y="927302"/>
              <a:ext cx="19050" cy="19050"/>
            </p14:xfrm>
          </p:contentPart>
        </mc:Choice>
        <mc:Fallback xmlns="">
          <p:pic>
            <p:nvPicPr>
              <p:cNvPr id="8" name="Ink 7">
                <a:extLst>
                  <a:ext uri="{FF2B5EF4-FFF2-40B4-BE49-F238E27FC236}">
                    <a16:creationId xmlns:a16="http://schemas.microsoft.com/office/drawing/2014/main" id="{B6AAAF68-3D69-422F-B4C2-46F18DD2561C}"/>
                  </a:ext>
                </a:extLst>
              </p:cNvPr>
              <p:cNvPicPr/>
              <p:nvPr/>
            </p:nvPicPr>
            <p:blipFill>
              <a:blip r:embed="rId4"/>
              <a:stretch>
                <a:fillRect/>
              </a:stretch>
            </p:blipFill>
            <p:spPr>
              <a:xfrm>
                <a:off x="6676636" y="-25198"/>
                <a:ext cx="1905000" cy="1905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5B2D7050-0CF6-4FB5-82C2-28FD94303420}"/>
                  </a:ext>
                </a:extLst>
              </p14:cNvPr>
              <p14:cNvContentPartPr/>
              <p14:nvPr/>
            </p14:nvContentPartPr>
            <p14:xfrm>
              <a:off x="7664579" y="1795628"/>
              <a:ext cx="19050" cy="19050"/>
            </p14:xfrm>
          </p:contentPart>
        </mc:Choice>
        <mc:Fallback xmlns="">
          <p:pic>
            <p:nvPicPr>
              <p:cNvPr id="9" name="Ink 8">
                <a:extLst>
                  <a:ext uri="{FF2B5EF4-FFF2-40B4-BE49-F238E27FC236}">
                    <a16:creationId xmlns:a16="http://schemas.microsoft.com/office/drawing/2014/main" id="{5B2D7050-0CF6-4FB5-82C2-28FD94303420}"/>
                  </a:ext>
                </a:extLst>
              </p:cNvPr>
              <p:cNvPicPr/>
              <p:nvPr/>
            </p:nvPicPr>
            <p:blipFill>
              <a:blip r:embed="rId4"/>
              <a:stretch>
                <a:fillRect/>
              </a:stretch>
            </p:blipFill>
            <p:spPr>
              <a:xfrm>
                <a:off x="6712079" y="843128"/>
                <a:ext cx="1905000" cy="1905000"/>
              </a:xfrm>
              <a:prstGeom prst="rect">
                <a:avLst/>
              </a:prstGeom>
            </p:spPr>
          </p:pic>
        </mc:Fallback>
      </mc:AlternateContent>
      <p:sp>
        <p:nvSpPr>
          <p:cNvPr id="15" name="Flowchart: Punched Tape 14">
            <a:extLst>
              <a:ext uri="{FF2B5EF4-FFF2-40B4-BE49-F238E27FC236}">
                <a16:creationId xmlns:a16="http://schemas.microsoft.com/office/drawing/2014/main" id="{1F51B449-8B02-4002-98E0-32909356935C}"/>
              </a:ext>
            </a:extLst>
          </p:cNvPr>
          <p:cNvSpPr/>
          <p:nvPr/>
        </p:nvSpPr>
        <p:spPr>
          <a:xfrm rot="5400000">
            <a:off x="-1996476" y="20898"/>
            <a:ext cx="7346828" cy="7174300"/>
          </a:xfrm>
          <a:prstGeom prst="flowChartPunchedTape">
            <a:avLst/>
          </a:prstGeom>
          <a:solidFill>
            <a:schemeClr val="bg1"/>
          </a:solidFill>
          <a:ln w="571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C07AB2A8-93A4-42F1-BA27-5E5CFC2C9C60}"/>
              </a:ext>
            </a:extLst>
          </p:cNvPr>
          <p:cNvSpPr txBox="1"/>
          <p:nvPr/>
        </p:nvSpPr>
        <p:spPr>
          <a:xfrm>
            <a:off x="6828" y="294376"/>
            <a:ext cx="3720860" cy="72943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As we consider the prevalence of fraud, it is interesting to note that only 13% of organizations surveyed (approximately one in seven) had a formal, current, and well-understood treasury fraud and controls framework. Perhaps organizations had an IT framework or PCI, but a very small number had a framework that was formal and current. This certainly creates a challenge for organizations.</a:t>
            </a:r>
            <a:endParaRPr lang="en-US">
              <a:ea typeface="+mn-lt"/>
              <a:cs typeface="+mn-lt"/>
            </a:endParaRPr>
          </a:p>
          <a:p>
            <a:r>
              <a:rPr lang="en-GB" dirty="0"/>
              <a:t>It is helpful to also understand the sources of fraud. 81% of fraud was from an external non-employee and one in five attempts reflected an unknown source. What is the breakdown of fraud experience? About seven per cent have experienced ransomware (note: in 2017). Up to 76% have experienced BEC fraud.</a:t>
            </a:r>
            <a:endParaRPr lang="en-US">
              <a:ea typeface="+mn-lt"/>
              <a:cs typeface="+mn-lt"/>
            </a:endParaRPr>
          </a:p>
          <a:p>
            <a:br>
              <a:rPr lang="en-US" dirty="0">
                <a:ea typeface="+mn-lt"/>
                <a:cs typeface="+mn-lt"/>
              </a:rPr>
            </a:br>
            <a:endParaRPr lang="en-US">
              <a:ea typeface="+mn-lt"/>
              <a:cs typeface="+mn-lt"/>
            </a:endParaRPr>
          </a:p>
          <a:p>
            <a:endParaRPr lang="en-GB" dirty="0">
              <a:ea typeface="+mn-lt"/>
              <a:cs typeface="+mn-lt"/>
            </a:endParaRPr>
          </a:p>
          <a:p>
            <a:pPr algn="l"/>
            <a:endParaRPr lang="en-GB" dirty="0"/>
          </a:p>
        </p:txBody>
      </p:sp>
    </p:spTree>
    <p:extLst>
      <p:ext uri="{BB962C8B-B14F-4D97-AF65-F5344CB8AC3E}">
        <p14:creationId xmlns:p14="http://schemas.microsoft.com/office/powerpoint/2010/main" val="580715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2" name="Picture 2" descr="A picture containing device&#10;&#10;Description generated with very high confidence">
            <a:extLst>
              <a:ext uri="{FF2B5EF4-FFF2-40B4-BE49-F238E27FC236}">
                <a16:creationId xmlns:a16="http://schemas.microsoft.com/office/drawing/2014/main" id="{D416B697-AE96-48AB-8147-962375071041}"/>
              </a:ext>
            </a:extLst>
          </p:cNvPr>
          <p:cNvPicPr>
            <a:picLocks noChangeAspect="1"/>
          </p:cNvPicPr>
          <p:nvPr/>
        </p:nvPicPr>
        <p:blipFill rotWithShape="1">
          <a:blip r:embed="rId3">
            <a:grayscl/>
          </a:blip>
          <a:srcRect r="10221" b="-1"/>
          <a:stretch/>
        </p:blipFill>
        <p:spPr>
          <a:xfrm>
            <a:off x="20" y="10"/>
            <a:ext cx="12191980" cy="6857990"/>
          </a:xfrm>
          <a:prstGeom prst="rect">
            <a:avLst/>
          </a:prstGeom>
        </p:spPr>
      </p:pic>
      <p:sp>
        <p:nvSpPr>
          <p:cNvPr id="3" name="TextBox 2">
            <a:extLst>
              <a:ext uri="{FF2B5EF4-FFF2-40B4-BE49-F238E27FC236}">
                <a16:creationId xmlns:a16="http://schemas.microsoft.com/office/drawing/2014/main" id="{28890744-D03D-46FD-8FDD-240FEFF31CDA}"/>
              </a:ext>
            </a:extLst>
          </p:cNvPr>
          <p:cNvSpPr txBox="1"/>
          <p:nvPr/>
        </p:nvSpPr>
        <p:spPr>
          <a:xfrm>
            <a:off x="1058174" y="583722"/>
            <a:ext cx="9831235"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solidFill>
                  <a:srgbClr val="FFFF00"/>
                </a:solidFill>
                <a:ea typeface="+mn-lt"/>
                <a:cs typeface="+mn-lt"/>
              </a:rPr>
              <a:t>Here we will discuss six of twelve security principles that any company can put into place in order to have a more secure framework. The first six principles can be remembered by the mnemonic S.E.C.U.R.E. They are:</a:t>
            </a:r>
            <a:endParaRPr lang="en-US" sz="2400">
              <a:solidFill>
                <a:srgbClr val="FFFF00"/>
              </a:solidFill>
            </a:endParaRPr>
          </a:p>
          <a:p>
            <a:br>
              <a:rPr lang="en-US" dirty="0"/>
            </a:br>
            <a:endParaRPr lang="en-US" sz="2400">
              <a:solidFill>
                <a:srgbClr val="FFFF00"/>
              </a:solidFill>
            </a:endParaRPr>
          </a:p>
          <a:p>
            <a:pPr algn="l"/>
            <a:endParaRPr lang="en-GB" sz="2400" dirty="0">
              <a:solidFill>
                <a:srgbClr val="FFFF00"/>
              </a:solidFill>
            </a:endParaRPr>
          </a:p>
        </p:txBody>
      </p:sp>
      <p:sp>
        <p:nvSpPr>
          <p:cNvPr id="4" name="TextBox 3">
            <a:extLst>
              <a:ext uri="{FF2B5EF4-FFF2-40B4-BE49-F238E27FC236}">
                <a16:creationId xmlns:a16="http://schemas.microsoft.com/office/drawing/2014/main" id="{A19C0D05-4A9C-4208-9FCE-BAB8346F38F8}"/>
              </a:ext>
            </a:extLst>
          </p:cNvPr>
          <p:cNvSpPr txBox="1"/>
          <p:nvPr/>
        </p:nvSpPr>
        <p:spPr>
          <a:xfrm>
            <a:off x="1129162" y="1963049"/>
            <a:ext cx="4597878"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400" b="1" dirty="0">
                <a:solidFill>
                  <a:srgbClr val="FFC000"/>
                </a:solidFill>
                <a:ea typeface="+mn-lt"/>
                <a:cs typeface="+mn-lt"/>
              </a:rPr>
              <a:t>S</a:t>
            </a:r>
            <a:r>
              <a:rPr lang="en-GB" sz="2400" dirty="0">
                <a:solidFill>
                  <a:srgbClr val="FFC000"/>
                </a:solidFill>
                <a:ea typeface="+mn-lt"/>
                <a:cs typeface="+mn-lt"/>
              </a:rPr>
              <a:t>peed Matters</a:t>
            </a:r>
            <a:endParaRPr lang="en-US" sz="2400">
              <a:solidFill>
                <a:srgbClr val="FFC000"/>
              </a:solidFill>
            </a:endParaRPr>
          </a:p>
          <a:p>
            <a:pPr marL="285750" indent="-285750">
              <a:buFont typeface="Arial"/>
              <a:buChar char="•"/>
            </a:pPr>
            <a:r>
              <a:rPr lang="en-GB" sz="2400" b="1" dirty="0">
                <a:solidFill>
                  <a:srgbClr val="FFC000"/>
                </a:solidFill>
                <a:ea typeface="+mn-lt"/>
                <a:cs typeface="+mn-lt"/>
              </a:rPr>
              <a:t>E</a:t>
            </a:r>
            <a:r>
              <a:rPr lang="en-GB" sz="2400" dirty="0">
                <a:solidFill>
                  <a:srgbClr val="FFC000"/>
                </a:solidFill>
                <a:ea typeface="+mn-lt"/>
                <a:cs typeface="+mn-lt"/>
              </a:rPr>
              <a:t>ncryption and Control of Keys</a:t>
            </a:r>
            <a:endParaRPr lang="en-GB" sz="2400" dirty="0">
              <a:solidFill>
                <a:srgbClr val="FFC000"/>
              </a:solidFill>
            </a:endParaRPr>
          </a:p>
          <a:p>
            <a:pPr marL="285750" indent="-285750">
              <a:buFont typeface="Arial"/>
              <a:buChar char="•"/>
            </a:pPr>
            <a:r>
              <a:rPr lang="en-GB" sz="2400" b="1" dirty="0">
                <a:solidFill>
                  <a:srgbClr val="FFC000"/>
                </a:solidFill>
                <a:ea typeface="+mn-lt"/>
                <a:cs typeface="+mn-lt"/>
              </a:rPr>
              <a:t>C</a:t>
            </a:r>
            <a:r>
              <a:rPr lang="en-GB" sz="2400" dirty="0">
                <a:solidFill>
                  <a:srgbClr val="FFC000"/>
                </a:solidFill>
                <a:ea typeface="+mn-lt"/>
                <a:cs typeface="+mn-lt"/>
              </a:rPr>
              <a:t>hallenge / Verify</a:t>
            </a:r>
            <a:endParaRPr lang="en-GB" sz="2400" dirty="0">
              <a:solidFill>
                <a:srgbClr val="FFC000"/>
              </a:solidFill>
            </a:endParaRPr>
          </a:p>
          <a:p>
            <a:pPr marL="285750" indent="-285750">
              <a:buFont typeface="Arial"/>
              <a:buChar char="•"/>
            </a:pPr>
            <a:r>
              <a:rPr lang="en-GB" sz="2400" b="1" dirty="0">
                <a:solidFill>
                  <a:srgbClr val="FFC000"/>
                </a:solidFill>
                <a:ea typeface="+mn-lt"/>
                <a:cs typeface="+mn-lt"/>
              </a:rPr>
              <a:t>U</a:t>
            </a:r>
            <a:r>
              <a:rPr lang="en-GB" sz="2400" dirty="0">
                <a:solidFill>
                  <a:srgbClr val="FFC000"/>
                </a:solidFill>
                <a:ea typeface="+mn-lt"/>
                <a:cs typeface="+mn-lt"/>
              </a:rPr>
              <a:t>pdate Continuously</a:t>
            </a:r>
            <a:endParaRPr lang="en-GB" sz="2400" dirty="0">
              <a:solidFill>
                <a:srgbClr val="FFC000"/>
              </a:solidFill>
            </a:endParaRPr>
          </a:p>
          <a:p>
            <a:pPr marL="285750" indent="-285750">
              <a:buFont typeface="Arial"/>
              <a:buChar char="•"/>
            </a:pPr>
            <a:r>
              <a:rPr lang="en-GB" sz="2400" b="1" dirty="0">
                <a:solidFill>
                  <a:srgbClr val="FFC000"/>
                </a:solidFill>
                <a:ea typeface="+mn-lt"/>
                <a:cs typeface="+mn-lt"/>
              </a:rPr>
              <a:t>R</a:t>
            </a:r>
            <a:r>
              <a:rPr lang="en-GB" sz="2400" dirty="0">
                <a:solidFill>
                  <a:srgbClr val="FFC000"/>
                </a:solidFill>
                <a:ea typeface="+mn-lt"/>
                <a:cs typeface="+mn-lt"/>
              </a:rPr>
              <a:t>eadiness and Response</a:t>
            </a:r>
            <a:endParaRPr lang="en-GB" sz="2400" dirty="0">
              <a:solidFill>
                <a:srgbClr val="FFC000"/>
              </a:solidFill>
            </a:endParaRPr>
          </a:p>
          <a:p>
            <a:pPr marL="285750" indent="-285750">
              <a:buFont typeface="Arial"/>
              <a:buChar char="•"/>
            </a:pPr>
            <a:r>
              <a:rPr lang="en-GB" sz="2400" b="1" dirty="0">
                <a:solidFill>
                  <a:srgbClr val="FFC000"/>
                </a:solidFill>
                <a:ea typeface="+mn-lt"/>
                <a:cs typeface="+mn-lt"/>
              </a:rPr>
              <a:t>E</a:t>
            </a:r>
            <a:r>
              <a:rPr lang="en-GB" sz="2400" dirty="0">
                <a:solidFill>
                  <a:srgbClr val="FFC000"/>
                </a:solidFill>
                <a:ea typeface="+mn-lt"/>
                <a:cs typeface="+mn-lt"/>
              </a:rPr>
              <a:t>xact and Specific Accountability Management</a:t>
            </a:r>
            <a:endParaRPr lang="en-GB" sz="2400" dirty="0">
              <a:solidFill>
                <a:srgbClr val="FFC000"/>
              </a:solidFill>
            </a:endParaRPr>
          </a:p>
          <a:p>
            <a:pPr algn="l"/>
            <a:endParaRPr lang="en-GB" sz="2400" dirty="0">
              <a:solidFill>
                <a:srgbClr val="FFC000"/>
              </a:solidFill>
            </a:endParaRPr>
          </a:p>
        </p:txBody>
      </p:sp>
    </p:spTree>
    <p:extLst>
      <p:ext uri="{BB962C8B-B14F-4D97-AF65-F5344CB8AC3E}">
        <p14:creationId xmlns:p14="http://schemas.microsoft.com/office/powerpoint/2010/main" val="397393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42"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43"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44"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45"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46"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47"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49" name="Rectangle 48">
            <a:extLst>
              <a:ext uri="{FF2B5EF4-FFF2-40B4-BE49-F238E27FC236}">
                <a16:creationId xmlns:a16="http://schemas.microsoft.com/office/drawing/2014/main" id="{5EF08599-3FED-4288-A20D-E7BCAC3B8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picture containing black, sitting, table, track&#10;&#10;Description generated with very high confidence">
            <a:extLst>
              <a:ext uri="{FF2B5EF4-FFF2-40B4-BE49-F238E27FC236}">
                <a16:creationId xmlns:a16="http://schemas.microsoft.com/office/drawing/2014/main" id="{64F2B3A2-DE93-485A-8AB9-A3815877A619}"/>
              </a:ext>
            </a:extLst>
          </p:cNvPr>
          <p:cNvPicPr>
            <a:picLocks noChangeAspect="1"/>
          </p:cNvPicPr>
          <p:nvPr/>
        </p:nvPicPr>
        <p:blipFill rotWithShape="1">
          <a:blip r:embed="rId3"/>
          <a:srcRect t="23391" r="9091"/>
          <a:stretch/>
        </p:blipFill>
        <p:spPr>
          <a:xfrm>
            <a:off x="20" y="10"/>
            <a:ext cx="12191980" cy="6857990"/>
          </a:xfrm>
          <a:prstGeom prst="rect">
            <a:avLst/>
          </a:prstGeom>
        </p:spPr>
      </p:pic>
      <p:sp>
        <p:nvSpPr>
          <p:cNvPr id="51" name="Freeform 13">
            <a:extLst>
              <a:ext uri="{FF2B5EF4-FFF2-40B4-BE49-F238E27FC236}">
                <a16:creationId xmlns:a16="http://schemas.microsoft.com/office/drawing/2014/main" id="{C884A6B2-90E9-4BDB-8503-71AC02D39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3" y="-16933"/>
            <a:ext cx="7340600"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0600" h="6883400">
                <a:moveTo>
                  <a:pt x="5427133" y="8466"/>
                </a:moveTo>
                <a:lnTo>
                  <a:pt x="4783666" y="2573866"/>
                </a:lnTo>
                <a:lnTo>
                  <a:pt x="7340600" y="6874933"/>
                </a:lnTo>
                <a:lnTo>
                  <a:pt x="0" y="6883400"/>
                </a:lnTo>
                <a:lnTo>
                  <a:pt x="8466" y="0"/>
                </a:lnTo>
                <a:lnTo>
                  <a:pt x="5427133"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AAD9C95-64F5-4DEE-A234-FFC47C07592C}"/>
              </a:ext>
            </a:extLst>
          </p:cNvPr>
          <p:cNvSpPr txBox="1"/>
          <p:nvPr/>
        </p:nvSpPr>
        <p:spPr>
          <a:xfrm>
            <a:off x="542026" y="196331"/>
            <a:ext cx="2298140" cy="205963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457200">
              <a:spcBef>
                <a:spcPct val="0"/>
              </a:spcBef>
              <a:spcAft>
                <a:spcPts val="600"/>
              </a:spcAft>
            </a:pPr>
            <a:r>
              <a:rPr lang="en-US" sz="3600" b="1" u="sng" dirty="0">
                <a:ln w="3175" cmpd="sng">
                  <a:noFill/>
                </a:ln>
                <a:solidFill>
                  <a:srgbClr val="00B0F0"/>
                </a:solidFill>
                <a:latin typeface="+mj-lt"/>
                <a:ea typeface="+mj-ea"/>
                <a:cs typeface="+mj-cs"/>
              </a:rPr>
              <a:t>Speed </a:t>
            </a:r>
          </a:p>
          <a:p>
            <a:pPr defTabSz="457200">
              <a:spcBef>
                <a:spcPct val="0"/>
              </a:spcBef>
              <a:spcAft>
                <a:spcPts val="600"/>
              </a:spcAft>
            </a:pPr>
            <a:r>
              <a:rPr lang="en-US" sz="3600" b="1" u="sng" dirty="0" err="1">
                <a:ln w="3175" cmpd="sng">
                  <a:noFill/>
                </a:ln>
                <a:solidFill>
                  <a:srgbClr val="00B0F0"/>
                </a:solidFill>
                <a:latin typeface="+mj-lt"/>
                <a:ea typeface="+mj-ea"/>
                <a:cs typeface="+mj-cs"/>
              </a:rPr>
              <a:t>Mattaers</a:t>
            </a:r>
            <a:endParaRPr lang="en-US" sz="3600" b="1" u="sng" dirty="0">
              <a:ln w="3175" cmpd="sng">
                <a:noFill/>
              </a:ln>
              <a:solidFill>
                <a:srgbClr val="00B0F0"/>
              </a:solidFill>
              <a:latin typeface="+mj-lt"/>
              <a:ea typeface="+mj-ea"/>
              <a:cs typeface="+mj-cs"/>
            </a:endParaRPr>
          </a:p>
          <a:p>
            <a:pPr defTabSz="457200">
              <a:spcBef>
                <a:spcPct val="0"/>
              </a:spcBef>
              <a:spcAft>
                <a:spcPts val="600"/>
              </a:spcAft>
            </a:pPr>
            <a:endParaRPr lang="en-US" sz="3600" dirty="0">
              <a:ln w="3175" cmpd="sng">
                <a:noFill/>
              </a:ln>
              <a:solidFill>
                <a:schemeClr val="bg1"/>
              </a:solidFill>
              <a:latin typeface="+mj-lt"/>
              <a:ea typeface="+mj-ea"/>
              <a:cs typeface="+mj-cs"/>
            </a:endParaRPr>
          </a:p>
        </p:txBody>
      </p:sp>
      <p:grpSp>
        <p:nvGrpSpPr>
          <p:cNvPr id="53" name="Group 52">
            <a:extLst>
              <a:ext uri="{FF2B5EF4-FFF2-40B4-BE49-F238E27FC236}">
                <a16:creationId xmlns:a16="http://schemas.microsoft.com/office/drawing/2014/main" id="{E9046BC8-D404-4E7D-9202-A07F3FDD38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64100" y="-4763"/>
            <a:ext cx="5014912" cy="6862763"/>
            <a:chOff x="2928938" y="-4763"/>
            <a:chExt cx="5014912" cy="6862763"/>
          </a:xfrm>
        </p:grpSpPr>
        <p:sp>
          <p:nvSpPr>
            <p:cNvPr id="54" name="Freeform 6">
              <a:extLst>
                <a:ext uri="{FF2B5EF4-FFF2-40B4-BE49-F238E27FC236}">
                  <a16:creationId xmlns:a16="http://schemas.microsoft.com/office/drawing/2014/main" id="{4C202215-4C35-450D-9F60-671C8F8DEB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55" name="Freeform 7">
              <a:extLst>
                <a:ext uri="{FF2B5EF4-FFF2-40B4-BE49-F238E27FC236}">
                  <a16:creationId xmlns:a16="http://schemas.microsoft.com/office/drawing/2014/main" id="{F1A5BA8A-AEB4-4BCB-B86C-3F6A8E229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56" name="Freeform 9">
              <a:extLst>
                <a:ext uri="{FF2B5EF4-FFF2-40B4-BE49-F238E27FC236}">
                  <a16:creationId xmlns:a16="http://schemas.microsoft.com/office/drawing/2014/main" id="{28AC2443-05F0-41CD-8D4A-63DE144F8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57" name="Freeform 10">
              <a:extLst>
                <a:ext uri="{FF2B5EF4-FFF2-40B4-BE49-F238E27FC236}">
                  <a16:creationId xmlns:a16="http://schemas.microsoft.com/office/drawing/2014/main" id="{33E32F17-ED99-4969-B4D6-10A987D73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58" name="Freeform 11">
              <a:extLst>
                <a:ext uri="{FF2B5EF4-FFF2-40B4-BE49-F238E27FC236}">
                  <a16:creationId xmlns:a16="http://schemas.microsoft.com/office/drawing/2014/main" id="{5599A813-8424-4E53-95CA-85BF5470D6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59" name="Freeform 12">
              <a:extLst>
                <a:ext uri="{FF2B5EF4-FFF2-40B4-BE49-F238E27FC236}">
                  <a16:creationId xmlns:a16="http://schemas.microsoft.com/office/drawing/2014/main" id="{52431A4F-4662-480B-8AD3-394EACD7E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4" name="TextBox 3">
            <a:extLst>
              <a:ext uri="{FF2B5EF4-FFF2-40B4-BE49-F238E27FC236}">
                <a16:creationId xmlns:a16="http://schemas.microsoft.com/office/drawing/2014/main" id="{2F3E393F-D861-4F8D-8BC4-ED61632060C4}"/>
              </a:ext>
            </a:extLst>
          </p:cNvPr>
          <p:cNvSpPr txBox="1"/>
          <p:nvPr/>
        </p:nvSpPr>
        <p:spPr>
          <a:xfrm>
            <a:off x="381539" y="1862409"/>
            <a:ext cx="7617123"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chemeClr val="bg1">
                    <a:lumMod val="95000"/>
                  </a:schemeClr>
                </a:solidFill>
                <a:ea typeface="+mn-lt"/>
                <a:cs typeface="+mn-lt"/>
              </a:rPr>
              <a:t>The first principle is “speed matters.” </a:t>
            </a:r>
            <a:endParaRPr lang="en-US">
              <a:solidFill>
                <a:schemeClr val="bg1">
                  <a:lumMod val="95000"/>
                </a:schemeClr>
              </a:solidFill>
              <a:ea typeface="+mn-lt"/>
              <a:cs typeface="+mn-lt"/>
            </a:endParaRPr>
          </a:p>
          <a:p>
            <a:r>
              <a:rPr lang="en-GB" dirty="0">
                <a:solidFill>
                  <a:schemeClr val="bg1">
                    <a:lumMod val="95000"/>
                  </a:schemeClr>
                </a:solidFill>
                <a:ea typeface="+mn-lt"/>
                <a:cs typeface="+mn-lt"/>
              </a:rPr>
              <a:t>The concept of speed matters reflects the </a:t>
            </a:r>
            <a:endParaRPr lang="en-US" dirty="0">
              <a:solidFill>
                <a:schemeClr val="bg1">
                  <a:lumMod val="95000"/>
                </a:schemeClr>
              </a:solidFill>
              <a:ea typeface="+mn-lt"/>
              <a:cs typeface="+mn-lt"/>
            </a:endParaRPr>
          </a:p>
          <a:p>
            <a:r>
              <a:rPr lang="en-GB" dirty="0">
                <a:solidFill>
                  <a:schemeClr val="bg1">
                    <a:lumMod val="95000"/>
                  </a:schemeClr>
                </a:solidFill>
                <a:ea typeface="+mn-lt"/>
                <a:cs typeface="+mn-lt"/>
              </a:rPr>
              <a:t>idea that how fast you respond to a fraud </a:t>
            </a:r>
            <a:endParaRPr lang="en-US">
              <a:solidFill>
                <a:schemeClr val="bg1">
                  <a:lumMod val="95000"/>
                </a:schemeClr>
              </a:solidFill>
              <a:ea typeface="+mn-lt"/>
              <a:cs typeface="+mn-lt"/>
            </a:endParaRPr>
          </a:p>
          <a:p>
            <a:r>
              <a:rPr lang="en-GB" dirty="0">
                <a:solidFill>
                  <a:schemeClr val="bg1">
                    <a:lumMod val="95000"/>
                  </a:schemeClr>
                </a:solidFill>
                <a:ea typeface="+mn-lt"/>
                <a:cs typeface="+mn-lt"/>
              </a:rPr>
              <a:t>attempt makes a significant difference on how </a:t>
            </a:r>
            <a:endParaRPr lang="en-US">
              <a:solidFill>
                <a:schemeClr val="bg1">
                  <a:lumMod val="95000"/>
                </a:schemeClr>
              </a:solidFill>
              <a:ea typeface="+mn-lt"/>
              <a:cs typeface="+mn-lt"/>
            </a:endParaRPr>
          </a:p>
          <a:p>
            <a:r>
              <a:rPr lang="en-GB" dirty="0">
                <a:solidFill>
                  <a:schemeClr val="bg1">
                    <a:lumMod val="95000"/>
                  </a:schemeClr>
                </a:solidFill>
                <a:ea typeface="+mn-lt"/>
                <a:cs typeface="+mn-lt"/>
              </a:rPr>
              <a:t>significant a loss your company will face and how </a:t>
            </a:r>
            <a:endParaRPr lang="en-US">
              <a:solidFill>
                <a:schemeClr val="bg1">
                  <a:lumMod val="95000"/>
                </a:schemeClr>
              </a:solidFill>
              <a:ea typeface="+mn-lt"/>
              <a:cs typeface="+mn-lt"/>
            </a:endParaRPr>
          </a:p>
          <a:p>
            <a:r>
              <a:rPr lang="en-GB" dirty="0">
                <a:solidFill>
                  <a:schemeClr val="bg1">
                    <a:lumMod val="95000"/>
                  </a:schemeClr>
                </a:solidFill>
                <a:ea typeface="+mn-lt"/>
                <a:cs typeface="+mn-lt"/>
              </a:rPr>
              <a:t>fast you can shut it down. Of course, it is more </a:t>
            </a:r>
            <a:endParaRPr lang="en-US">
              <a:solidFill>
                <a:schemeClr val="bg1">
                  <a:lumMod val="95000"/>
                </a:schemeClr>
              </a:solidFill>
              <a:ea typeface="+mn-lt"/>
              <a:cs typeface="+mn-lt"/>
            </a:endParaRPr>
          </a:p>
          <a:p>
            <a:r>
              <a:rPr lang="en-GB" dirty="0">
                <a:solidFill>
                  <a:schemeClr val="bg1">
                    <a:lumMod val="95000"/>
                  </a:schemeClr>
                </a:solidFill>
                <a:ea typeface="+mn-lt"/>
                <a:cs typeface="+mn-lt"/>
              </a:rPr>
              <a:t>desirable not to be hacked, but when it happens, your</a:t>
            </a:r>
            <a:endParaRPr lang="en-US" dirty="0">
              <a:solidFill>
                <a:schemeClr val="bg1">
                  <a:lumMod val="95000"/>
                </a:schemeClr>
              </a:solidFill>
              <a:ea typeface="+mn-lt"/>
              <a:cs typeface="+mn-lt"/>
            </a:endParaRPr>
          </a:p>
          <a:p>
            <a:r>
              <a:rPr lang="en-GB" dirty="0">
                <a:solidFill>
                  <a:schemeClr val="bg1">
                    <a:lumMod val="95000"/>
                  </a:schemeClr>
                </a:solidFill>
                <a:ea typeface="+mn-lt"/>
                <a:cs typeface="+mn-lt"/>
              </a:rPr>
              <a:t> ability to respond quickly and appropriately makes a</a:t>
            </a:r>
            <a:endParaRPr lang="en-US" dirty="0">
              <a:solidFill>
                <a:schemeClr val="bg1">
                  <a:lumMod val="95000"/>
                </a:schemeClr>
              </a:solidFill>
              <a:ea typeface="+mn-lt"/>
              <a:cs typeface="+mn-lt"/>
            </a:endParaRPr>
          </a:p>
          <a:p>
            <a:r>
              <a:rPr lang="en-GB" dirty="0">
                <a:solidFill>
                  <a:schemeClr val="bg1">
                    <a:lumMod val="95000"/>
                  </a:schemeClr>
                </a:solidFill>
                <a:ea typeface="+mn-lt"/>
                <a:cs typeface="+mn-lt"/>
              </a:rPr>
              <a:t> tremendous difference.</a:t>
            </a:r>
            <a:endParaRPr lang="en-US">
              <a:solidFill>
                <a:schemeClr val="bg1">
                  <a:lumMod val="95000"/>
                </a:schemeClr>
              </a:solidFill>
            </a:endParaRPr>
          </a:p>
          <a:p>
            <a:r>
              <a:rPr lang="en-GB" dirty="0">
                <a:solidFill>
                  <a:schemeClr val="bg1">
                    <a:lumMod val="95000"/>
                  </a:schemeClr>
                </a:solidFill>
                <a:ea typeface="+mn-lt"/>
                <a:cs typeface="+mn-lt"/>
              </a:rPr>
              <a:t>If you can try to understand the mind of the criminal, you</a:t>
            </a:r>
          </a:p>
          <a:p>
            <a:r>
              <a:rPr lang="en-GB" dirty="0">
                <a:solidFill>
                  <a:schemeClr val="bg1">
                    <a:lumMod val="95000"/>
                  </a:schemeClr>
                </a:solidFill>
                <a:ea typeface="+mn-lt"/>
                <a:cs typeface="+mn-lt"/>
              </a:rPr>
              <a:t> can understand why speed matters. The criminals intent is </a:t>
            </a:r>
            <a:endParaRPr lang="en-GB">
              <a:solidFill>
                <a:schemeClr val="bg1">
                  <a:lumMod val="95000"/>
                </a:schemeClr>
              </a:solidFill>
              <a:ea typeface="+mn-lt"/>
              <a:cs typeface="+mn-lt"/>
            </a:endParaRPr>
          </a:p>
          <a:p>
            <a:r>
              <a:rPr lang="en-GB" dirty="0">
                <a:solidFill>
                  <a:schemeClr val="bg1">
                    <a:lumMod val="95000"/>
                  </a:schemeClr>
                </a:solidFill>
                <a:ea typeface="+mn-lt"/>
                <a:cs typeface="+mn-lt"/>
              </a:rPr>
              <a:t>to steal money, putting it into accounts they control. This can</a:t>
            </a:r>
          </a:p>
          <a:p>
            <a:r>
              <a:rPr lang="en-GB" dirty="0">
                <a:solidFill>
                  <a:schemeClr val="bg1">
                    <a:lumMod val="95000"/>
                  </a:schemeClr>
                </a:solidFill>
                <a:ea typeface="+mn-lt"/>
                <a:cs typeface="+mn-lt"/>
              </a:rPr>
              <a:t> happen when someone pretends to be a vendor, and tries to </a:t>
            </a:r>
            <a:endParaRPr lang="en-GB">
              <a:solidFill>
                <a:schemeClr val="bg1">
                  <a:lumMod val="95000"/>
                </a:schemeClr>
              </a:solidFill>
              <a:ea typeface="+mn-lt"/>
              <a:cs typeface="+mn-lt"/>
            </a:endParaRPr>
          </a:p>
          <a:p>
            <a:r>
              <a:rPr lang="en-GB" dirty="0">
                <a:solidFill>
                  <a:schemeClr val="bg1">
                    <a:lumMod val="95000"/>
                  </a:schemeClr>
                </a:solidFill>
                <a:ea typeface="+mn-lt"/>
                <a:cs typeface="+mn-lt"/>
              </a:rPr>
              <a:t>convince you to send out money. Another technique is to steal </a:t>
            </a:r>
            <a:endParaRPr lang="en-GB">
              <a:solidFill>
                <a:schemeClr val="bg1">
                  <a:lumMod val="95000"/>
                </a:schemeClr>
              </a:solidFill>
              <a:ea typeface="+mn-lt"/>
              <a:cs typeface="+mn-lt"/>
            </a:endParaRPr>
          </a:p>
          <a:p>
            <a:r>
              <a:rPr lang="en-GB" dirty="0">
                <a:solidFill>
                  <a:schemeClr val="bg1">
                    <a:lumMod val="95000"/>
                  </a:schemeClr>
                </a:solidFill>
                <a:ea typeface="+mn-lt"/>
                <a:cs typeface="+mn-lt"/>
              </a:rPr>
              <a:t>your data and sell it. Finally, they may add some software that can </a:t>
            </a:r>
            <a:endParaRPr lang="en-GB">
              <a:solidFill>
                <a:schemeClr val="bg1">
                  <a:lumMod val="95000"/>
                </a:schemeClr>
              </a:solidFill>
              <a:ea typeface="+mn-lt"/>
              <a:cs typeface="+mn-lt"/>
            </a:endParaRPr>
          </a:p>
          <a:p>
            <a:r>
              <a:rPr lang="en-GB" dirty="0">
                <a:solidFill>
                  <a:schemeClr val="bg1">
                    <a:lumMod val="95000"/>
                  </a:schemeClr>
                </a:solidFill>
                <a:ea typeface="+mn-lt"/>
                <a:cs typeface="+mn-lt"/>
              </a:rPr>
              <a:t>encrypt your servers and then encourage you to pay with bitcoin in </a:t>
            </a:r>
            <a:endParaRPr lang="en-GB">
              <a:solidFill>
                <a:schemeClr val="bg1">
                  <a:lumMod val="95000"/>
                </a:schemeClr>
              </a:solidFill>
              <a:ea typeface="+mn-lt"/>
              <a:cs typeface="+mn-lt"/>
            </a:endParaRPr>
          </a:p>
          <a:p>
            <a:r>
              <a:rPr lang="en-GB" dirty="0">
                <a:solidFill>
                  <a:schemeClr val="bg1">
                    <a:lumMod val="95000"/>
                  </a:schemeClr>
                </a:solidFill>
                <a:ea typeface="+mn-lt"/>
                <a:cs typeface="+mn-lt"/>
              </a:rPr>
              <a:t>order to get it back. You can read this article to learn how to keep your </a:t>
            </a:r>
            <a:endParaRPr lang="en-GB">
              <a:solidFill>
                <a:schemeClr val="bg1">
                  <a:lumMod val="95000"/>
                </a:schemeClr>
              </a:solidFill>
              <a:ea typeface="+mn-lt"/>
              <a:cs typeface="+mn-lt"/>
            </a:endParaRPr>
          </a:p>
          <a:p>
            <a:r>
              <a:rPr lang="en-GB" dirty="0">
                <a:solidFill>
                  <a:schemeClr val="bg1">
                    <a:lumMod val="95000"/>
                  </a:schemeClr>
                </a:solidFill>
                <a:ea typeface="+mn-lt"/>
                <a:cs typeface="+mn-lt"/>
              </a:rPr>
              <a:t>bitcoin safe by putting it in a cold storage wallet.</a:t>
            </a:r>
            <a:endParaRPr lang="en-GB">
              <a:solidFill>
                <a:schemeClr val="bg1">
                  <a:lumMod val="95000"/>
                </a:schemeClr>
              </a:solidFill>
            </a:endParaRPr>
          </a:p>
          <a:p>
            <a:endParaRPr lang="en-GB" dirty="0">
              <a:solidFill>
                <a:schemeClr val="bg1">
                  <a:lumMod val="95000"/>
                </a:schemeClr>
              </a:solidFill>
            </a:endParaRPr>
          </a:p>
        </p:txBody>
      </p:sp>
    </p:spTree>
    <p:extLst>
      <p:ext uri="{BB962C8B-B14F-4D97-AF65-F5344CB8AC3E}">
        <p14:creationId xmlns:p14="http://schemas.microsoft.com/office/powerpoint/2010/main" val="3602504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9"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0"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1"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2"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3"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4"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26" name="Rectangle 25">
            <a:extLst>
              <a:ext uri="{FF2B5EF4-FFF2-40B4-BE49-F238E27FC236}">
                <a16:creationId xmlns:a16="http://schemas.microsoft.com/office/drawing/2014/main" id="{E58348C3-6249-4952-AA86-C63DB35EA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DE6174AD-DBB0-43E6-98C2-738DB3A152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59100" y="-4763"/>
            <a:ext cx="5014912" cy="6862763"/>
            <a:chOff x="2928938" y="-4763"/>
            <a:chExt cx="5014912" cy="6862763"/>
          </a:xfrm>
        </p:grpSpPr>
        <p:sp>
          <p:nvSpPr>
            <p:cNvPr id="29" name="Freeform 6">
              <a:extLst>
                <a:ext uri="{FF2B5EF4-FFF2-40B4-BE49-F238E27FC236}">
                  <a16:creationId xmlns:a16="http://schemas.microsoft.com/office/drawing/2014/main" id="{50A59800-3661-4778-9D8A-F816C85C4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0" name="Freeform 7">
              <a:extLst>
                <a:ext uri="{FF2B5EF4-FFF2-40B4-BE49-F238E27FC236}">
                  <a16:creationId xmlns:a16="http://schemas.microsoft.com/office/drawing/2014/main" id="{7A810977-C816-4698-B7E7-0E6BDED79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31" name="Freeform 9">
              <a:extLst>
                <a:ext uri="{FF2B5EF4-FFF2-40B4-BE49-F238E27FC236}">
                  <a16:creationId xmlns:a16="http://schemas.microsoft.com/office/drawing/2014/main" id="{181E4B1B-2437-4A14-8927-817FC7AED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2" name="Freeform 10">
              <a:extLst>
                <a:ext uri="{FF2B5EF4-FFF2-40B4-BE49-F238E27FC236}">
                  <a16:creationId xmlns:a16="http://schemas.microsoft.com/office/drawing/2014/main" id="{3F98AD26-9FF7-44EA-B876-9C857F8ED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3" name="Freeform 11">
              <a:extLst>
                <a:ext uri="{FF2B5EF4-FFF2-40B4-BE49-F238E27FC236}">
                  <a16:creationId xmlns:a16="http://schemas.microsoft.com/office/drawing/2014/main" id="{32EBB12A-A9CE-446F-9462-15DAC0D0F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4" name="Freeform 12">
              <a:extLst>
                <a:ext uri="{FF2B5EF4-FFF2-40B4-BE49-F238E27FC236}">
                  <a16:creationId xmlns:a16="http://schemas.microsoft.com/office/drawing/2014/main" id="{85925599-F99B-48E5-A384-76136C081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3" name="TextBox 2">
            <a:extLst>
              <a:ext uri="{FF2B5EF4-FFF2-40B4-BE49-F238E27FC236}">
                <a16:creationId xmlns:a16="http://schemas.microsoft.com/office/drawing/2014/main" id="{EEDA7E42-91C0-454A-92C2-F50651E15F93}"/>
              </a:ext>
            </a:extLst>
          </p:cNvPr>
          <p:cNvSpPr txBox="1"/>
          <p:nvPr/>
        </p:nvSpPr>
        <p:spPr>
          <a:xfrm>
            <a:off x="5865242" y="431163"/>
            <a:ext cx="6040346" cy="537664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fontScale="40000" lnSpcReduction="20000"/>
          </a:bodyPr>
          <a:lstStyle/>
          <a:p>
            <a:pPr defTabSz="457200"/>
            <a:r>
              <a:rPr lang="en-US" sz="6000" i="1" dirty="0">
                <a:ln w="3175" cmpd="sng">
                  <a:noFill/>
                </a:ln>
                <a:latin typeface="+mj-lt"/>
                <a:ea typeface="+mj-ea"/>
                <a:cs typeface="+mj-cs"/>
              </a:rPr>
              <a:t>With</a:t>
            </a:r>
            <a:r>
              <a:rPr lang="en-US" sz="6000" i="1" dirty="0">
                <a:ln w="3175" cmpd="sng">
                  <a:noFill/>
                </a:ln>
                <a:ea typeface="+mn-lt"/>
                <a:cs typeface="+mn-lt"/>
              </a:rPr>
              <a:t> any of these fraud techniques, the criminals aim is to hide the evidence so that you do not notice that your money has been stolen. Therefore, the speed with which you respond to matters. One way that you can use speed to your advantage is to reconcile accounts regularly, on an automated and daily basis. There should be a process in place that identifies small changes and researches those irregularities. How you reconcile accounts and knowing what to look for is key.</a:t>
            </a:r>
            <a:endParaRPr lang="en-US" i="1"/>
          </a:p>
          <a:p>
            <a:pPr defTabSz="457200"/>
            <a:r>
              <a:rPr lang="en-US" sz="6000" i="1" dirty="0">
                <a:ln w="3175" cmpd="sng">
                  <a:noFill/>
                </a:ln>
                <a:ea typeface="+mn-lt"/>
                <a:cs typeface="+mn-lt"/>
              </a:rPr>
              <a:t>If a criminal succeeds in removing money from your account, they still have to get it out of the banking system. Here is a quick overview of two banks to show us how this works. Here is a quick overview of two banks to show us how this works.</a:t>
            </a:r>
            <a:endParaRPr lang="en-US" i="1">
              <a:ea typeface="+mj-ea"/>
              <a:cs typeface="+mj-cs"/>
            </a:endParaRPr>
          </a:p>
        </p:txBody>
      </p:sp>
      <p:pic>
        <p:nvPicPr>
          <p:cNvPr id="2" name="Picture 2" descr="A picture containing black, sitting, table, track&#10;&#10;Description generated with very high confidence">
            <a:extLst>
              <a:ext uri="{FF2B5EF4-FFF2-40B4-BE49-F238E27FC236}">
                <a16:creationId xmlns:a16="http://schemas.microsoft.com/office/drawing/2014/main" id="{DF19E069-1F2F-4AEB-950B-98B5E386DDC4}"/>
              </a:ext>
            </a:extLst>
          </p:cNvPr>
          <p:cNvPicPr>
            <a:picLocks noChangeAspect="1"/>
          </p:cNvPicPr>
          <p:nvPr/>
        </p:nvPicPr>
        <p:blipFill rotWithShape="1">
          <a:blip r:embed="rId3"/>
          <a:srcRect l="32237" r="17271" b="4784"/>
          <a:stretch/>
        </p:blipFill>
        <p:spPr>
          <a:xfrm>
            <a:off x="20" y="10"/>
            <a:ext cx="5922733" cy="6857990"/>
          </a:xfrm>
          <a:custGeom>
            <a:avLst/>
            <a:gdLst/>
            <a:ahLst/>
            <a:cxnLst/>
            <a:rect l="l" t="t" r="r" b="b"/>
            <a:pathLst>
              <a:path w="5448300" h="6858000">
                <a:moveTo>
                  <a:pt x="0" y="0"/>
                </a:moveTo>
                <a:lnTo>
                  <a:pt x="3513666" y="0"/>
                </a:lnTo>
                <a:lnTo>
                  <a:pt x="2861733" y="2548466"/>
                </a:lnTo>
                <a:lnTo>
                  <a:pt x="5448300" y="6853767"/>
                </a:lnTo>
                <a:lnTo>
                  <a:pt x="0" y="6858000"/>
                </a:lnTo>
                <a:lnTo>
                  <a:pt x="0" y="0"/>
                </a:lnTo>
                <a:close/>
              </a:path>
            </a:pathLst>
          </a:custGeom>
          <a:ln w="38100">
            <a:noFill/>
          </a:ln>
          <a:effectLst/>
        </p:spPr>
      </p:pic>
    </p:spTree>
    <p:extLst>
      <p:ext uri="{BB962C8B-B14F-4D97-AF65-F5344CB8AC3E}">
        <p14:creationId xmlns:p14="http://schemas.microsoft.com/office/powerpoint/2010/main" val="1763458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2"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4"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5"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29" name="Rectangle 28">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picture containing indoor, person, black, holding&#10;&#10;Description generated with very high confidence">
            <a:extLst>
              <a:ext uri="{FF2B5EF4-FFF2-40B4-BE49-F238E27FC236}">
                <a16:creationId xmlns:a16="http://schemas.microsoft.com/office/drawing/2014/main" id="{86C361E8-2BD4-4652-B593-2A18103435D2}"/>
              </a:ext>
            </a:extLst>
          </p:cNvPr>
          <p:cNvPicPr>
            <a:picLocks noChangeAspect="1"/>
          </p:cNvPicPr>
          <p:nvPr/>
        </p:nvPicPr>
        <p:blipFill rotWithShape="1">
          <a:blip r:embed="rId2">
            <a:duotone>
              <a:schemeClr val="bg2">
                <a:shade val="45000"/>
                <a:satMod val="135000"/>
              </a:schemeClr>
              <a:prstClr val="white"/>
            </a:duotone>
            <a:alphaModFix amt="25000"/>
          </a:blip>
          <a:srcRect b="15730"/>
          <a:stretch/>
        </p:blipFill>
        <p:spPr>
          <a:xfrm>
            <a:off x="20" y="10"/>
            <a:ext cx="12191980" cy="6857990"/>
          </a:xfrm>
          <a:prstGeom prst="rect">
            <a:avLst/>
          </a:prstGeom>
        </p:spPr>
      </p:pic>
      <p:sp>
        <p:nvSpPr>
          <p:cNvPr id="3" name="TextBox 2">
            <a:extLst>
              <a:ext uri="{FF2B5EF4-FFF2-40B4-BE49-F238E27FC236}">
                <a16:creationId xmlns:a16="http://schemas.microsoft.com/office/drawing/2014/main" id="{53A3F203-1BDF-49CB-9A42-3414A959AAEF}"/>
              </a:ext>
            </a:extLst>
          </p:cNvPr>
          <p:cNvSpPr txBox="1"/>
          <p:nvPr/>
        </p:nvSpPr>
        <p:spPr>
          <a:xfrm>
            <a:off x="643467" y="639099"/>
            <a:ext cx="3647493" cy="496583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r" defTabSz="457200">
              <a:spcBef>
                <a:spcPct val="0"/>
              </a:spcBef>
              <a:spcAft>
                <a:spcPts val="600"/>
              </a:spcAft>
            </a:pPr>
            <a:r>
              <a:rPr lang="en-US" sz="4000" b="1" dirty="0">
                <a:ln w="3175" cmpd="sng">
                  <a:noFill/>
                </a:ln>
                <a:latin typeface="+mj-lt"/>
                <a:ea typeface="+mj-ea"/>
                <a:cs typeface="+mj-cs"/>
              </a:rPr>
              <a:t> </a:t>
            </a:r>
            <a:r>
              <a:rPr lang="en-US" sz="4000" b="1" u="sng" dirty="0">
                <a:ln w="3175" cmpd="sng">
                  <a:noFill/>
                </a:ln>
                <a:latin typeface="+mj-lt"/>
                <a:ea typeface="+mj-ea"/>
                <a:cs typeface="+mj-cs"/>
              </a:rPr>
              <a:t>Encryption and Control of Keys</a:t>
            </a:r>
          </a:p>
        </p:txBody>
      </p:sp>
      <p:cxnSp>
        <p:nvCxnSpPr>
          <p:cNvPr id="31" name="Straight Connector 30">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A61BA5A-5247-48CA-8D80-65A7B48DA331}"/>
              </a:ext>
            </a:extLst>
          </p:cNvPr>
          <p:cNvSpPr txBox="1"/>
          <p:nvPr/>
        </p:nvSpPr>
        <p:spPr>
          <a:xfrm>
            <a:off x="4951183" y="1286080"/>
            <a:ext cx="6591346" cy="4965833"/>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457200">
              <a:lnSpc>
                <a:spcPct val="90000"/>
              </a:lnSpc>
              <a:spcBef>
                <a:spcPct val="20000"/>
              </a:spcBef>
              <a:spcAft>
                <a:spcPts val="600"/>
              </a:spcAft>
              <a:buClr>
                <a:schemeClr val="accent1">
                  <a:lumMod val="75000"/>
                </a:schemeClr>
              </a:buClr>
              <a:buSzPct val="145000"/>
              <a:buFont typeface="Arial"/>
              <a:buChar char="•"/>
            </a:pPr>
            <a:r>
              <a:rPr lang="en-US" i="1" dirty="0">
                <a:solidFill>
                  <a:srgbClr val="FFC000"/>
                </a:solidFill>
              </a:rPr>
              <a:t>The second security principle is “the encryption and control of keys.” The goal here is to encrypt data so that if someone enters the system it does not have readable significance. This is a second layer of security that is very important for companies to consider. If you are familiar with the Automated Clearing House (ACH), they have a tremendous amount of payments, and there has been significant amount of discussion about tokenization in order to add another level of encryption. This is an example of the principle, as companies seek to keep data from being readable and useable.</a:t>
            </a:r>
          </a:p>
          <a:p>
            <a:pPr defTabSz="457200">
              <a:lnSpc>
                <a:spcPct val="90000"/>
              </a:lnSpc>
              <a:spcBef>
                <a:spcPct val="20000"/>
              </a:spcBef>
              <a:spcAft>
                <a:spcPts val="600"/>
              </a:spcAft>
              <a:buClr>
                <a:schemeClr val="accent1">
                  <a:lumMod val="75000"/>
                </a:schemeClr>
              </a:buClr>
              <a:buSzPct val="145000"/>
              <a:buFont typeface="Arial"/>
              <a:buChar char="•"/>
            </a:pPr>
            <a:r>
              <a:rPr lang="en-US" i="1" dirty="0">
                <a:solidFill>
                  <a:srgbClr val="FFC000"/>
                </a:solidFill>
              </a:rPr>
              <a:t>There are two types of encryption, and in both the keys must be secured.</a:t>
            </a:r>
          </a:p>
          <a:p>
            <a:pPr defTabSz="457200">
              <a:lnSpc>
                <a:spcPct val="90000"/>
              </a:lnSpc>
              <a:spcBef>
                <a:spcPct val="20000"/>
              </a:spcBef>
              <a:spcAft>
                <a:spcPts val="600"/>
              </a:spcAft>
              <a:buClr>
                <a:schemeClr val="accent1">
                  <a:lumMod val="75000"/>
                </a:schemeClr>
              </a:buClr>
              <a:buSzPct val="145000"/>
              <a:buFont typeface="Arial"/>
              <a:buChar char="•"/>
            </a:pPr>
            <a:r>
              <a:rPr lang="en-US" i="1" dirty="0">
                <a:solidFill>
                  <a:srgbClr val="FFC000"/>
                </a:solidFill>
              </a:rPr>
              <a:t>The goal of encryption and control of keys is to keep all information secure. This is done in part by not doing foolish things. Access to passwords and keys must be controlled. Do not put passwords on the bottom of keyboards, on a screen, or buried in the back of a notebook. These are all way too easy ways for a criminal to find your password, and actions such as these defeat the purpose of a digital key. Similarly, if someone sticks a piece of wood or a book in the door so that it does not lock and then they forget about it, this can thwart security. Finally, companies should enforce the length and strength of passwords, ensuring that they are changed on a regular basis.</a:t>
            </a:r>
            <a:endParaRPr lang="en-US" dirty="0">
              <a:solidFill>
                <a:srgbClr val="FFC000"/>
              </a:solidFill>
            </a:endParaRPr>
          </a:p>
          <a:p>
            <a:pPr defTabSz="457200">
              <a:lnSpc>
                <a:spcPct val="90000"/>
              </a:lnSpc>
              <a:spcBef>
                <a:spcPct val="20000"/>
              </a:spcBef>
              <a:spcAft>
                <a:spcPts val="600"/>
              </a:spcAft>
              <a:buClr>
                <a:schemeClr val="accent1">
                  <a:lumMod val="75000"/>
                </a:schemeClr>
              </a:buClr>
              <a:buSzPct val="145000"/>
              <a:buFont typeface="Arial"/>
              <a:buChar char="•"/>
            </a:pPr>
            <a:endParaRPr lang="en-US" dirty="0">
              <a:solidFill>
                <a:srgbClr val="FFC000"/>
              </a:solidFill>
            </a:endParaRPr>
          </a:p>
        </p:txBody>
      </p:sp>
    </p:spTree>
    <p:extLst>
      <p:ext uri="{BB962C8B-B14F-4D97-AF65-F5344CB8AC3E}">
        <p14:creationId xmlns:p14="http://schemas.microsoft.com/office/powerpoint/2010/main" val="359042213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9"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0"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1"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2"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3"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4"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26" name="Rectangle 25">
            <a:extLst>
              <a:ext uri="{FF2B5EF4-FFF2-40B4-BE49-F238E27FC236}">
                <a16:creationId xmlns:a16="http://schemas.microsoft.com/office/drawing/2014/main" id="{E58348C3-6249-4952-AA86-C63DB35EA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DE6174AD-DBB0-43E6-98C2-738DB3A152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59100" y="-4763"/>
            <a:ext cx="5014912" cy="6862763"/>
            <a:chOff x="2928938" y="-4763"/>
            <a:chExt cx="5014912" cy="6862763"/>
          </a:xfrm>
        </p:grpSpPr>
        <p:sp>
          <p:nvSpPr>
            <p:cNvPr id="29" name="Freeform 6">
              <a:extLst>
                <a:ext uri="{FF2B5EF4-FFF2-40B4-BE49-F238E27FC236}">
                  <a16:creationId xmlns:a16="http://schemas.microsoft.com/office/drawing/2014/main" id="{50A59800-3661-4778-9D8A-F816C85C4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0" name="Freeform 7">
              <a:extLst>
                <a:ext uri="{FF2B5EF4-FFF2-40B4-BE49-F238E27FC236}">
                  <a16:creationId xmlns:a16="http://schemas.microsoft.com/office/drawing/2014/main" id="{7A810977-C816-4698-B7E7-0E6BDED79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31" name="Freeform 9">
              <a:extLst>
                <a:ext uri="{FF2B5EF4-FFF2-40B4-BE49-F238E27FC236}">
                  <a16:creationId xmlns:a16="http://schemas.microsoft.com/office/drawing/2014/main" id="{181E4B1B-2437-4A14-8927-817FC7AED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2" name="Freeform 10">
              <a:extLst>
                <a:ext uri="{FF2B5EF4-FFF2-40B4-BE49-F238E27FC236}">
                  <a16:creationId xmlns:a16="http://schemas.microsoft.com/office/drawing/2014/main" id="{3F98AD26-9FF7-44EA-B876-9C857F8ED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3" name="Freeform 11">
              <a:extLst>
                <a:ext uri="{FF2B5EF4-FFF2-40B4-BE49-F238E27FC236}">
                  <a16:creationId xmlns:a16="http://schemas.microsoft.com/office/drawing/2014/main" id="{32EBB12A-A9CE-446F-9462-15DAC0D0F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4" name="Freeform 12">
              <a:extLst>
                <a:ext uri="{FF2B5EF4-FFF2-40B4-BE49-F238E27FC236}">
                  <a16:creationId xmlns:a16="http://schemas.microsoft.com/office/drawing/2014/main" id="{85925599-F99B-48E5-A384-76136C081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3" name="TextBox 2">
            <a:extLst>
              <a:ext uri="{FF2B5EF4-FFF2-40B4-BE49-F238E27FC236}">
                <a16:creationId xmlns:a16="http://schemas.microsoft.com/office/drawing/2014/main" id="{5D9308E0-6D18-4DDE-B972-209652E1B213}"/>
              </a:ext>
            </a:extLst>
          </p:cNvPr>
          <p:cNvSpPr txBox="1"/>
          <p:nvPr/>
        </p:nvSpPr>
        <p:spPr>
          <a:xfrm>
            <a:off x="2098374" y="172369"/>
            <a:ext cx="6040346" cy="107782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defTabSz="457200">
              <a:spcBef>
                <a:spcPct val="0"/>
              </a:spcBef>
              <a:spcAft>
                <a:spcPts val="600"/>
              </a:spcAft>
            </a:pPr>
            <a:r>
              <a:rPr lang="en-US" sz="4400" u="sng" dirty="0">
                <a:latin typeface="+mj-lt"/>
                <a:ea typeface="+mj-ea"/>
                <a:cs typeface="+mj-cs"/>
              </a:rPr>
              <a:t>Challenge</a:t>
            </a:r>
            <a:r>
              <a:rPr lang="en-US" sz="4400" u="sng" dirty="0"/>
              <a:t> / Verify</a:t>
            </a:r>
            <a:endParaRPr lang="en-US" sz="4400" u="sng" dirty="0">
              <a:latin typeface="+mj-lt"/>
              <a:ea typeface="+mj-ea"/>
              <a:cs typeface="+mj-cs"/>
            </a:endParaRPr>
          </a:p>
          <a:p>
            <a:pPr defTabSz="457200"/>
            <a:endParaRPr lang="en-US" dirty="0">
              <a:ea typeface="+mj-ea"/>
              <a:cs typeface="+mj-cs"/>
            </a:endParaRPr>
          </a:p>
        </p:txBody>
      </p:sp>
      <p:pic>
        <p:nvPicPr>
          <p:cNvPr id="2" name="Picture 2" descr="A picture containing covered, photo, piece, woman&#10;&#10;Description generated with very high confidence">
            <a:extLst>
              <a:ext uri="{FF2B5EF4-FFF2-40B4-BE49-F238E27FC236}">
                <a16:creationId xmlns:a16="http://schemas.microsoft.com/office/drawing/2014/main" id="{65162A9D-BC72-45A9-974C-B3D0981658EE}"/>
              </a:ext>
            </a:extLst>
          </p:cNvPr>
          <p:cNvPicPr>
            <a:picLocks noChangeAspect="1"/>
          </p:cNvPicPr>
          <p:nvPr/>
        </p:nvPicPr>
        <p:blipFill rotWithShape="1">
          <a:blip r:embed="rId3"/>
          <a:srcRect l="33082" r="19252"/>
          <a:stretch/>
        </p:blipFill>
        <p:spPr>
          <a:xfrm>
            <a:off x="20" y="10"/>
            <a:ext cx="5448280" cy="6857990"/>
          </a:xfrm>
          <a:custGeom>
            <a:avLst/>
            <a:gdLst/>
            <a:ahLst/>
            <a:cxnLst/>
            <a:rect l="l" t="t" r="r" b="b"/>
            <a:pathLst>
              <a:path w="5448300" h="6858000">
                <a:moveTo>
                  <a:pt x="0" y="0"/>
                </a:moveTo>
                <a:lnTo>
                  <a:pt x="3513666" y="0"/>
                </a:lnTo>
                <a:lnTo>
                  <a:pt x="2861733" y="2548466"/>
                </a:lnTo>
                <a:lnTo>
                  <a:pt x="5448300" y="6853767"/>
                </a:lnTo>
                <a:lnTo>
                  <a:pt x="0" y="6858000"/>
                </a:lnTo>
                <a:lnTo>
                  <a:pt x="0" y="0"/>
                </a:lnTo>
                <a:close/>
              </a:path>
            </a:pathLst>
          </a:custGeom>
          <a:ln w="38100">
            <a:noFill/>
          </a:ln>
          <a:effectLst/>
        </p:spPr>
      </p:pic>
      <p:sp>
        <p:nvSpPr>
          <p:cNvPr id="4" name="TextBox 3">
            <a:extLst>
              <a:ext uri="{FF2B5EF4-FFF2-40B4-BE49-F238E27FC236}">
                <a16:creationId xmlns:a16="http://schemas.microsoft.com/office/drawing/2014/main" id="{79610266-9D63-420E-8F63-E1A47BA10EE9}"/>
              </a:ext>
            </a:extLst>
          </p:cNvPr>
          <p:cNvSpPr txBox="1"/>
          <p:nvPr/>
        </p:nvSpPr>
        <p:spPr>
          <a:xfrm>
            <a:off x="482182" y="1330446"/>
            <a:ext cx="11484632" cy="56477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900" dirty="0">
                <a:solidFill>
                  <a:srgbClr val="C00000"/>
                </a:solidFill>
                <a:ea typeface="+mn-lt"/>
                <a:cs typeface="+mn-lt"/>
              </a:rPr>
              <a:t>If you bar entry through the third principle of “challenge/verify,” the goal is to not let criminals gain access to your data. For example, in your office if someone leaves their computer, are you able to get past their screensaver? From physical location access to system access, companies need to challenge and verify all points of entry. By barring entry, you safeguard information. The ultimate objective is to stop intruders at the door, denying them the opportunity to access any information or data.</a:t>
            </a:r>
            <a:endParaRPr lang="en-US" sz="1900">
              <a:solidFill>
                <a:srgbClr val="C00000"/>
              </a:solidFill>
            </a:endParaRPr>
          </a:p>
          <a:p>
            <a:r>
              <a:rPr lang="en-GB" sz="1900" dirty="0">
                <a:solidFill>
                  <a:srgbClr val="C00000"/>
                </a:solidFill>
                <a:ea typeface="+mn-lt"/>
                <a:cs typeface="+mn-lt"/>
              </a:rPr>
              <a:t>There are a few more examples of how to apply this principle. One tactic is out-of-band authentication. This means not using the same channel that may have been compromised to confirm the message you have been sent. Your due diligence is to make sure you are validating certain transfers if they are coming through channels that are not particularly secure, such as email.</a:t>
            </a:r>
            <a:endParaRPr lang="en-GB" sz="1900">
              <a:solidFill>
                <a:srgbClr val="C00000"/>
              </a:solidFill>
            </a:endParaRPr>
          </a:p>
          <a:p>
            <a:r>
              <a:rPr lang="en-GB" sz="1900" dirty="0">
                <a:solidFill>
                  <a:srgbClr val="C00000"/>
                </a:solidFill>
                <a:ea typeface="+mn-lt"/>
                <a:cs typeface="+mn-lt"/>
              </a:rPr>
              <a:t>As far as the physical network, ID and password should be required for access. Sometimes a third level of authentication is also required, which can be useful in treasury. Certainly, system administrators should have multi-factor authentication. There was recently a large four consulting firm that had system administrators without multi-factor authentication. They were breached and the criminals gained access to the keys. The physical network needs to be challenged and tested. The idea of vulnerability assessments and penetration testing is essential.</a:t>
            </a:r>
            <a:endParaRPr lang="en-GB" sz="1900">
              <a:solidFill>
                <a:srgbClr val="C00000"/>
              </a:solidFill>
            </a:endParaRPr>
          </a:p>
          <a:p>
            <a:r>
              <a:rPr lang="en-GB" sz="1900" dirty="0">
                <a:solidFill>
                  <a:srgbClr val="C00000"/>
                </a:solidFill>
                <a:ea typeface="+mn-lt"/>
                <a:cs typeface="+mn-lt"/>
              </a:rPr>
              <a:t>For the office or plant, challenge those you don’t  recognize that are trying to gain entry to your building. Think of all of the people that are coming into the office (those who water plants or fix machinery) and challenge and verify systems and requests. Locking doors and file cabinets is important as well.</a:t>
            </a:r>
            <a:endParaRPr lang="en-GB" sz="1900" dirty="0">
              <a:solidFill>
                <a:srgbClr val="C00000"/>
              </a:solidFill>
            </a:endParaRPr>
          </a:p>
          <a:p>
            <a:pPr algn="l"/>
            <a:endParaRPr lang="en-GB" sz="1900" dirty="0">
              <a:solidFill>
                <a:schemeClr val="accent2">
                  <a:lumMod val="75000"/>
                </a:schemeClr>
              </a:solidFill>
            </a:endParaRPr>
          </a:p>
        </p:txBody>
      </p:sp>
    </p:spTree>
    <p:extLst>
      <p:ext uri="{BB962C8B-B14F-4D97-AF65-F5344CB8AC3E}">
        <p14:creationId xmlns:p14="http://schemas.microsoft.com/office/powerpoint/2010/main" val="3855213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28"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9"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30"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1"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2"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3"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pic>
        <p:nvPicPr>
          <p:cNvPr id="2" name="Picture 2" descr="A picture containing device&#10;&#10;Description generated with very high confidence">
            <a:extLst>
              <a:ext uri="{FF2B5EF4-FFF2-40B4-BE49-F238E27FC236}">
                <a16:creationId xmlns:a16="http://schemas.microsoft.com/office/drawing/2014/main" id="{5E26B86C-D5CD-4811-ADCF-1C3694575A27}"/>
              </a:ext>
            </a:extLst>
          </p:cNvPr>
          <p:cNvPicPr>
            <a:picLocks noChangeAspect="1"/>
          </p:cNvPicPr>
          <p:nvPr/>
        </p:nvPicPr>
        <p:blipFill rotWithShape="1">
          <a:blip r:embed="rId2">
            <a:alphaModFix amt="35000"/>
          </a:blip>
          <a:srcRect l="4537" r="5684" b="-1"/>
          <a:stretch/>
        </p:blipFill>
        <p:spPr>
          <a:xfrm>
            <a:off x="-158131" y="-14367"/>
            <a:ext cx="12191980" cy="7102405"/>
          </a:xfrm>
          <a:prstGeom prst="rect">
            <a:avLst/>
          </a:prstGeom>
        </p:spPr>
      </p:pic>
      <p:sp>
        <p:nvSpPr>
          <p:cNvPr id="3" name="TextBox 2">
            <a:extLst>
              <a:ext uri="{FF2B5EF4-FFF2-40B4-BE49-F238E27FC236}">
                <a16:creationId xmlns:a16="http://schemas.microsoft.com/office/drawing/2014/main" id="{C63B5F91-F2A7-410F-85B4-9D61C101EC92}"/>
              </a:ext>
            </a:extLst>
          </p:cNvPr>
          <p:cNvSpPr txBox="1"/>
          <p:nvPr/>
        </p:nvSpPr>
        <p:spPr>
          <a:xfrm>
            <a:off x="2755873" y="129238"/>
            <a:ext cx="6691188" cy="165291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457200"/>
            <a:r>
              <a:rPr lang="en-US" sz="4000" b="1" u="sng" dirty="0">
                <a:ea typeface="+mj-ea"/>
                <a:cs typeface="+mj-cs"/>
              </a:rPr>
              <a:t>Update Continuously</a:t>
            </a:r>
          </a:p>
        </p:txBody>
      </p:sp>
      <p:grpSp>
        <p:nvGrpSpPr>
          <p:cNvPr id="35" name="Group 34">
            <a:extLst>
              <a:ext uri="{FF2B5EF4-FFF2-40B4-BE49-F238E27FC236}">
                <a16:creationId xmlns:a16="http://schemas.microsoft.com/office/drawing/2014/main" id="{0A3EF779-83DD-4EB0-9F4C-7304381A28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6" name="Freeform 6">
              <a:extLst>
                <a:ext uri="{FF2B5EF4-FFF2-40B4-BE49-F238E27FC236}">
                  <a16:creationId xmlns:a16="http://schemas.microsoft.com/office/drawing/2014/main" id="{772C8C0C-10E0-4305-95B6-F0A11F0AD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rgbClr val="30ACEC"/>
            </a:solidFill>
            <a:ln>
              <a:noFill/>
            </a:ln>
          </p:spPr>
        </p:sp>
        <p:sp>
          <p:nvSpPr>
            <p:cNvPr id="37" name="Freeform 7">
              <a:extLst>
                <a:ext uri="{FF2B5EF4-FFF2-40B4-BE49-F238E27FC236}">
                  <a16:creationId xmlns:a16="http://schemas.microsoft.com/office/drawing/2014/main" id="{ED6F480D-2F2A-4E97-B196-39B35C4BF8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ysClr val="windowText" lastClr="000000">
                <a:lumMod val="65000"/>
                <a:lumOff val="35000"/>
              </a:sysClr>
            </a:solidFill>
            <a:ln>
              <a:noFill/>
            </a:ln>
          </p:spPr>
        </p:sp>
        <p:sp>
          <p:nvSpPr>
            <p:cNvPr id="38" name="Freeform 9">
              <a:extLst>
                <a:ext uri="{FF2B5EF4-FFF2-40B4-BE49-F238E27FC236}">
                  <a16:creationId xmlns:a16="http://schemas.microsoft.com/office/drawing/2014/main" id="{65ACA5CB-4926-4AA1-8B0D-0A8C294D3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ysClr val="windowText" lastClr="000000">
                <a:lumMod val="85000"/>
                <a:lumOff val="15000"/>
              </a:sysClr>
            </a:solidFill>
            <a:ln>
              <a:noFill/>
            </a:ln>
          </p:spPr>
        </p:sp>
        <p:sp>
          <p:nvSpPr>
            <p:cNvPr id="39" name="Freeform 10">
              <a:extLst>
                <a:ext uri="{FF2B5EF4-FFF2-40B4-BE49-F238E27FC236}">
                  <a16:creationId xmlns:a16="http://schemas.microsoft.com/office/drawing/2014/main" id="{1FC1EC6E-AED1-4539-B157-05226499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rgbClr val="30ACEC">
                <a:lumMod val="50000"/>
              </a:srgbClr>
            </a:solidFill>
            <a:ln>
              <a:noFill/>
            </a:ln>
          </p:spPr>
        </p:sp>
        <p:sp>
          <p:nvSpPr>
            <p:cNvPr id="40" name="Freeform 11">
              <a:extLst>
                <a:ext uri="{FF2B5EF4-FFF2-40B4-BE49-F238E27FC236}">
                  <a16:creationId xmlns:a16="http://schemas.microsoft.com/office/drawing/2014/main" id="{F5C22045-92BD-4CA1-A655-5ADD00283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rgbClr val="30ACEC">
                <a:lumMod val="75000"/>
              </a:srgbClr>
            </a:solidFill>
            <a:ln>
              <a:noFill/>
            </a:ln>
          </p:spPr>
        </p:sp>
        <p:sp>
          <p:nvSpPr>
            <p:cNvPr id="41" name="Freeform 12">
              <a:extLst>
                <a:ext uri="{FF2B5EF4-FFF2-40B4-BE49-F238E27FC236}">
                  <a16:creationId xmlns:a16="http://schemas.microsoft.com/office/drawing/2014/main" id="{F130A56D-449A-4985-94CD-B749D51FF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ysClr val="windowText" lastClr="000000">
                <a:lumMod val="75000"/>
                <a:lumOff val="25000"/>
              </a:sysClr>
            </a:solidFill>
            <a:ln>
              <a:noFill/>
            </a:ln>
          </p:spPr>
        </p:sp>
      </p:grpSp>
      <p:sp>
        <p:nvSpPr>
          <p:cNvPr id="4" name="TextBox 3">
            <a:extLst>
              <a:ext uri="{FF2B5EF4-FFF2-40B4-BE49-F238E27FC236}">
                <a16:creationId xmlns:a16="http://schemas.microsoft.com/office/drawing/2014/main" id="{3158363D-1BB1-46FA-8796-33DE46F559A5}"/>
              </a:ext>
            </a:extLst>
          </p:cNvPr>
          <p:cNvSpPr txBox="1"/>
          <p:nvPr/>
        </p:nvSpPr>
        <p:spPr>
          <a:xfrm>
            <a:off x="3875237" y="2078069"/>
            <a:ext cx="6927011"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ea typeface="+mn-lt"/>
                <a:cs typeface="+mn-lt"/>
              </a:rPr>
              <a:t>    The fourth principle is to “update continuously.” This means staying current. Your IT team should enforce that the server is updated with patches and fixed regularly. Computers should have antivirus and security software such as </a:t>
            </a:r>
            <a:r>
              <a:rPr lang="en-GB" sz="2000" dirty="0" err="1">
                <a:ea typeface="+mn-lt"/>
                <a:cs typeface="+mn-lt"/>
              </a:rPr>
              <a:t>Zonealarm</a:t>
            </a:r>
            <a:r>
              <a:rPr lang="en-GB" sz="2000" dirty="0">
                <a:ea typeface="+mn-lt"/>
                <a:cs typeface="+mn-lt"/>
              </a:rPr>
              <a:t>  maintained and enforced. Companies should use current and modern software that is updated and pays attention to security. There are also messages and locations from the government standpoint where IT can participate in updates. If there are hacks, make sure to update the broader community. Your staff should also be trained regularly on compliance.</a:t>
            </a:r>
            <a:endParaRPr lang="en-US" sz="2000" dirty="0">
              <a:ea typeface="+mn-lt"/>
              <a:cs typeface="+mn-lt"/>
            </a:endParaRPr>
          </a:p>
        </p:txBody>
      </p:sp>
    </p:spTree>
    <p:extLst>
      <p:ext uri="{BB962C8B-B14F-4D97-AF65-F5344CB8AC3E}">
        <p14:creationId xmlns:p14="http://schemas.microsoft.com/office/powerpoint/2010/main" val="121806455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Parallax</vt:lpstr>
      <vt:lpstr>KEY PRINCIPLES OF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746</cp:revision>
  <dcterms:created xsi:type="dcterms:W3CDTF">2020-05-09T06:56:33Z</dcterms:created>
  <dcterms:modified xsi:type="dcterms:W3CDTF">2020-06-18T11:16:50Z</dcterms:modified>
</cp:coreProperties>
</file>