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5.jpg"/><Relationship Id="rId6" Type="http://schemas.openxmlformats.org/officeDocument/2006/relationships/image" Target="../media/image6.pn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57680" y="313690"/>
            <a:ext cx="6628638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5791200" y="2667000"/>
            <a:ext cx="1857755" cy="20010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1143000" y="2667000"/>
            <a:ext cx="1781556" cy="19903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3124200" y="2667000"/>
            <a:ext cx="2382012" cy="20665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413004" y="169163"/>
            <a:ext cx="8317992" cy="16428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3450" y="313690"/>
            <a:ext cx="7677099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8954" y="1774901"/>
            <a:ext cx="8086090" cy="2693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9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6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20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21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22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23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24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25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26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27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6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5.jpg"/><Relationship Id="rId6" Type="http://schemas.openxmlformats.org/officeDocument/2006/relationships/image" Target="../media/image6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15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4923" y="2513076"/>
            <a:ext cx="8057388" cy="13944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97763" y="169163"/>
            <a:ext cx="8348472" cy="16428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985" rIns="0" bIns="0" rtlCol="0" vert="horz">
            <a:spAutoFit/>
          </a:bodyPr>
          <a:lstStyle/>
          <a:p>
            <a:pPr marL="12700" marR="5080" indent="1729739">
              <a:lnSpc>
                <a:spcPct val="80000"/>
              </a:lnSpc>
              <a:spcBef>
                <a:spcPts val="1055"/>
              </a:spcBef>
            </a:pPr>
            <a:r>
              <a:rPr dirty="0" spc="-5"/>
              <a:t>Electronic codebook  </a:t>
            </a:r>
            <a:r>
              <a:rPr dirty="0"/>
              <a:t>encryption/decryption </a:t>
            </a:r>
            <a:r>
              <a:rPr dirty="0" spc="-5"/>
              <a:t>Security</a:t>
            </a:r>
            <a:r>
              <a:rPr dirty="0" spc="-90"/>
              <a:t> </a:t>
            </a:r>
            <a:r>
              <a:rPr dirty="0"/>
              <a:t>issues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12140" y="1927986"/>
            <a:ext cx="7719059" cy="2692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65430" indent="-253365">
              <a:lnSpc>
                <a:spcPct val="100000"/>
              </a:lnSpc>
              <a:spcBef>
                <a:spcPts val="95"/>
              </a:spcBef>
              <a:buSzPct val="96000"/>
              <a:buFont typeface="Wingdings"/>
              <a:buChar char=""/>
              <a:tabLst>
                <a:tab pos="266065" algn="l"/>
              </a:tabLst>
            </a:pPr>
            <a:r>
              <a:rPr dirty="0" sz="2500" spc="-5">
                <a:latin typeface="Times New Roman"/>
                <a:cs typeface="Times New Roman"/>
              </a:rPr>
              <a:t>Patterns at the block level are</a:t>
            </a:r>
            <a:r>
              <a:rPr dirty="0" sz="2500" spc="110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preserved.</a:t>
            </a:r>
            <a:endParaRPr sz="2500">
              <a:latin typeface="Times New Roman"/>
              <a:cs typeface="Times New Roman"/>
            </a:endParaRPr>
          </a:p>
          <a:p>
            <a:pPr marL="244475" marR="269875" indent="-232410">
              <a:lnSpc>
                <a:spcPct val="100000"/>
              </a:lnSpc>
              <a:buSzPct val="96000"/>
              <a:buFont typeface="Wingdings"/>
              <a:buChar char=""/>
              <a:tabLst>
                <a:tab pos="266065" algn="l"/>
              </a:tabLst>
            </a:pPr>
            <a:r>
              <a:rPr dirty="0" sz="2500" spc="-5">
                <a:latin typeface="Times New Roman"/>
                <a:cs typeface="Times New Roman"/>
              </a:rPr>
              <a:t>For </a:t>
            </a:r>
            <a:r>
              <a:rPr dirty="0" sz="2500" spc="-10">
                <a:latin typeface="Times New Roman"/>
                <a:cs typeface="Times New Roman"/>
              </a:rPr>
              <a:t>example </a:t>
            </a:r>
            <a:r>
              <a:rPr dirty="0" sz="2500" spc="-5">
                <a:latin typeface="Times New Roman"/>
                <a:cs typeface="Times New Roman"/>
              </a:rPr>
              <a:t>equal blocks in the plain text </a:t>
            </a:r>
            <a:r>
              <a:rPr dirty="0" sz="2500" spc="-10">
                <a:latin typeface="Times New Roman"/>
                <a:cs typeface="Times New Roman"/>
              </a:rPr>
              <a:t>become </a:t>
            </a:r>
            <a:r>
              <a:rPr dirty="0" sz="2500" spc="-5">
                <a:latin typeface="Times New Roman"/>
                <a:cs typeface="Times New Roman"/>
              </a:rPr>
              <a:t>equal  block in the cipher</a:t>
            </a:r>
            <a:r>
              <a:rPr dirty="0" sz="2500" spc="50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text.</a:t>
            </a:r>
            <a:endParaRPr sz="2500">
              <a:latin typeface="Times New Roman"/>
              <a:cs typeface="Times New Roman"/>
            </a:endParaRPr>
          </a:p>
          <a:p>
            <a:pPr marL="244475" marR="5080" indent="-232410">
              <a:lnSpc>
                <a:spcPct val="100000"/>
              </a:lnSpc>
              <a:buSzPct val="96000"/>
              <a:buFont typeface="Wingdings"/>
              <a:buChar char=""/>
              <a:tabLst>
                <a:tab pos="266065" algn="l"/>
              </a:tabLst>
            </a:pPr>
            <a:r>
              <a:rPr dirty="0" sz="2500" spc="-5">
                <a:latin typeface="Times New Roman"/>
                <a:cs typeface="Times New Roman"/>
              </a:rPr>
              <a:t>If any person finds out the cipher text block 1,5 and 10 are  the </a:t>
            </a:r>
            <a:r>
              <a:rPr dirty="0" sz="2500" spc="-10">
                <a:latin typeface="Times New Roman"/>
                <a:cs typeface="Times New Roman"/>
              </a:rPr>
              <a:t>same </a:t>
            </a:r>
            <a:r>
              <a:rPr dirty="0" sz="2500" spc="-5">
                <a:latin typeface="Times New Roman"/>
                <a:cs typeface="Times New Roman"/>
              </a:rPr>
              <a:t>,that person knows that plaintext blocks 1, 5 and  10 are the</a:t>
            </a:r>
            <a:r>
              <a:rPr dirty="0" sz="2500" spc="20">
                <a:latin typeface="Times New Roman"/>
                <a:cs typeface="Times New Roman"/>
              </a:rPr>
              <a:t> </a:t>
            </a:r>
            <a:r>
              <a:rPr dirty="0" sz="2500" spc="-10">
                <a:latin typeface="Times New Roman"/>
                <a:cs typeface="Times New Roman"/>
              </a:rPr>
              <a:t>same.</a:t>
            </a:r>
            <a:endParaRPr sz="2500">
              <a:latin typeface="Times New Roman"/>
              <a:cs typeface="Times New Roman"/>
            </a:endParaRPr>
          </a:p>
          <a:p>
            <a:pPr marL="265430" indent="-253365">
              <a:lnSpc>
                <a:spcPct val="100000"/>
              </a:lnSpc>
              <a:buSzPct val="96000"/>
              <a:buFont typeface="Wingdings"/>
              <a:buChar char=""/>
              <a:tabLst>
                <a:tab pos="266065" algn="l"/>
              </a:tabLst>
            </a:pPr>
            <a:r>
              <a:rPr dirty="0" sz="2500" spc="-5">
                <a:latin typeface="Times New Roman"/>
                <a:cs typeface="Times New Roman"/>
              </a:rPr>
              <a:t>This is a leak in</a:t>
            </a:r>
            <a:r>
              <a:rPr dirty="0" sz="2500" spc="60">
                <a:latin typeface="Times New Roman"/>
                <a:cs typeface="Times New Roman"/>
              </a:rPr>
              <a:t> </a:t>
            </a:r>
            <a:r>
              <a:rPr dirty="0" sz="2500" spc="-25">
                <a:latin typeface="Times New Roman"/>
                <a:cs typeface="Times New Roman"/>
              </a:rPr>
              <a:t>security.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13004" y="359663"/>
            <a:ext cx="8317992" cy="13152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93316" y="594105"/>
            <a:ext cx="6357620" cy="6807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300" spc="-5"/>
              <a:t>What is initialization</a:t>
            </a:r>
            <a:r>
              <a:rPr dirty="0" sz="4300" spc="90"/>
              <a:t> </a:t>
            </a:r>
            <a:r>
              <a:rPr dirty="0" sz="4300" spc="-5"/>
              <a:t>vector?</a:t>
            </a:r>
            <a:endParaRPr sz="4300"/>
          </a:p>
        </p:txBody>
      </p:sp>
      <p:sp>
        <p:nvSpPr>
          <p:cNvPr id="5" name="object 5"/>
          <p:cNvSpPr txBox="1"/>
          <p:nvPr/>
        </p:nvSpPr>
        <p:spPr>
          <a:xfrm>
            <a:off x="383540" y="1620977"/>
            <a:ext cx="8345170" cy="42938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03530" marR="5080" indent="-291465">
              <a:lnSpc>
                <a:spcPct val="100000"/>
              </a:lnSpc>
              <a:spcBef>
                <a:spcPts val="95"/>
              </a:spcBef>
              <a:buSzPct val="96428"/>
              <a:buFont typeface="Wingdings"/>
              <a:buChar char=""/>
              <a:tabLst>
                <a:tab pos="304165" algn="l"/>
              </a:tabLst>
            </a:pPr>
            <a:r>
              <a:rPr dirty="0" sz="2800" spc="-5">
                <a:latin typeface="Times New Roman"/>
                <a:cs typeface="Times New Roman"/>
              </a:rPr>
              <a:t>An initialization vector </a:t>
            </a:r>
            <a:r>
              <a:rPr dirty="0" sz="2800">
                <a:latin typeface="Times New Roman"/>
                <a:cs typeface="Times New Roman"/>
              </a:rPr>
              <a:t>(IV) </a:t>
            </a:r>
            <a:r>
              <a:rPr dirty="0" sz="2800" spc="-5">
                <a:latin typeface="Times New Roman"/>
                <a:cs typeface="Times New Roman"/>
              </a:rPr>
              <a:t>or </a:t>
            </a:r>
            <a:r>
              <a:rPr dirty="0" sz="2800">
                <a:latin typeface="Times New Roman"/>
                <a:cs typeface="Times New Roman"/>
              </a:rPr>
              <a:t>starting variable </a:t>
            </a:r>
            <a:r>
              <a:rPr dirty="0" sz="2800" spc="-5">
                <a:latin typeface="Times New Roman"/>
                <a:cs typeface="Times New Roman"/>
              </a:rPr>
              <a:t>is a  </a:t>
            </a:r>
            <a:r>
              <a:rPr dirty="0" sz="2800">
                <a:latin typeface="Times New Roman"/>
                <a:cs typeface="Times New Roman"/>
              </a:rPr>
              <a:t>block of </a:t>
            </a:r>
            <a:r>
              <a:rPr dirty="0" sz="2800" spc="-5">
                <a:latin typeface="Times New Roman"/>
                <a:cs typeface="Times New Roman"/>
              </a:rPr>
              <a:t>bits that is used by several modes to randomize  </a:t>
            </a:r>
            <a:r>
              <a:rPr dirty="0" sz="2800">
                <a:latin typeface="Times New Roman"/>
                <a:cs typeface="Times New Roman"/>
              </a:rPr>
              <a:t>the encryption </a:t>
            </a:r>
            <a:r>
              <a:rPr dirty="0" sz="2800" spc="-5">
                <a:latin typeface="Times New Roman"/>
                <a:cs typeface="Times New Roman"/>
              </a:rPr>
              <a:t>and hence to </a:t>
            </a:r>
            <a:r>
              <a:rPr dirty="0" sz="2800">
                <a:latin typeface="Times New Roman"/>
                <a:cs typeface="Times New Roman"/>
              </a:rPr>
              <a:t>produce distinct cipher</a:t>
            </a:r>
            <a:r>
              <a:rPr dirty="0" sz="2800" spc="-13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texts  even if </a:t>
            </a:r>
            <a:r>
              <a:rPr dirty="0" sz="2800">
                <a:latin typeface="Times New Roman"/>
                <a:cs typeface="Times New Roman"/>
              </a:rPr>
              <a:t>the </a:t>
            </a:r>
            <a:r>
              <a:rPr dirty="0" sz="2800" spc="-10">
                <a:latin typeface="Times New Roman"/>
                <a:cs typeface="Times New Roman"/>
              </a:rPr>
              <a:t>same </a:t>
            </a:r>
            <a:r>
              <a:rPr dirty="0" sz="2800">
                <a:latin typeface="Times New Roman"/>
                <a:cs typeface="Times New Roman"/>
              </a:rPr>
              <a:t>plain </a:t>
            </a:r>
            <a:r>
              <a:rPr dirty="0" sz="2800" spc="-5">
                <a:latin typeface="Times New Roman"/>
                <a:cs typeface="Times New Roman"/>
              </a:rPr>
              <a:t>text is </a:t>
            </a:r>
            <a:r>
              <a:rPr dirty="0" sz="2800">
                <a:latin typeface="Times New Roman"/>
                <a:cs typeface="Times New Roman"/>
              </a:rPr>
              <a:t>encrypted </a:t>
            </a:r>
            <a:r>
              <a:rPr dirty="0" sz="2800" spc="-5">
                <a:latin typeface="Times New Roman"/>
                <a:cs typeface="Times New Roman"/>
              </a:rPr>
              <a:t>multiple times,  </a:t>
            </a:r>
            <a:r>
              <a:rPr dirty="0" sz="2800">
                <a:latin typeface="Times New Roman"/>
                <a:cs typeface="Times New Roman"/>
              </a:rPr>
              <a:t>without the </a:t>
            </a:r>
            <a:r>
              <a:rPr dirty="0" sz="2800" spc="-5">
                <a:latin typeface="Times New Roman"/>
                <a:cs typeface="Times New Roman"/>
              </a:rPr>
              <a:t>need </a:t>
            </a:r>
            <a:r>
              <a:rPr dirty="0" sz="2800">
                <a:latin typeface="Times New Roman"/>
                <a:cs typeface="Times New Roman"/>
              </a:rPr>
              <a:t>for </a:t>
            </a:r>
            <a:r>
              <a:rPr dirty="0" sz="2800" spc="-5">
                <a:latin typeface="Times New Roman"/>
                <a:cs typeface="Times New Roman"/>
              </a:rPr>
              <a:t>a slower re-keying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process.</a:t>
            </a:r>
            <a:endParaRPr sz="2800">
              <a:latin typeface="Times New Roman"/>
              <a:cs typeface="Times New Roman"/>
            </a:endParaRPr>
          </a:p>
          <a:p>
            <a:pPr marL="303530" marR="22225" indent="-291465">
              <a:lnSpc>
                <a:spcPct val="100000"/>
              </a:lnSpc>
              <a:spcBef>
                <a:spcPts val="5"/>
              </a:spcBef>
              <a:buSzPct val="96428"/>
              <a:buFont typeface="Wingdings"/>
              <a:buChar char=""/>
              <a:tabLst>
                <a:tab pos="372745" algn="l"/>
              </a:tabLst>
            </a:pPr>
            <a:r>
              <a:rPr dirty="0" sz="2800" spc="-5">
                <a:latin typeface="Times New Roman"/>
                <a:cs typeface="Times New Roman"/>
              </a:rPr>
              <a:t>An </a:t>
            </a:r>
            <a:r>
              <a:rPr dirty="0" sz="2800">
                <a:latin typeface="Times New Roman"/>
                <a:cs typeface="Times New Roman"/>
              </a:rPr>
              <a:t>initialization </a:t>
            </a:r>
            <a:r>
              <a:rPr dirty="0" sz="2800" spc="-5">
                <a:latin typeface="Times New Roman"/>
                <a:cs typeface="Times New Roman"/>
              </a:rPr>
              <a:t>vector has different security  requirements than a </a:t>
            </a:r>
            <a:r>
              <a:rPr dirty="0" sz="2800" spc="-50">
                <a:latin typeface="Times New Roman"/>
                <a:cs typeface="Times New Roman"/>
              </a:rPr>
              <a:t>key, </a:t>
            </a:r>
            <a:r>
              <a:rPr dirty="0" sz="2800" spc="-5">
                <a:latin typeface="Times New Roman"/>
                <a:cs typeface="Times New Roman"/>
              </a:rPr>
              <a:t>so the IV </a:t>
            </a:r>
            <a:r>
              <a:rPr dirty="0" sz="2800">
                <a:latin typeface="Times New Roman"/>
                <a:cs typeface="Times New Roman"/>
              </a:rPr>
              <a:t>usually does not </a:t>
            </a:r>
            <a:r>
              <a:rPr dirty="0" sz="2800" spc="-5">
                <a:latin typeface="Times New Roman"/>
                <a:cs typeface="Times New Roman"/>
              </a:rPr>
              <a:t>need  to be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secret</a:t>
            </a:r>
            <a:endParaRPr sz="2800">
              <a:latin typeface="Times New Roman"/>
              <a:cs typeface="Times New Roman"/>
            </a:endParaRPr>
          </a:p>
          <a:p>
            <a:pPr marL="303530" marR="137160" indent="-291465">
              <a:lnSpc>
                <a:spcPct val="100000"/>
              </a:lnSpc>
              <a:spcBef>
                <a:spcPts val="5"/>
              </a:spcBef>
              <a:buSzPct val="96428"/>
              <a:buFont typeface="Wingdings"/>
              <a:buChar char=""/>
              <a:tabLst>
                <a:tab pos="392430" algn="l"/>
              </a:tabLst>
            </a:pPr>
            <a:r>
              <a:rPr dirty="0" sz="2800" spc="-15">
                <a:latin typeface="Times New Roman"/>
                <a:cs typeface="Times New Roman"/>
              </a:rPr>
              <a:t>However, </a:t>
            </a:r>
            <a:r>
              <a:rPr dirty="0" sz="2800" spc="-5">
                <a:latin typeface="Times New Roman"/>
                <a:cs typeface="Times New Roman"/>
              </a:rPr>
              <a:t>in most cases, it is important </a:t>
            </a:r>
            <a:r>
              <a:rPr dirty="0" sz="2800">
                <a:latin typeface="Times New Roman"/>
                <a:cs typeface="Times New Roman"/>
              </a:rPr>
              <a:t>that </a:t>
            </a:r>
            <a:r>
              <a:rPr dirty="0" sz="2800" spc="-5">
                <a:latin typeface="Times New Roman"/>
                <a:cs typeface="Times New Roman"/>
              </a:rPr>
              <a:t>an  initialization vector is never reused </a:t>
            </a:r>
            <a:r>
              <a:rPr dirty="0" sz="2800">
                <a:latin typeface="Times New Roman"/>
                <a:cs typeface="Times New Roman"/>
              </a:rPr>
              <a:t>under </a:t>
            </a:r>
            <a:r>
              <a:rPr dirty="0" sz="2800" spc="-5">
                <a:latin typeface="Times New Roman"/>
                <a:cs typeface="Times New Roman"/>
              </a:rPr>
              <a:t>the </a:t>
            </a:r>
            <a:r>
              <a:rPr dirty="0" sz="2800" spc="-10">
                <a:latin typeface="Times New Roman"/>
                <a:cs typeface="Times New Roman"/>
              </a:rPr>
              <a:t>same</a:t>
            </a:r>
            <a:r>
              <a:rPr dirty="0" sz="2800" spc="25">
                <a:latin typeface="Times New Roman"/>
                <a:cs typeface="Times New Roman"/>
              </a:rPr>
              <a:t> </a:t>
            </a:r>
            <a:r>
              <a:rPr dirty="0" sz="2800" spc="-50">
                <a:latin typeface="Times New Roman"/>
                <a:cs typeface="Times New Roman"/>
              </a:rPr>
              <a:t>key.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13004" y="169163"/>
            <a:ext cx="8317992" cy="16428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985" rIns="0" bIns="0" rtlCol="0" vert="horz">
            <a:spAutoFit/>
          </a:bodyPr>
          <a:lstStyle/>
          <a:p>
            <a:pPr marL="2539365" marR="5080" indent="-1645285">
              <a:lnSpc>
                <a:spcPct val="80000"/>
              </a:lnSpc>
              <a:spcBef>
                <a:spcPts val="1055"/>
              </a:spcBef>
            </a:pPr>
            <a:r>
              <a:rPr dirty="0" spc="-5"/>
              <a:t>What is </a:t>
            </a:r>
            <a:r>
              <a:rPr dirty="0"/>
              <a:t>initialization </a:t>
            </a:r>
            <a:r>
              <a:rPr dirty="0" spc="-5"/>
              <a:t>vector?  </a:t>
            </a:r>
            <a:r>
              <a:rPr dirty="0"/>
              <a:t>(continue…)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9740" y="1698701"/>
            <a:ext cx="8318500" cy="45986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238760">
              <a:lnSpc>
                <a:spcPct val="100000"/>
              </a:lnSpc>
              <a:spcBef>
                <a:spcPts val="95"/>
              </a:spcBef>
              <a:buSzPct val="96000"/>
              <a:buFont typeface="Wingdings"/>
              <a:buChar char=""/>
              <a:tabLst>
                <a:tab pos="266065" algn="l"/>
              </a:tabLst>
            </a:pPr>
            <a:r>
              <a:rPr dirty="0" sz="2500" spc="-5">
                <a:latin typeface="Times New Roman"/>
                <a:cs typeface="Times New Roman"/>
              </a:rPr>
              <a:t>For </a:t>
            </a:r>
            <a:r>
              <a:rPr dirty="0" sz="2500">
                <a:latin typeface="Times New Roman"/>
                <a:cs typeface="Times New Roman"/>
              </a:rPr>
              <a:t>CBC </a:t>
            </a:r>
            <a:r>
              <a:rPr dirty="0" sz="2500" spc="-5">
                <a:latin typeface="Times New Roman"/>
                <a:cs typeface="Times New Roman"/>
              </a:rPr>
              <a:t>and </a:t>
            </a:r>
            <a:r>
              <a:rPr dirty="0" sz="2500">
                <a:latin typeface="Times New Roman"/>
                <a:cs typeface="Times New Roman"/>
              </a:rPr>
              <a:t>CFB, </a:t>
            </a:r>
            <a:r>
              <a:rPr dirty="0" sz="2500" spc="-5">
                <a:latin typeface="Times New Roman"/>
                <a:cs typeface="Times New Roman"/>
              </a:rPr>
              <a:t>reusing an IV leaks </a:t>
            </a:r>
            <a:r>
              <a:rPr dirty="0" sz="2500" spc="-10">
                <a:latin typeface="Times New Roman"/>
                <a:cs typeface="Times New Roman"/>
              </a:rPr>
              <a:t>some </a:t>
            </a:r>
            <a:r>
              <a:rPr dirty="0" sz="2500" spc="-5">
                <a:latin typeface="Times New Roman"/>
                <a:cs typeface="Times New Roman"/>
              </a:rPr>
              <a:t>information  about the first block of plaintext, and about any </a:t>
            </a:r>
            <a:r>
              <a:rPr dirty="0" sz="2500" spc="-10">
                <a:latin typeface="Times New Roman"/>
                <a:cs typeface="Times New Roman"/>
              </a:rPr>
              <a:t>common </a:t>
            </a:r>
            <a:r>
              <a:rPr dirty="0" sz="2500" spc="-5">
                <a:latin typeface="Times New Roman"/>
                <a:cs typeface="Times New Roman"/>
              </a:rPr>
              <a:t>prefix  shared by the two</a:t>
            </a:r>
            <a:r>
              <a:rPr dirty="0" sz="2500" spc="45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messages.</a:t>
            </a:r>
            <a:endParaRPr sz="25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  <a:buSzPct val="96000"/>
              <a:buFont typeface="Wingdings"/>
              <a:buChar char=""/>
              <a:tabLst>
                <a:tab pos="266065" algn="l"/>
              </a:tabLst>
            </a:pPr>
            <a:r>
              <a:rPr dirty="0" sz="2500" spc="-5">
                <a:latin typeface="Times New Roman"/>
                <a:cs typeface="Times New Roman"/>
              </a:rPr>
              <a:t>For OFB and </a:t>
            </a:r>
            <a:r>
              <a:rPr dirty="0" sz="2500">
                <a:latin typeface="Times New Roman"/>
                <a:cs typeface="Times New Roman"/>
              </a:rPr>
              <a:t>CTR, </a:t>
            </a:r>
            <a:r>
              <a:rPr dirty="0" sz="2500" spc="-5">
                <a:latin typeface="Times New Roman"/>
                <a:cs typeface="Times New Roman"/>
              </a:rPr>
              <a:t>reusing an IV completely destroys </a:t>
            </a:r>
            <a:r>
              <a:rPr dirty="0" sz="2500" spc="-20">
                <a:latin typeface="Times New Roman"/>
                <a:cs typeface="Times New Roman"/>
              </a:rPr>
              <a:t>security.  </a:t>
            </a:r>
            <a:r>
              <a:rPr dirty="0" sz="2500" spc="-5">
                <a:latin typeface="Times New Roman"/>
                <a:cs typeface="Times New Roman"/>
              </a:rPr>
              <a:t>This can be seen because both </a:t>
            </a:r>
            <a:r>
              <a:rPr dirty="0" sz="2500" spc="-10">
                <a:latin typeface="Times New Roman"/>
                <a:cs typeface="Times New Roman"/>
              </a:rPr>
              <a:t>modes effectively </a:t>
            </a:r>
            <a:r>
              <a:rPr dirty="0" sz="2500" spc="-5">
                <a:latin typeface="Times New Roman"/>
                <a:cs typeface="Times New Roman"/>
              </a:rPr>
              <a:t>create a bit  stream that is XORed with the plaintext, and this bit stream is  dependent on the password and IV </a:t>
            </a:r>
            <a:r>
              <a:rPr dirty="0" sz="2500" spc="-35">
                <a:latin typeface="Times New Roman"/>
                <a:cs typeface="Times New Roman"/>
              </a:rPr>
              <a:t>only. </a:t>
            </a:r>
            <a:r>
              <a:rPr dirty="0" sz="2500" spc="-5">
                <a:latin typeface="Times New Roman"/>
                <a:cs typeface="Times New Roman"/>
              </a:rPr>
              <a:t>Reusing a bit stream  destroys</a:t>
            </a:r>
            <a:r>
              <a:rPr dirty="0" sz="2500" spc="20">
                <a:latin typeface="Times New Roman"/>
                <a:cs typeface="Times New Roman"/>
              </a:rPr>
              <a:t> </a:t>
            </a:r>
            <a:r>
              <a:rPr dirty="0" sz="2500" spc="-25">
                <a:latin typeface="Times New Roman"/>
                <a:cs typeface="Times New Roman"/>
              </a:rPr>
              <a:t>security.</a:t>
            </a:r>
            <a:endParaRPr sz="2500">
              <a:latin typeface="Times New Roman"/>
              <a:cs typeface="Times New Roman"/>
            </a:endParaRPr>
          </a:p>
          <a:p>
            <a:pPr marL="12700" marR="133985">
              <a:lnSpc>
                <a:spcPct val="100000"/>
              </a:lnSpc>
              <a:spcBef>
                <a:spcPts val="5"/>
              </a:spcBef>
              <a:buSzPct val="96000"/>
              <a:buFont typeface="Wingdings"/>
              <a:buChar char=""/>
              <a:tabLst>
                <a:tab pos="266065" algn="l"/>
              </a:tabLst>
            </a:pPr>
            <a:r>
              <a:rPr dirty="0" sz="2500" spc="-5">
                <a:latin typeface="Times New Roman"/>
                <a:cs typeface="Times New Roman"/>
              </a:rPr>
              <a:t>In CBC </a:t>
            </a:r>
            <a:r>
              <a:rPr dirty="0" sz="2500" spc="-10">
                <a:latin typeface="Times New Roman"/>
                <a:cs typeface="Times New Roman"/>
              </a:rPr>
              <a:t>mode, </a:t>
            </a:r>
            <a:r>
              <a:rPr dirty="0" sz="2500" spc="-5">
                <a:latin typeface="Times New Roman"/>
                <a:cs typeface="Times New Roman"/>
              </a:rPr>
              <a:t>the IV must, in addition, be </a:t>
            </a:r>
            <a:r>
              <a:rPr dirty="0" sz="2500">
                <a:latin typeface="Times New Roman"/>
                <a:cs typeface="Times New Roman"/>
              </a:rPr>
              <a:t>unpredictable </a:t>
            </a:r>
            <a:r>
              <a:rPr dirty="0" sz="2500" spc="-5">
                <a:latin typeface="Times New Roman"/>
                <a:cs typeface="Times New Roman"/>
              </a:rPr>
              <a:t>at  encryption </a:t>
            </a:r>
            <a:r>
              <a:rPr dirty="0" sz="2500" spc="-10">
                <a:latin typeface="Times New Roman"/>
                <a:cs typeface="Times New Roman"/>
              </a:rPr>
              <a:t>time; </a:t>
            </a:r>
            <a:r>
              <a:rPr dirty="0" sz="2500" spc="-5">
                <a:latin typeface="Times New Roman"/>
                <a:cs typeface="Times New Roman"/>
              </a:rPr>
              <a:t>in </a:t>
            </a:r>
            <a:r>
              <a:rPr dirty="0" sz="2500" spc="-15">
                <a:latin typeface="Times New Roman"/>
                <a:cs typeface="Times New Roman"/>
              </a:rPr>
              <a:t>particular, </a:t>
            </a:r>
            <a:r>
              <a:rPr dirty="0" sz="2500" spc="-5">
                <a:latin typeface="Times New Roman"/>
                <a:cs typeface="Times New Roman"/>
              </a:rPr>
              <a:t>the (previously) </a:t>
            </a:r>
            <a:r>
              <a:rPr dirty="0" sz="2500" spc="-10">
                <a:latin typeface="Times New Roman"/>
                <a:cs typeface="Times New Roman"/>
              </a:rPr>
              <a:t>common </a:t>
            </a:r>
            <a:r>
              <a:rPr dirty="0" sz="2500" spc="-5">
                <a:latin typeface="Times New Roman"/>
                <a:cs typeface="Times New Roman"/>
              </a:rPr>
              <a:t>practice  of re-using the last cipher text block of a </a:t>
            </a:r>
            <a:r>
              <a:rPr dirty="0" sz="2500" spc="-10">
                <a:latin typeface="Times New Roman"/>
                <a:cs typeface="Times New Roman"/>
              </a:rPr>
              <a:t>message </a:t>
            </a:r>
            <a:r>
              <a:rPr dirty="0" sz="2500" spc="-5">
                <a:latin typeface="Times New Roman"/>
                <a:cs typeface="Times New Roman"/>
              </a:rPr>
              <a:t>as the IV for  the next </a:t>
            </a:r>
            <a:r>
              <a:rPr dirty="0" sz="2500" spc="-10">
                <a:latin typeface="Times New Roman"/>
                <a:cs typeface="Times New Roman"/>
              </a:rPr>
              <a:t>message </a:t>
            </a:r>
            <a:r>
              <a:rPr dirty="0" sz="2500" spc="-5">
                <a:latin typeface="Times New Roman"/>
                <a:cs typeface="Times New Roman"/>
              </a:rPr>
              <a:t>is</a:t>
            </a:r>
            <a:r>
              <a:rPr dirty="0" sz="2500" spc="90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insecure.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3004" y="359663"/>
            <a:ext cx="8317992" cy="1315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55800" y="594105"/>
            <a:ext cx="6231255" cy="6807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300" spc="-5"/>
              <a:t>Cipher block chaining</a:t>
            </a:r>
            <a:r>
              <a:rPr dirty="0" sz="4300" spc="30"/>
              <a:t> </a:t>
            </a:r>
            <a:r>
              <a:rPr dirty="0" sz="4300" spc="-5"/>
              <a:t>mode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12140" y="1926462"/>
            <a:ext cx="7706995" cy="38658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303530" marR="474345" indent="-291465">
              <a:lnSpc>
                <a:spcPct val="100000"/>
              </a:lnSpc>
              <a:spcBef>
                <a:spcPts val="95"/>
              </a:spcBef>
              <a:buSzPct val="96428"/>
              <a:buFont typeface="Wingdings"/>
              <a:buChar char=""/>
              <a:tabLst>
                <a:tab pos="304165" algn="l"/>
              </a:tabLst>
            </a:pPr>
            <a:r>
              <a:rPr dirty="0" sz="2800" spc="-5">
                <a:latin typeface="Times New Roman"/>
                <a:cs typeface="Times New Roman"/>
              </a:rPr>
              <a:t>IBM invented </a:t>
            </a:r>
            <a:r>
              <a:rPr dirty="0" sz="2800">
                <a:latin typeface="Times New Roman"/>
                <a:cs typeface="Times New Roman"/>
              </a:rPr>
              <a:t>the </a:t>
            </a:r>
            <a:r>
              <a:rPr dirty="0" sz="2800" spc="-5">
                <a:latin typeface="Times New Roman"/>
                <a:cs typeface="Times New Roman"/>
              </a:rPr>
              <a:t>Cipher Block Chaining </a:t>
            </a:r>
            <a:r>
              <a:rPr dirty="0" sz="2800" spc="-10">
                <a:latin typeface="Times New Roman"/>
                <a:cs typeface="Times New Roman"/>
              </a:rPr>
              <a:t>(CBC)  </a:t>
            </a:r>
            <a:r>
              <a:rPr dirty="0" sz="2800" spc="-5">
                <a:latin typeface="Times New Roman"/>
                <a:cs typeface="Times New Roman"/>
              </a:rPr>
              <a:t>mode </a:t>
            </a:r>
            <a:r>
              <a:rPr dirty="0" sz="2800">
                <a:latin typeface="Times New Roman"/>
                <a:cs typeface="Times New Roman"/>
              </a:rPr>
              <a:t>of </a:t>
            </a:r>
            <a:r>
              <a:rPr dirty="0" sz="2800" spc="-5">
                <a:latin typeface="Times New Roman"/>
                <a:cs typeface="Times New Roman"/>
              </a:rPr>
              <a:t>operation in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1976.</a:t>
            </a:r>
            <a:endParaRPr sz="2800">
              <a:latin typeface="Times New Roman"/>
              <a:cs typeface="Times New Roman"/>
            </a:endParaRPr>
          </a:p>
          <a:p>
            <a:pPr algn="just" marL="303530" marR="508000" indent="-291465">
              <a:lnSpc>
                <a:spcPct val="100000"/>
              </a:lnSpc>
              <a:buSzPct val="96428"/>
              <a:buFont typeface="Wingdings"/>
              <a:buChar char=""/>
              <a:tabLst>
                <a:tab pos="304165" algn="l"/>
              </a:tabLst>
            </a:pPr>
            <a:r>
              <a:rPr dirty="0" sz="2800" spc="-5">
                <a:latin typeface="Times New Roman"/>
                <a:cs typeface="Times New Roman"/>
              </a:rPr>
              <a:t>In </a:t>
            </a:r>
            <a:r>
              <a:rPr dirty="0" sz="2800" spc="-10">
                <a:latin typeface="Times New Roman"/>
                <a:cs typeface="Times New Roman"/>
              </a:rPr>
              <a:t>CBC </a:t>
            </a:r>
            <a:r>
              <a:rPr dirty="0" sz="2800" spc="-5">
                <a:latin typeface="Times New Roman"/>
                <a:cs typeface="Times New Roman"/>
              </a:rPr>
              <a:t>mode, </a:t>
            </a:r>
            <a:r>
              <a:rPr dirty="0" sz="2800" spc="-10">
                <a:latin typeface="Times New Roman"/>
                <a:cs typeface="Times New Roman"/>
              </a:rPr>
              <a:t>each </a:t>
            </a:r>
            <a:r>
              <a:rPr dirty="0" sz="2800" spc="-5">
                <a:latin typeface="Times New Roman"/>
                <a:cs typeface="Times New Roman"/>
              </a:rPr>
              <a:t>block of plaintext is </a:t>
            </a:r>
            <a:r>
              <a:rPr dirty="0" sz="2800" spc="-10">
                <a:latin typeface="Times New Roman"/>
                <a:cs typeface="Times New Roman"/>
              </a:rPr>
              <a:t>XORed  </a:t>
            </a:r>
            <a:r>
              <a:rPr dirty="0" sz="2800" spc="-5">
                <a:latin typeface="Times New Roman"/>
                <a:cs typeface="Times New Roman"/>
              </a:rPr>
              <a:t>with the previous cipher text </a:t>
            </a:r>
            <a:r>
              <a:rPr dirty="0" sz="2800">
                <a:latin typeface="Times New Roman"/>
                <a:cs typeface="Times New Roman"/>
              </a:rPr>
              <a:t>block before </a:t>
            </a:r>
            <a:r>
              <a:rPr dirty="0" sz="2800" spc="-5">
                <a:latin typeface="Times New Roman"/>
                <a:cs typeface="Times New Roman"/>
              </a:rPr>
              <a:t>being  encrypted.</a:t>
            </a:r>
            <a:endParaRPr sz="2800">
              <a:latin typeface="Times New Roman"/>
              <a:cs typeface="Times New Roman"/>
            </a:endParaRPr>
          </a:p>
          <a:p>
            <a:pPr marL="303530" marR="5080" indent="-291465">
              <a:lnSpc>
                <a:spcPct val="100000"/>
              </a:lnSpc>
              <a:buSzPct val="96428"/>
              <a:buFont typeface="Wingdings"/>
              <a:buChar char=""/>
              <a:tabLst>
                <a:tab pos="304165" algn="l"/>
              </a:tabLst>
            </a:pPr>
            <a:r>
              <a:rPr dirty="0" sz="2800" spc="-5">
                <a:latin typeface="Times New Roman"/>
                <a:cs typeface="Times New Roman"/>
              </a:rPr>
              <a:t>This </a:t>
            </a:r>
            <a:r>
              <a:rPr dirty="0" sz="2800" spc="-50">
                <a:latin typeface="Times New Roman"/>
                <a:cs typeface="Times New Roman"/>
              </a:rPr>
              <a:t>way, </a:t>
            </a:r>
            <a:r>
              <a:rPr dirty="0" sz="2800" spc="-10">
                <a:latin typeface="Times New Roman"/>
                <a:cs typeface="Times New Roman"/>
              </a:rPr>
              <a:t>each </a:t>
            </a:r>
            <a:r>
              <a:rPr dirty="0" sz="2800" spc="-5">
                <a:latin typeface="Times New Roman"/>
                <a:cs typeface="Times New Roman"/>
              </a:rPr>
              <a:t>cipher text block depends on all  plaintext </a:t>
            </a:r>
            <a:r>
              <a:rPr dirty="0" sz="2800">
                <a:latin typeface="Times New Roman"/>
                <a:cs typeface="Times New Roman"/>
              </a:rPr>
              <a:t>blocks </a:t>
            </a:r>
            <a:r>
              <a:rPr dirty="0" sz="2800" spc="-5">
                <a:latin typeface="Times New Roman"/>
                <a:cs typeface="Times New Roman"/>
              </a:rPr>
              <a:t>processed up to </a:t>
            </a:r>
            <a:r>
              <a:rPr dirty="0" sz="2800">
                <a:latin typeface="Times New Roman"/>
                <a:cs typeface="Times New Roman"/>
              </a:rPr>
              <a:t>that point. </a:t>
            </a:r>
            <a:r>
              <a:rPr dirty="0" sz="2800" spc="-105">
                <a:latin typeface="Times New Roman"/>
                <a:cs typeface="Times New Roman"/>
              </a:rPr>
              <a:t>To </a:t>
            </a:r>
            <a:r>
              <a:rPr dirty="0" sz="2800" spc="-10">
                <a:latin typeface="Times New Roman"/>
                <a:cs typeface="Times New Roman"/>
              </a:rPr>
              <a:t>make  each </a:t>
            </a:r>
            <a:r>
              <a:rPr dirty="0" sz="2800" spc="-5">
                <a:latin typeface="Times New Roman"/>
                <a:cs typeface="Times New Roman"/>
              </a:rPr>
              <a:t>message </a:t>
            </a:r>
            <a:r>
              <a:rPr dirty="0" sz="2800">
                <a:latin typeface="Times New Roman"/>
                <a:cs typeface="Times New Roman"/>
              </a:rPr>
              <a:t>unique, </a:t>
            </a:r>
            <a:r>
              <a:rPr dirty="0" sz="2800" spc="-5">
                <a:latin typeface="Times New Roman"/>
                <a:cs typeface="Times New Roman"/>
              </a:rPr>
              <a:t>an initialization vector must  be used in </a:t>
            </a:r>
            <a:r>
              <a:rPr dirty="0" sz="2800">
                <a:latin typeface="Times New Roman"/>
                <a:cs typeface="Times New Roman"/>
              </a:rPr>
              <a:t>the </a:t>
            </a:r>
            <a:r>
              <a:rPr dirty="0" sz="2800" spc="-5">
                <a:latin typeface="Times New Roman"/>
                <a:cs typeface="Times New Roman"/>
              </a:rPr>
              <a:t>first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block.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3004" y="169163"/>
            <a:ext cx="8317992" cy="1642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985" rIns="0" bIns="0" rtlCol="0" vert="horz">
            <a:spAutoFit/>
          </a:bodyPr>
          <a:lstStyle/>
          <a:p>
            <a:pPr marL="2749550" marR="5080" indent="-1797685">
              <a:lnSpc>
                <a:spcPct val="80000"/>
              </a:lnSpc>
              <a:spcBef>
                <a:spcPts val="1055"/>
              </a:spcBef>
            </a:pPr>
            <a:r>
              <a:rPr dirty="0" spc="-5"/>
              <a:t>Cipher </a:t>
            </a:r>
            <a:r>
              <a:rPr dirty="0"/>
              <a:t>block </a:t>
            </a:r>
            <a:r>
              <a:rPr dirty="0" spc="-5"/>
              <a:t>chaining</a:t>
            </a:r>
            <a:r>
              <a:rPr dirty="0" spc="-45"/>
              <a:t> </a:t>
            </a:r>
            <a:r>
              <a:rPr dirty="0" spc="-5"/>
              <a:t>mode  </a:t>
            </a:r>
            <a:r>
              <a:rPr dirty="0"/>
              <a:t>encryption</a:t>
            </a:r>
          </a:p>
        </p:txBody>
      </p:sp>
      <p:sp>
        <p:nvSpPr>
          <p:cNvPr id="4" name="object 4"/>
          <p:cNvSpPr/>
          <p:nvPr/>
        </p:nvSpPr>
        <p:spPr>
          <a:xfrm>
            <a:off x="152400" y="2971800"/>
            <a:ext cx="8705088" cy="3505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35940" y="1698701"/>
            <a:ext cx="8301355" cy="11690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-5">
                <a:latin typeface="Times New Roman"/>
                <a:cs typeface="Times New Roman"/>
              </a:rPr>
              <a:t>IV = initialization</a:t>
            </a:r>
            <a:r>
              <a:rPr dirty="0" sz="2500" spc="30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vector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500" spc="-5">
                <a:latin typeface="Times New Roman"/>
                <a:cs typeface="Times New Roman"/>
              </a:rPr>
              <a:t>Cipher </a:t>
            </a:r>
            <a:r>
              <a:rPr dirty="0" sz="2500">
                <a:latin typeface="Times New Roman"/>
                <a:cs typeface="Times New Roman"/>
              </a:rPr>
              <a:t>text</a:t>
            </a:r>
            <a:r>
              <a:rPr dirty="0" sz="2000">
                <a:latin typeface="Times New Roman"/>
                <a:cs typeface="Times New Roman"/>
              </a:rPr>
              <a:t>i </a:t>
            </a:r>
            <a:r>
              <a:rPr dirty="0" sz="2500" spc="-5">
                <a:latin typeface="Times New Roman"/>
                <a:cs typeface="Times New Roman"/>
              </a:rPr>
              <a:t>= </a:t>
            </a:r>
            <a:r>
              <a:rPr dirty="0" sz="2500">
                <a:latin typeface="Times New Roman"/>
                <a:cs typeface="Times New Roman"/>
              </a:rPr>
              <a:t>encryption with key (plain text </a:t>
            </a:r>
            <a:r>
              <a:rPr dirty="0" sz="2500" spc="-10">
                <a:latin typeface="Times New Roman"/>
                <a:cs typeface="Times New Roman"/>
              </a:rPr>
              <a:t>XOR </a:t>
            </a:r>
            <a:r>
              <a:rPr dirty="0" sz="2500">
                <a:latin typeface="Times New Roman"/>
                <a:cs typeface="Times New Roman"/>
              </a:rPr>
              <a:t>cipher </a:t>
            </a:r>
            <a:r>
              <a:rPr dirty="0" sz="2500" spc="-5">
                <a:latin typeface="Times New Roman"/>
                <a:cs typeface="Times New Roman"/>
              </a:rPr>
              <a:t>text</a:t>
            </a:r>
            <a:r>
              <a:rPr dirty="0" sz="2500" spc="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</a:t>
            </a:r>
            <a:r>
              <a:rPr dirty="0" sz="1600" spc="-5">
                <a:latin typeface="Times New Roman"/>
                <a:cs typeface="Times New Roman"/>
              </a:rPr>
              <a:t>-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latin typeface="Times New Roman"/>
                <a:cs typeface="Times New Roman"/>
              </a:rPr>
              <a:t>1</a:t>
            </a:r>
            <a:r>
              <a:rPr dirty="0" sz="2500">
                <a:latin typeface="Times New Roman"/>
                <a:cs typeface="Times New Roman"/>
              </a:rPr>
              <a:t>)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3004" y="169163"/>
            <a:ext cx="8317992" cy="1642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985" rIns="0" bIns="0" rtlCol="0" vert="horz">
            <a:spAutoFit/>
          </a:bodyPr>
          <a:lstStyle/>
          <a:p>
            <a:pPr marL="2694305" marR="5080" indent="-1742439">
              <a:lnSpc>
                <a:spcPct val="80000"/>
              </a:lnSpc>
              <a:spcBef>
                <a:spcPts val="1055"/>
              </a:spcBef>
            </a:pPr>
            <a:r>
              <a:rPr dirty="0" spc="-5"/>
              <a:t>Cipher </a:t>
            </a:r>
            <a:r>
              <a:rPr dirty="0"/>
              <a:t>block </a:t>
            </a:r>
            <a:r>
              <a:rPr dirty="0" spc="-5"/>
              <a:t>chaining</a:t>
            </a:r>
            <a:r>
              <a:rPr dirty="0" spc="-45"/>
              <a:t> </a:t>
            </a:r>
            <a:r>
              <a:rPr dirty="0" spc="-5"/>
              <a:t>mode  Decryption</a:t>
            </a:r>
          </a:p>
        </p:txBody>
      </p:sp>
      <p:sp>
        <p:nvSpPr>
          <p:cNvPr id="4" name="object 4"/>
          <p:cNvSpPr/>
          <p:nvPr/>
        </p:nvSpPr>
        <p:spPr>
          <a:xfrm>
            <a:off x="228600" y="2895600"/>
            <a:ext cx="8538972" cy="3438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83540" y="1751837"/>
            <a:ext cx="8368665" cy="787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-5">
                <a:latin typeface="Times New Roman"/>
                <a:cs typeface="Times New Roman"/>
              </a:rPr>
              <a:t>IV = initialization</a:t>
            </a:r>
            <a:r>
              <a:rPr dirty="0" sz="2500" spc="40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vector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500" spc="-5">
                <a:latin typeface="Times New Roman"/>
                <a:cs typeface="Times New Roman"/>
              </a:rPr>
              <a:t>plain text</a:t>
            </a:r>
            <a:r>
              <a:rPr dirty="0" sz="2000" spc="-5">
                <a:latin typeface="Times New Roman"/>
                <a:cs typeface="Times New Roman"/>
              </a:rPr>
              <a:t>i </a:t>
            </a:r>
            <a:r>
              <a:rPr dirty="0" sz="2500" spc="-5">
                <a:latin typeface="Times New Roman"/>
                <a:cs typeface="Times New Roman"/>
              </a:rPr>
              <a:t>= Decryption with key (cipher text XOR cipher text</a:t>
            </a:r>
            <a:r>
              <a:rPr dirty="0" sz="2500" spc="29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</a:t>
            </a:r>
            <a:r>
              <a:rPr dirty="0" sz="1600" spc="-5">
                <a:latin typeface="Times New Roman"/>
                <a:cs typeface="Times New Roman"/>
              </a:rPr>
              <a:t>-1</a:t>
            </a:r>
            <a:r>
              <a:rPr dirty="0" sz="2500" spc="-5">
                <a:latin typeface="Times New Roman"/>
                <a:cs typeface="Times New Roman"/>
              </a:rPr>
              <a:t>)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867026"/>
            <a:ext cx="7950834" cy="45980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65430" indent="-253365">
              <a:lnSpc>
                <a:spcPct val="100000"/>
              </a:lnSpc>
              <a:spcBef>
                <a:spcPts val="95"/>
              </a:spcBef>
              <a:buSzPct val="96000"/>
              <a:buFont typeface="Wingdings"/>
              <a:buChar char=""/>
              <a:tabLst>
                <a:tab pos="266065" algn="l"/>
              </a:tabLst>
            </a:pPr>
            <a:r>
              <a:rPr dirty="0" sz="2500" spc="-5">
                <a:latin typeface="Times New Roman"/>
                <a:cs typeface="Times New Roman"/>
              </a:rPr>
              <a:t>The patterns at the block level are not</a:t>
            </a:r>
            <a:r>
              <a:rPr dirty="0" sz="2500" spc="210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preserved.</a:t>
            </a:r>
            <a:endParaRPr sz="2500">
              <a:latin typeface="Times New Roman"/>
              <a:cs typeface="Times New Roman"/>
            </a:endParaRPr>
          </a:p>
          <a:p>
            <a:pPr marL="243840" marR="119380" indent="-231775">
              <a:lnSpc>
                <a:spcPct val="100000"/>
              </a:lnSpc>
              <a:buSzPct val="96000"/>
              <a:buFont typeface="Wingdings"/>
              <a:buChar char=""/>
              <a:tabLst>
                <a:tab pos="266065" algn="l"/>
              </a:tabLst>
            </a:pPr>
            <a:r>
              <a:rPr dirty="0" sz="2500" spc="-5">
                <a:latin typeface="Times New Roman"/>
                <a:cs typeface="Times New Roman"/>
              </a:rPr>
              <a:t>In </a:t>
            </a:r>
            <a:r>
              <a:rPr dirty="0" sz="2500">
                <a:latin typeface="Times New Roman"/>
                <a:cs typeface="Times New Roman"/>
              </a:rPr>
              <a:t>CBC </a:t>
            </a:r>
            <a:r>
              <a:rPr dirty="0" sz="2500" spc="-10">
                <a:latin typeface="Times New Roman"/>
                <a:cs typeface="Times New Roman"/>
              </a:rPr>
              <a:t>mode, </a:t>
            </a:r>
            <a:r>
              <a:rPr dirty="0" sz="2500" spc="-5">
                <a:latin typeface="Times New Roman"/>
                <a:cs typeface="Times New Roman"/>
              </a:rPr>
              <a:t>equal plain text block belonging to the </a:t>
            </a:r>
            <a:r>
              <a:rPr dirty="0" sz="2500" spc="-10">
                <a:latin typeface="Times New Roman"/>
                <a:cs typeface="Times New Roman"/>
              </a:rPr>
              <a:t>same  </a:t>
            </a:r>
            <a:r>
              <a:rPr dirty="0" sz="2500" spc="-5">
                <a:latin typeface="Times New Roman"/>
                <a:cs typeface="Times New Roman"/>
              </a:rPr>
              <a:t>message are enciphered </a:t>
            </a:r>
            <a:r>
              <a:rPr dirty="0" sz="2500">
                <a:latin typeface="Times New Roman"/>
                <a:cs typeface="Times New Roman"/>
              </a:rPr>
              <a:t>into </a:t>
            </a:r>
            <a:r>
              <a:rPr dirty="0" sz="2500" spc="-10">
                <a:latin typeface="Times New Roman"/>
                <a:cs typeface="Times New Roman"/>
              </a:rPr>
              <a:t>different </a:t>
            </a:r>
            <a:r>
              <a:rPr dirty="0" sz="2500" spc="-5">
                <a:latin typeface="Times New Roman"/>
                <a:cs typeface="Times New Roman"/>
              </a:rPr>
              <a:t>cipher text</a:t>
            </a:r>
            <a:r>
              <a:rPr dirty="0" sz="2500" spc="300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block.</a:t>
            </a:r>
            <a:endParaRPr sz="2500">
              <a:latin typeface="Times New Roman"/>
              <a:cs typeface="Times New Roman"/>
            </a:endParaRPr>
          </a:p>
          <a:p>
            <a:pPr marL="243840" marR="272415" indent="-231775">
              <a:lnSpc>
                <a:spcPct val="100000"/>
              </a:lnSpc>
              <a:buSzPct val="96000"/>
              <a:buFont typeface="Wingdings"/>
              <a:buChar char=""/>
              <a:tabLst>
                <a:tab pos="266065" algn="l"/>
                <a:tab pos="1527810" algn="l"/>
                <a:tab pos="2501900" algn="l"/>
              </a:tabLst>
            </a:pPr>
            <a:r>
              <a:rPr dirty="0" sz="2500" spc="-5">
                <a:latin typeface="Times New Roman"/>
                <a:cs typeface="Times New Roman"/>
              </a:rPr>
              <a:t>However</a:t>
            </a:r>
            <a:r>
              <a:rPr dirty="0" sz="2500" spc="55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,if</a:t>
            </a:r>
            <a:r>
              <a:rPr dirty="0" sz="2500" spc="35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two	message are equal ,their encipherment is  the</a:t>
            </a:r>
            <a:r>
              <a:rPr dirty="0" sz="2500" spc="35">
                <a:latin typeface="Times New Roman"/>
                <a:cs typeface="Times New Roman"/>
              </a:rPr>
              <a:t> </a:t>
            </a:r>
            <a:r>
              <a:rPr dirty="0" sz="2500" spc="-10">
                <a:latin typeface="Times New Roman"/>
                <a:cs typeface="Times New Roman"/>
              </a:rPr>
              <a:t>same	</a:t>
            </a:r>
            <a:r>
              <a:rPr dirty="0" sz="2500" spc="-5">
                <a:latin typeface="Times New Roman"/>
                <a:cs typeface="Times New Roman"/>
              </a:rPr>
              <a:t>if they use the </a:t>
            </a:r>
            <a:r>
              <a:rPr dirty="0" sz="2500" spc="-10">
                <a:latin typeface="Times New Roman"/>
                <a:cs typeface="Times New Roman"/>
              </a:rPr>
              <a:t>same</a:t>
            </a:r>
            <a:r>
              <a:rPr dirty="0" sz="2500" spc="125">
                <a:latin typeface="Times New Roman"/>
                <a:cs typeface="Times New Roman"/>
              </a:rPr>
              <a:t> </a:t>
            </a:r>
            <a:r>
              <a:rPr dirty="0" sz="2500" spc="-114">
                <a:latin typeface="Times New Roman"/>
                <a:cs typeface="Times New Roman"/>
              </a:rPr>
              <a:t>IV.</a:t>
            </a:r>
            <a:endParaRPr sz="2500">
              <a:latin typeface="Times New Roman"/>
              <a:cs typeface="Times New Roman"/>
            </a:endParaRPr>
          </a:p>
          <a:p>
            <a:pPr marL="243840" marR="390525" indent="-231775">
              <a:lnSpc>
                <a:spcPct val="100000"/>
              </a:lnSpc>
              <a:buSzPct val="96000"/>
              <a:buFont typeface="Wingdings"/>
              <a:buChar char=""/>
              <a:tabLst>
                <a:tab pos="266065" algn="l"/>
              </a:tabLst>
            </a:pPr>
            <a:r>
              <a:rPr dirty="0" sz="2500" spc="-5">
                <a:latin typeface="Times New Roman"/>
                <a:cs typeface="Times New Roman"/>
              </a:rPr>
              <a:t>As a matter of fact ,if the first M blocks in </a:t>
            </a:r>
            <a:r>
              <a:rPr dirty="0" sz="2500">
                <a:latin typeface="Times New Roman"/>
                <a:cs typeface="Times New Roman"/>
              </a:rPr>
              <a:t>two </a:t>
            </a:r>
            <a:r>
              <a:rPr dirty="0" sz="2500" spc="-10">
                <a:latin typeface="Times New Roman"/>
                <a:cs typeface="Times New Roman"/>
              </a:rPr>
              <a:t>different  </a:t>
            </a:r>
            <a:r>
              <a:rPr dirty="0" sz="2500" spc="-5">
                <a:latin typeface="Times New Roman"/>
                <a:cs typeface="Times New Roman"/>
              </a:rPr>
              <a:t>message are equal , they are enciphered </a:t>
            </a:r>
            <a:r>
              <a:rPr dirty="0" sz="2500">
                <a:latin typeface="Times New Roman"/>
                <a:cs typeface="Times New Roman"/>
              </a:rPr>
              <a:t>into </a:t>
            </a:r>
            <a:r>
              <a:rPr dirty="0" sz="2500" spc="-5">
                <a:latin typeface="Times New Roman"/>
                <a:cs typeface="Times New Roman"/>
              </a:rPr>
              <a:t>equal blocks  unless </a:t>
            </a:r>
            <a:r>
              <a:rPr dirty="0" sz="2500" spc="-10">
                <a:latin typeface="Times New Roman"/>
                <a:cs typeface="Times New Roman"/>
              </a:rPr>
              <a:t>different </a:t>
            </a:r>
            <a:r>
              <a:rPr dirty="0" sz="2500" spc="-5">
                <a:latin typeface="Times New Roman"/>
                <a:cs typeface="Times New Roman"/>
              </a:rPr>
              <a:t>IVs are</a:t>
            </a:r>
            <a:r>
              <a:rPr dirty="0" sz="2500" spc="140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used.</a:t>
            </a:r>
            <a:endParaRPr sz="2500">
              <a:latin typeface="Times New Roman"/>
              <a:cs typeface="Times New Roman"/>
            </a:endParaRPr>
          </a:p>
          <a:p>
            <a:pPr marL="243840" marR="5080" indent="-231775">
              <a:lnSpc>
                <a:spcPct val="100000"/>
              </a:lnSpc>
              <a:spcBef>
                <a:spcPts val="5"/>
              </a:spcBef>
              <a:buSzPct val="96000"/>
              <a:buFont typeface="Wingdings"/>
              <a:buChar char=""/>
              <a:tabLst>
                <a:tab pos="266065" algn="l"/>
                <a:tab pos="1164590" algn="l"/>
              </a:tabLst>
            </a:pPr>
            <a:r>
              <a:rPr dirty="0" sz="2500" spc="-5">
                <a:latin typeface="Times New Roman"/>
                <a:cs typeface="Times New Roman"/>
              </a:rPr>
              <a:t>For </a:t>
            </a:r>
            <a:r>
              <a:rPr dirty="0" sz="2500">
                <a:latin typeface="Times New Roman"/>
                <a:cs typeface="Times New Roman"/>
              </a:rPr>
              <a:t>this </a:t>
            </a:r>
            <a:r>
              <a:rPr dirty="0" sz="2500" spc="-5">
                <a:latin typeface="Times New Roman"/>
                <a:cs typeface="Times New Roman"/>
              </a:rPr>
              <a:t>reason , </a:t>
            </a:r>
            <a:r>
              <a:rPr dirty="0" sz="2500" spc="-10">
                <a:latin typeface="Times New Roman"/>
                <a:cs typeface="Times New Roman"/>
              </a:rPr>
              <a:t>some </a:t>
            </a:r>
            <a:r>
              <a:rPr dirty="0" sz="2500" spc="-5">
                <a:latin typeface="Times New Roman"/>
                <a:cs typeface="Times New Roman"/>
              </a:rPr>
              <a:t>people recommended the use of </a:t>
            </a:r>
            <a:r>
              <a:rPr dirty="0" sz="2500" spc="-25">
                <a:latin typeface="Times New Roman"/>
                <a:cs typeface="Times New Roman"/>
              </a:rPr>
              <a:t>time-  </a:t>
            </a:r>
            <a:r>
              <a:rPr dirty="0" sz="2500" spc="-5">
                <a:latin typeface="Times New Roman"/>
                <a:cs typeface="Times New Roman"/>
              </a:rPr>
              <a:t>stamp	as an</a:t>
            </a:r>
            <a:r>
              <a:rPr dirty="0" sz="2500" spc="20">
                <a:latin typeface="Times New Roman"/>
                <a:cs typeface="Times New Roman"/>
              </a:rPr>
              <a:t> </a:t>
            </a:r>
            <a:r>
              <a:rPr dirty="0" sz="2500" spc="-114">
                <a:latin typeface="Times New Roman"/>
                <a:cs typeface="Times New Roman"/>
              </a:rPr>
              <a:t>IV.</a:t>
            </a:r>
            <a:endParaRPr sz="2500">
              <a:latin typeface="Times New Roman"/>
              <a:cs typeface="Times New Roman"/>
            </a:endParaRPr>
          </a:p>
          <a:p>
            <a:pPr marL="243840" marR="362585" indent="-231775">
              <a:lnSpc>
                <a:spcPct val="100000"/>
              </a:lnSpc>
              <a:buSzPct val="96000"/>
              <a:buFont typeface="Wingdings"/>
              <a:buChar char=""/>
              <a:tabLst>
                <a:tab pos="266065" algn="l"/>
              </a:tabLst>
            </a:pPr>
            <a:r>
              <a:rPr dirty="0" sz="2500" spc="-5">
                <a:latin typeface="Times New Roman"/>
                <a:cs typeface="Times New Roman"/>
              </a:rPr>
              <a:t>Any person can add </a:t>
            </a:r>
            <a:r>
              <a:rPr dirty="0" sz="2500" spc="-10">
                <a:latin typeface="Times New Roman"/>
                <a:cs typeface="Times New Roman"/>
              </a:rPr>
              <a:t>some </a:t>
            </a:r>
            <a:r>
              <a:rPr dirty="0" sz="2500" spc="-5">
                <a:latin typeface="Times New Roman"/>
                <a:cs typeface="Times New Roman"/>
              </a:rPr>
              <a:t>cipher text blocks to the end of  the cipher text</a:t>
            </a:r>
            <a:r>
              <a:rPr dirty="0" sz="2500" spc="80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stream.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3004" y="169163"/>
            <a:ext cx="8317992" cy="1642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985" rIns="0" bIns="0" rtlCol="0" vert="horz">
            <a:spAutoFit/>
          </a:bodyPr>
          <a:lstStyle/>
          <a:p>
            <a:pPr marL="2319655" marR="5080" indent="-1367790">
              <a:lnSpc>
                <a:spcPct val="80000"/>
              </a:lnSpc>
              <a:spcBef>
                <a:spcPts val="1055"/>
              </a:spcBef>
            </a:pPr>
            <a:r>
              <a:rPr dirty="0" spc="-5"/>
              <a:t>Cipher </a:t>
            </a:r>
            <a:r>
              <a:rPr dirty="0"/>
              <a:t>block </a:t>
            </a:r>
            <a:r>
              <a:rPr dirty="0" spc="-5"/>
              <a:t>chaining</a:t>
            </a:r>
            <a:r>
              <a:rPr dirty="0" spc="-45"/>
              <a:t> </a:t>
            </a:r>
            <a:r>
              <a:rPr dirty="0" spc="-5"/>
              <a:t>mode  Security</a:t>
            </a:r>
            <a:r>
              <a:rPr dirty="0" spc="-15"/>
              <a:t> </a:t>
            </a:r>
            <a:r>
              <a:rPr dirty="0"/>
              <a:t>issues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3004" y="359663"/>
            <a:ext cx="8317992" cy="1315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86736" y="594105"/>
            <a:ext cx="4973320" cy="6807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300" spc="-5"/>
              <a:t>Cipher feedback</a:t>
            </a:r>
            <a:r>
              <a:rPr dirty="0" sz="4300" spc="15"/>
              <a:t> </a:t>
            </a:r>
            <a:r>
              <a:rPr dirty="0" sz="4300" spc="-5"/>
              <a:t>mode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535940" y="1867026"/>
            <a:ext cx="7903209" cy="45980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3840" marR="515620" indent="-231775">
              <a:lnSpc>
                <a:spcPct val="100000"/>
              </a:lnSpc>
              <a:spcBef>
                <a:spcPts val="95"/>
              </a:spcBef>
              <a:buSzPct val="96000"/>
              <a:buFont typeface="Wingdings"/>
              <a:buChar char=""/>
              <a:tabLst>
                <a:tab pos="266065" algn="l"/>
              </a:tabLst>
            </a:pPr>
            <a:r>
              <a:rPr dirty="0" sz="2500" spc="-5">
                <a:latin typeface="Times New Roman"/>
                <a:cs typeface="Times New Roman"/>
              </a:rPr>
              <a:t>ECB and CBC </a:t>
            </a:r>
            <a:r>
              <a:rPr dirty="0" sz="2500" spc="-10">
                <a:latin typeface="Times New Roman"/>
                <a:cs typeface="Times New Roman"/>
              </a:rPr>
              <a:t>modes </a:t>
            </a:r>
            <a:r>
              <a:rPr dirty="0" sz="2500" spc="-5">
                <a:latin typeface="Times New Roman"/>
                <a:cs typeface="Times New Roman"/>
              </a:rPr>
              <a:t>encrypt and decrypt blocks of the  message.</a:t>
            </a:r>
            <a:endParaRPr sz="2500">
              <a:latin typeface="Times New Roman"/>
              <a:cs typeface="Times New Roman"/>
            </a:endParaRPr>
          </a:p>
          <a:p>
            <a:pPr marL="243840" marR="179705" indent="-231775">
              <a:lnSpc>
                <a:spcPct val="100000"/>
              </a:lnSpc>
              <a:buSzPct val="96000"/>
              <a:buFont typeface="Wingdings"/>
              <a:buChar char=""/>
              <a:tabLst>
                <a:tab pos="266065" algn="l"/>
              </a:tabLst>
            </a:pPr>
            <a:r>
              <a:rPr dirty="0" sz="2500" spc="-5">
                <a:latin typeface="Times New Roman"/>
                <a:cs typeface="Times New Roman"/>
              </a:rPr>
              <a:t>Block size n </a:t>
            </a:r>
            <a:r>
              <a:rPr dirty="0" sz="2500">
                <a:latin typeface="Times New Roman"/>
                <a:cs typeface="Times New Roman"/>
              </a:rPr>
              <a:t>is </a:t>
            </a:r>
            <a:r>
              <a:rPr dirty="0" sz="2500" spc="-5">
                <a:latin typeface="Times New Roman"/>
                <a:cs typeface="Times New Roman"/>
              </a:rPr>
              <a:t>predetermine by the underlying cipher ; for  example , for DES n =</a:t>
            </a:r>
            <a:r>
              <a:rPr dirty="0" sz="2500" spc="105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64</a:t>
            </a:r>
            <a:endParaRPr sz="2500">
              <a:latin typeface="Times New Roman"/>
              <a:cs typeface="Times New Roman"/>
            </a:endParaRPr>
          </a:p>
          <a:p>
            <a:pPr marL="1542415">
              <a:lnSpc>
                <a:spcPct val="100000"/>
              </a:lnSpc>
            </a:pPr>
            <a:r>
              <a:rPr dirty="0" sz="2500" spc="-5">
                <a:latin typeface="Times New Roman"/>
                <a:cs typeface="Times New Roman"/>
              </a:rPr>
              <a:t>for AES n</a:t>
            </a:r>
            <a:r>
              <a:rPr dirty="0" sz="2500" spc="-125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=128</a:t>
            </a:r>
            <a:endParaRPr sz="2500">
              <a:latin typeface="Times New Roman"/>
              <a:cs typeface="Times New Roman"/>
            </a:endParaRPr>
          </a:p>
          <a:p>
            <a:pPr marL="243840" marR="145415" indent="-231775">
              <a:lnSpc>
                <a:spcPct val="100000"/>
              </a:lnSpc>
              <a:buSzPct val="96000"/>
              <a:buFont typeface="Wingdings"/>
              <a:buChar char=""/>
              <a:tabLst>
                <a:tab pos="266065" algn="l"/>
              </a:tabLst>
            </a:pPr>
            <a:r>
              <a:rPr dirty="0" sz="2500" spc="-5">
                <a:latin typeface="Times New Roman"/>
                <a:cs typeface="Times New Roman"/>
              </a:rPr>
              <a:t>In </a:t>
            </a:r>
            <a:r>
              <a:rPr dirty="0" sz="2500" spc="-10">
                <a:latin typeface="Times New Roman"/>
                <a:cs typeface="Times New Roman"/>
              </a:rPr>
              <a:t>some </a:t>
            </a:r>
            <a:r>
              <a:rPr dirty="0" sz="2500">
                <a:latin typeface="Times New Roman"/>
                <a:cs typeface="Times New Roman"/>
              </a:rPr>
              <a:t>situations, </a:t>
            </a:r>
            <a:r>
              <a:rPr dirty="0" sz="2500" spc="-5">
                <a:latin typeface="Times New Roman"/>
                <a:cs typeface="Times New Roman"/>
              </a:rPr>
              <a:t>we need use DES or AES as secure  cipher , </a:t>
            </a:r>
            <a:r>
              <a:rPr dirty="0" sz="2500">
                <a:latin typeface="Times New Roman"/>
                <a:cs typeface="Times New Roman"/>
              </a:rPr>
              <a:t>but </a:t>
            </a:r>
            <a:r>
              <a:rPr dirty="0" sz="2500" spc="-5">
                <a:latin typeface="Times New Roman"/>
                <a:cs typeface="Times New Roman"/>
              </a:rPr>
              <a:t>the plain text or cipher text block size are to be  </a:t>
            </a:r>
            <a:r>
              <a:rPr dirty="0" sz="2500" spc="-20">
                <a:latin typeface="Times New Roman"/>
                <a:cs typeface="Times New Roman"/>
              </a:rPr>
              <a:t>smaller.</a:t>
            </a:r>
            <a:endParaRPr sz="2500">
              <a:latin typeface="Times New Roman"/>
              <a:cs typeface="Times New Roman"/>
            </a:endParaRPr>
          </a:p>
          <a:p>
            <a:pPr marL="243840" marR="175895" indent="-231775">
              <a:lnSpc>
                <a:spcPct val="100000"/>
              </a:lnSpc>
              <a:spcBef>
                <a:spcPts val="5"/>
              </a:spcBef>
              <a:buSzPct val="96000"/>
              <a:buFont typeface="Wingdings"/>
              <a:buChar char=""/>
              <a:tabLst>
                <a:tab pos="266065" algn="l"/>
              </a:tabLst>
            </a:pPr>
            <a:r>
              <a:rPr dirty="0" sz="2500" spc="-5">
                <a:latin typeface="Times New Roman"/>
                <a:cs typeface="Times New Roman"/>
              </a:rPr>
              <a:t>For example , </a:t>
            </a:r>
            <a:r>
              <a:rPr dirty="0" sz="2500">
                <a:latin typeface="Times New Roman"/>
                <a:cs typeface="Times New Roman"/>
              </a:rPr>
              <a:t>to </a:t>
            </a:r>
            <a:r>
              <a:rPr dirty="0" sz="2500" spc="-5">
                <a:latin typeface="Times New Roman"/>
                <a:cs typeface="Times New Roman"/>
              </a:rPr>
              <a:t>encrypt and decrypt </a:t>
            </a:r>
            <a:r>
              <a:rPr dirty="0" sz="2500" spc="-20">
                <a:latin typeface="Times New Roman"/>
                <a:cs typeface="Times New Roman"/>
              </a:rPr>
              <a:t>8-bit </a:t>
            </a:r>
            <a:r>
              <a:rPr dirty="0" sz="2500" spc="-5">
                <a:latin typeface="Times New Roman"/>
                <a:cs typeface="Times New Roman"/>
              </a:rPr>
              <a:t>characters , you  would not want to use one of the traditional cipher </a:t>
            </a:r>
            <a:r>
              <a:rPr dirty="0" sz="2500">
                <a:latin typeface="Times New Roman"/>
                <a:cs typeface="Times New Roman"/>
              </a:rPr>
              <a:t>like  </a:t>
            </a:r>
            <a:r>
              <a:rPr dirty="0" sz="2500" spc="-5">
                <a:latin typeface="Times New Roman"/>
                <a:cs typeface="Times New Roman"/>
              </a:rPr>
              <a:t>Caesar</a:t>
            </a:r>
            <a:r>
              <a:rPr dirty="0" sz="2500" spc="30">
                <a:latin typeface="Times New Roman"/>
                <a:cs typeface="Times New Roman"/>
              </a:rPr>
              <a:t> </a:t>
            </a:r>
            <a:r>
              <a:rPr dirty="0" sz="2500" spc="-25">
                <a:latin typeface="Times New Roman"/>
                <a:cs typeface="Times New Roman"/>
              </a:rPr>
              <a:t>cipher.</a:t>
            </a:r>
            <a:endParaRPr sz="2500">
              <a:latin typeface="Times New Roman"/>
              <a:cs typeface="Times New Roman"/>
            </a:endParaRPr>
          </a:p>
          <a:p>
            <a:pPr marL="265430" indent="-253365">
              <a:lnSpc>
                <a:spcPct val="100000"/>
              </a:lnSpc>
              <a:buSzPct val="96000"/>
              <a:buFont typeface="Wingdings"/>
              <a:buChar char=""/>
              <a:tabLst>
                <a:tab pos="266065" algn="l"/>
              </a:tabLst>
            </a:pPr>
            <a:r>
              <a:rPr dirty="0" sz="2500" spc="-5">
                <a:latin typeface="Times New Roman"/>
                <a:cs typeface="Times New Roman"/>
              </a:rPr>
              <a:t>The </a:t>
            </a:r>
            <a:r>
              <a:rPr dirty="0" sz="2500">
                <a:latin typeface="Times New Roman"/>
                <a:cs typeface="Times New Roman"/>
              </a:rPr>
              <a:t>solution </a:t>
            </a:r>
            <a:r>
              <a:rPr dirty="0" sz="2500" spc="-5">
                <a:latin typeface="Times New Roman"/>
                <a:cs typeface="Times New Roman"/>
              </a:rPr>
              <a:t>is to use DES or AES in cipher feedback</a:t>
            </a:r>
            <a:r>
              <a:rPr dirty="0" sz="2500" spc="95">
                <a:latin typeface="Times New Roman"/>
                <a:cs typeface="Times New Roman"/>
              </a:rPr>
              <a:t> </a:t>
            </a:r>
            <a:r>
              <a:rPr dirty="0" sz="2500" spc="-10">
                <a:latin typeface="Times New Roman"/>
                <a:cs typeface="Times New Roman"/>
              </a:rPr>
              <a:t>mode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3004" y="169163"/>
            <a:ext cx="8317992" cy="1642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985" rIns="0" bIns="0" rtlCol="0" vert="horz">
            <a:spAutoFit/>
          </a:bodyPr>
          <a:lstStyle/>
          <a:p>
            <a:pPr marL="2749550" marR="5080" indent="-1211580">
              <a:lnSpc>
                <a:spcPct val="80000"/>
              </a:lnSpc>
              <a:spcBef>
                <a:spcPts val="1055"/>
              </a:spcBef>
            </a:pPr>
            <a:r>
              <a:rPr dirty="0" spc="-5"/>
              <a:t>Cipher feedback</a:t>
            </a:r>
            <a:r>
              <a:rPr dirty="0" spc="-30"/>
              <a:t> </a:t>
            </a:r>
            <a:r>
              <a:rPr dirty="0" spc="-5"/>
              <a:t>mode  </a:t>
            </a:r>
            <a:r>
              <a:rPr dirty="0"/>
              <a:t>encryption</a:t>
            </a:r>
          </a:p>
        </p:txBody>
      </p:sp>
      <p:sp>
        <p:nvSpPr>
          <p:cNvPr id="4" name="object 4"/>
          <p:cNvSpPr/>
          <p:nvPr/>
        </p:nvSpPr>
        <p:spPr>
          <a:xfrm>
            <a:off x="228600" y="2895600"/>
            <a:ext cx="8538972" cy="3438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59740" y="1774901"/>
            <a:ext cx="8451215" cy="11690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-5">
                <a:latin typeface="Times New Roman"/>
                <a:cs typeface="Times New Roman"/>
              </a:rPr>
              <a:t>IV = initialization</a:t>
            </a:r>
            <a:r>
              <a:rPr dirty="0" sz="2500" spc="30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vector</a:t>
            </a:r>
            <a:endParaRPr sz="25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  <a:tabLst>
                <a:tab pos="1004569" algn="l"/>
                <a:tab pos="1681480" algn="l"/>
                <a:tab pos="1989455" algn="l"/>
                <a:tab pos="3530600" algn="l"/>
                <a:tab pos="4224020" algn="l"/>
                <a:tab pos="4812030" algn="l"/>
                <a:tab pos="5913120" algn="l"/>
                <a:tab pos="7802880" algn="l"/>
              </a:tabLst>
            </a:pPr>
            <a:r>
              <a:rPr dirty="0" sz="2500" spc="-5">
                <a:latin typeface="Times New Roman"/>
                <a:cs typeface="Times New Roman"/>
              </a:rPr>
              <a:t>Ciph</a:t>
            </a:r>
            <a:r>
              <a:rPr dirty="0" sz="2500" spc="5">
                <a:latin typeface="Times New Roman"/>
                <a:cs typeface="Times New Roman"/>
              </a:rPr>
              <a:t>e</a:t>
            </a:r>
            <a:r>
              <a:rPr dirty="0" sz="2500" spc="-5">
                <a:latin typeface="Times New Roman"/>
                <a:cs typeface="Times New Roman"/>
              </a:rPr>
              <a:t>r</a:t>
            </a:r>
            <a:r>
              <a:rPr dirty="0" sz="2500">
                <a:latin typeface="Times New Roman"/>
                <a:cs typeface="Times New Roman"/>
              </a:rPr>
              <a:t>	</a:t>
            </a:r>
            <a:r>
              <a:rPr dirty="0" sz="2500" spc="5">
                <a:latin typeface="Times New Roman"/>
                <a:cs typeface="Times New Roman"/>
              </a:rPr>
              <a:t>t</a:t>
            </a:r>
            <a:r>
              <a:rPr dirty="0" sz="2500" spc="-5">
                <a:latin typeface="Times New Roman"/>
                <a:cs typeface="Times New Roman"/>
              </a:rPr>
              <a:t>e</a:t>
            </a:r>
            <a:r>
              <a:rPr dirty="0" sz="2500">
                <a:latin typeface="Times New Roman"/>
                <a:cs typeface="Times New Roman"/>
              </a:rPr>
              <a:t>xt</a:t>
            </a:r>
            <a:r>
              <a:rPr dirty="0" sz="2000">
                <a:latin typeface="Times New Roman"/>
                <a:cs typeface="Times New Roman"/>
              </a:rPr>
              <a:t>i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500" spc="-5">
                <a:latin typeface="Times New Roman"/>
                <a:cs typeface="Times New Roman"/>
              </a:rPr>
              <a:t>=</a:t>
            </a:r>
            <a:r>
              <a:rPr dirty="0" sz="2500">
                <a:latin typeface="Times New Roman"/>
                <a:cs typeface="Times New Roman"/>
              </a:rPr>
              <a:t>	</a:t>
            </a:r>
            <a:r>
              <a:rPr dirty="0" sz="2500" spc="-5">
                <a:latin typeface="Times New Roman"/>
                <a:cs typeface="Times New Roman"/>
              </a:rPr>
              <a:t>En</a:t>
            </a:r>
            <a:r>
              <a:rPr dirty="0" sz="2500" spc="5">
                <a:latin typeface="Times New Roman"/>
                <a:cs typeface="Times New Roman"/>
              </a:rPr>
              <a:t>c</a:t>
            </a:r>
            <a:r>
              <a:rPr dirty="0" sz="2500" spc="-5">
                <a:latin typeface="Times New Roman"/>
                <a:cs typeface="Times New Roman"/>
              </a:rPr>
              <a:t>r</a:t>
            </a:r>
            <a:r>
              <a:rPr dirty="0" sz="2500" spc="5">
                <a:latin typeface="Times New Roman"/>
                <a:cs typeface="Times New Roman"/>
              </a:rPr>
              <a:t>y</a:t>
            </a:r>
            <a:r>
              <a:rPr dirty="0" sz="2500" spc="-5">
                <a:latin typeface="Times New Roman"/>
                <a:cs typeface="Times New Roman"/>
              </a:rPr>
              <a:t>pt</a:t>
            </a:r>
            <a:r>
              <a:rPr dirty="0" sz="2500" spc="15">
                <a:latin typeface="Times New Roman"/>
                <a:cs typeface="Times New Roman"/>
              </a:rPr>
              <a:t>i</a:t>
            </a:r>
            <a:r>
              <a:rPr dirty="0" sz="2500" spc="-5">
                <a:latin typeface="Times New Roman"/>
                <a:cs typeface="Times New Roman"/>
              </a:rPr>
              <a:t>on</a:t>
            </a:r>
            <a:r>
              <a:rPr dirty="0" sz="2500">
                <a:latin typeface="Times New Roman"/>
                <a:cs typeface="Times New Roman"/>
              </a:rPr>
              <a:t>	</a:t>
            </a:r>
            <a:r>
              <a:rPr dirty="0" sz="2500" spc="-5">
                <a:latin typeface="Times New Roman"/>
                <a:cs typeface="Times New Roman"/>
              </a:rPr>
              <a:t>wi</a:t>
            </a:r>
            <a:r>
              <a:rPr dirty="0" sz="2500" spc="5">
                <a:latin typeface="Times New Roman"/>
                <a:cs typeface="Times New Roman"/>
              </a:rPr>
              <a:t>t</a:t>
            </a:r>
            <a:r>
              <a:rPr dirty="0" sz="2500" spc="-5">
                <a:latin typeface="Times New Roman"/>
                <a:cs typeface="Times New Roman"/>
              </a:rPr>
              <a:t>h</a:t>
            </a:r>
            <a:r>
              <a:rPr dirty="0" sz="2500">
                <a:latin typeface="Times New Roman"/>
                <a:cs typeface="Times New Roman"/>
              </a:rPr>
              <a:t>	</a:t>
            </a:r>
            <a:r>
              <a:rPr dirty="0" sz="2500" spc="5">
                <a:latin typeface="Times New Roman"/>
                <a:cs typeface="Times New Roman"/>
              </a:rPr>
              <a:t>k</a:t>
            </a:r>
            <a:r>
              <a:rPr dirty="0" sz="2500">
                <a:latin typeface="Times New Roman"/>
                <a:cs typeface="Times New Roman"/>
              </a:rPr>
              <a:t>e</a:t>
            </a:r>
            <a:r>
              <a:rPr dirty="0" sz="2500" spc="-5">
                <a:latin typeface="Times New Roman"/>
                <a:cs typeface="Times New Roman"/>
              </a:rPr>
              <a:t>y</a:t>
            </a:r>
            <a:r>
              <a:rPr dirty="0" sz="2500">
                <a:latin typeface="Times New Roman"/>
                <a:cs typeface="Times New Roman"/>
              </a:rPr>
              <a:t>	</a:t>
            </a:r>
            <a:r>
              <a:rPr dirty="0" sz="2500" spc="-5">
                <a:latin typeface="Times New Roman"/>
                <a:cs typeface="Times New Roman"/>
              </a:rPr>
              <a:t>(Ci</a:t>
            </a:r>
            <a:r>
              <a:rPr dirty="0" sz="2500" spc="5">
                <a:latin typeface="Times New Roman"/>
                <a:cs typeface="Times New Roman"/>
              </a:rPr>
              <a:t>p</a:t>
            </a:r>
            <a:r>
              <a:rPr dirty="0" sz="2500" spc="-5">
                <a:latin typeface="Times New Roman"/>
                <a:cs typeface="Times New Roman"/>
              </a:rPr>
              <a:t>h</a:t>
            </a:r>
            <a:r>
              <a:rPr dirty="0" sz="2500">
                <a:latin typeface="Times New Roman"/>
                <a:cs typeface="Times New Roman"/>
              </a:rPr>
              <a:t>e</a:t>
            </a:r>
            <a:r>
              <a:rPr dirty="0" sz="2500" spc="-5">
                <a:latin typeface="Times New Roman"/>
                <a:cs typeface="Times New Roman"/>
              </a:rPr>
              <a:t>r</a:t>
            </a:r>
            <a:r>
              <a:rPr dirty="0" sz="2500">
                <a:latin typeface="Times New Roman"/>
                <a:cs typeface="Times New Roman"/>
              </a:rPr>
              <a:t>	</a:t>
            </a:r>
            <a:r>
              <a:rPr dirty="0" sz="2500" spc="5">
                <a:latin typeface="Times New Roman"/>
                <a:cs typeface="Times New Roman"/>
              </a:rPr>
              <a:t>t</a:t>
            </a:r>
            <a:r>
              <a:rPr dirty="0" sz="2500" spc="-5">
                <a:latin typeface="Times New Roman"/>
                <a:cs typeface="Times New Roman"/>
              </a:rPr>
              <a:t>ext</a:t>
            </a:r>
            <a:r>
              <a:rPr dirty="0" sz="2500" spc="1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</a:t>
            </a:r>
            <a:r>
              <a:rPr dirty="0" sz="1600" spc="-10">
                <a:latin typeface="Times New Roman"/>
                <a:cs typeface="Times New Roman"/>
              </a:rPr>
              <a:t>-</a:t>
            </a:r>
            <a:r>
              <a:rPr dirty="0" sz="1600" spc="-5">
                <a:latin typeface="Times New Roman"/>
                <a:cs typeface="Times New Roman"/>
              </a:rPr>
              <a:t>1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)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229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X</a:t>
            </a:r>
            <a:r>
              <a:rPr dirty="0" sz="2500" spc="-25">
                <a:latin typeface="Times New Roman"/>
                <a:cs typeface="Times New Roman"/>
              </a:rPr>
              <a:t>O</a:t>
            </a:r>
            <a:r>
              <a:rPr dirty="0" sz="2500" spc="-5">
                <a:latin typeface="Times New Roman"/>
                <a:cs typeface="Times New Roman"/>
              </a:rPr>
              <a:t>R</a:t>
            </a:r>
            <a:r>
              <a:rPr dirty="0" sz="2500">
                <a:latin typeface="Times New Roman"/>
                <a:cs typeface="Times New Roman"/>
              </a:rPr>
              <a:t>	</a:t>
            </a:r>
            <a:r>
              <a:rPr dirty="0" sz="2500" spc="-5">
                <a:latin typeface="Times New Roman"/>
                <a:cs typeface="Times New Roman"/>
              </a:rPr>
              <a:t>pla</a:t>
            </a:r>
            <a:r>
              <a:rPr dirty="0" sz="2500" spc="5">
                <a:latin typeface="Times New Roman"/>
                <a:cs typeface="Times New Roman"/>
              </a:rPr>
              <a:t>i</a:t>
            </a:r>
            <a:r>
              <a:rPr dirty="0" sz="2500" spc="-5">
                <a:latin typeface="Times New Roman"/>
                <a:cs typeface="Times New Roman"/>
              </a:rPr>
              <a:t>n  </a:t>
            </a:r>
            <a:r>
              <a:rPr dirty="0" sz="2500" spc="-5">
                <a:latin typeface="Times New Roman"/>
                <a:cs typeface="Times New Roman"/>
              </a:rPr>
              <a:t>text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3004" y="169163"/>
            <a:ext cx="8317992" cy="1642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985" rIns="0" bIns="0" rtlCol="0" vert="horz">
            <a:spAutoFit/>
          </a:bodyPr>
          <a:lstStyle/>
          <a:p>
            <a:pPr marL="2694305" marR="5080" indent="-1156970">
              <a:lnSpc>
                <a:spcPct val="80000"/>
              </a:lnSpc>
              <a:spcBef>
                <a:spcPts val="1055"/>
              </a:spcBef>
            </a:pPr>
            <a:r>
              <a:rPr dirty="0" spc="-5"/>
              <a:t>Cipher feedback</a:t>
            </a:r>
            <a:r>
              <a:rPr dirty="0" spc="-30"/>
              <a:t> </a:t>
            </a:r>
            <a:r>
              <a:rPr dirty="0" spc="-5"/>
              <a:t>mode  Decryption</a:t>
            </a:r>
          </a:p>
        </p:txBody>
      </p:sp>
      <p:sp>
        <p:nvSpPr>
          <p:cNvPr id="4" name="object 4"/>
          <p:cNvSpPr/>
          <p:nvPr/>
        </p:nvSpPr>
        <p:spPr>
          <a:xfrm>
            <a:off x="304800" y="2971800"/>
            <a:ext cx="8327135" cy="3352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83540" y="1828037"/>
            <a:ext cx="8452485" cy="1168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-5">
                <a:latin typeface="Times New Roman"/>
                <a:cs typeface="Times New Roman"/>
              </a:rPr>
              <a:t>IV = initialization</a:t>
            </a:r>
            <a:r>
              <a:rPr dirty="0" sz="2500" spc="40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vector</a:t>
            </a:r>
            <a:endParaRPr sz="25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tabLst>
                <a:tab pos="795655" algn="l"/>
                <a:tab pos="1475740" algn="l"/>
                <a:tab pos="1783714" algn="l"/>
                <a:tab pos="3327400" algn="l"/>
                <a:tab pos="4022725" algn="l"/>
                <a:tab pos="4613910" algn="l"/>
                <a:tab pos="5715000" algn="l"/>
                <a:tab pos="6322695" algn="l"/>
                <a:tab pos="7646034" algn="l"/>
              </a:tabLst>
            </a:pPr>
            <a:r>
              <a:rPr dirty="0" sz="2500" spc="-5">
                <a:latin typeface="Times New Roman"/>
                <a:cs typeface="Times New Roman"/>
              </a:rPr>
              <a:t>Plain</a:t>
            </a:r>
            <a:r>
              <a:rPr dirty="0" sz="2500" spc="-5">
                <a:latin typeface="Times New Roman"/>
                <a:cs typeface="Times New Roman"/>
              </a:rPr>
              <a:t>	</a:t>
            </a:r>
            <a:r>
              <a:rPr dirty="0" sz="2500" spc="5">
                <a:latin typeface="Times New Roman"/>
                <a:cs typeface="Times New Roman"/>
              </a:rPr>
              <a:t>t</a:t>
            </a:r>
            <a:r>
              <a:rPr dirty="0" sz="2500" spc="-5">
                <a:latin typeface="Times New Roman"/>
                <a:cs typeface="Times New Roman"/>
              </a:rPr>
              <a:t>ex</a:t>
            </a:r>
            <a:r>
              <a:rPr dirty="0" sz="2500" spc="-10">
                <a:latin typeface="Times New Roman"/>
                <a:cs typeface="Times New Roman"/>
              </a:rPr>
              <a:t>t</a:t>
            </a:r>
            <a:r>
              <a:rPr dirty="0" sz="2000">
                <a:latin typeface="Times New Roman"/>
                <a:cs typeface="Times New Roman"/>
              </a:rPr>
              <a:t>i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500" spc="-5">
                <a:latin typeface="Times New Roman"/>
                <a:cs typeface="Times New Roman"/>
              </a:rPr>
              <a:t>=</a:t>
            </a:r>
            <a:r>
              <a:rPr dirty="0" sz="2500">
                <a:latin typeface="Times New Roman"/>
                <a:cs typeface="Times New Roman"/>
              </a:rPr>
              <a:t>	</a:t>
            </a:r>
            <a:r>
              <a:rPr dirty="0" sz="2500">
                <a:latin typeface="Times New Roman"/>
                <a:cs typeface="Times New Roman"/>
              </a:rPr>
              <a:t>E</a:t>
            </a:r>
            <a:r>
              <a:rPr dirty="0" sz="2500" spc="-5">
                <a:latin typeface="Times New Roman"/>
                <a:cs typeface="Times New Roman"/>
              </a:rPr>
              <a:t>ncry</a:t>
            </a:r>
            <a:r>
              <a:rPr dirty="0" sz="2500">
                <a:latin typeface="Times New Roman"/>
                <a:cs typeface="Times New Roman"/>
              </a:rPr>
              <a:t>p</a:t>
            </a:r>
            <a:r>
              <a:rPr dirty="0" sz="2500" spc="-5">
                <a:latin typeface="Times New Roman"/>
                <a:cs typeface="Times New Roman"/>
              </a:rPr>
              <a:t>t</a:t>
            </a:r>
            <a:r>
              <a:rPr dirty="0" sz="2500" spc="5">
                <a:latin typeface="Times New Roman"/>
                <a:cs typeface="Times New Roman"/>
              </a:rPr>
              <a:t>i</a:t>
            </a:r>
            <a:r>
              <a:rPr dirty="0" sz="2500" spc="-5">
                <a:latin typeface="Times New Roman"/>
                <a:cs typeface="Times New Roman"/>
              </a:rPr>
              <a:t>on</a:t>
            </a:r>
            <a:r>
              <a:rPr dirty="0" sz="2500">
                <a:latin typeface="Times New Roman"/>
                <a:cs typeface="Times New Roman"/>
              </a:rPr>
              <a:t>	</a:t>
            </a:r>
            <a:r>
              <a:rPr dirty="0" sz="2500" spc="-5">
                <a:latin typeface="Times New Roman"/>
                <a:cs typeface="Times New Roman"/>
              </a:rPr>
              <a:t>w</a:t>
            </a:r>
            <a:r>
              <a:rPr dirty="0" sz="2500">
                <a:latin typeface="Times New Roman"/>
                <a:cs typeface="Times New Roman"/>
              </a:rPr>
              <a:t>i</a:t>
            </a:r>
            <a:r>
              <a:rPr dirty="0" sz="2500" spc="-5">
                <a:latin typeface="Times New Roman"/>
                <a:cs typeface="Times New Roman"/>
              </a:rPr>
              <a:t>th</a:t>
            </a:r>
            <a:r>
              <a:rPr dirty="0" sz="2500">
                <a:latin typeface="Times New Roman"/>
                <a:cs typeface="Times New Roman"/>
              </a:rPr>
              <a:t>	</a:t>
            </a:r>
            <a:r>
              <a:rPr dirty="0" sz="2500">
                <a:latin typeface="Times New Roman"/>
                <a:cs typeface="Times New Roman"/>
              </a:rPr>
              <a:t>k</a:t>
            </a:r>
            <a:r>
              <a:rPr dirty="0" sz="2500" spc="-5">
                <a:latin typeface="Times New Roman"/>
                <a:cs typeface="Times New Roman"/>
              </a:rPr>
              <a:t>ey</a:t>
            </a:r>
            <a:r>
              <a:rPr dirty="0" sz="2500">
                <a:latin typeface="Times New Roman"/>
                <a:cs typeface="Times New Roman"/>
              </a:rPr>
              <a:t>	</a:t>
            </a:r>
            <a:r>
              <a:rPr dirty="0" sz="2500" spc="-5">
                <a:latin typeface="Times New Roman"/>
                <a:cs typeface="Times New Roman"/>
              </a:rPr>
              <a:t>(Cipher</a:t>
            </a:r>
            <a:r>
              <a:rPr dirty="0" sz="2500">
                <a:latin typeface="Times New Roman"/>
                <a:cs typeface="Times New Roman"/>
              </a:rPr>
              <a:t>	</a:t>
            </a:r>
            <a:r>
              <a:rPr dirty="0" sz="2500" spc="5">
                <a:latin typeface="Times New Roman"/>
                <a:cs typeface="Times New Roman"/>
              </a:rPr>
              <a:t>t</a:t>
            </a:r>
            <a:r>
              <a:rPr dirty="0" sz="2500" spc="-5">
                <a:latin typeface="Times New Roman"/>
                <a:cs typeface="Times New Roman"/>
              </a:rPr>
              <a:t>ext</a:t>
            </a:r>
            <a:r>
              <a:rPr dirty="0" sz="2500">
                <a:latin typeface="Times New Roman"/>
                <a:cs typeface="Times New Roman"/>
              </a:rPr>
              <a:t>	</a:t>
            </a:r>
            <a:r>
              <a:rPr dirty="0" sz="2000" spc="-10">
                <a:latin typeface="Times New Roman"/>
                <a:cs typeface="Times New Roman"/>
              </a:rPr>
              <a:t>i</a:t>
            </a:r>
            <a:r>
              <a:rPr dirty="0" sz="1600" spc="-10">
                <a:latin typeface="Times New Roman"/>
                <a:cs typeface="Times New Roman"/>
              </a:rPr>
              <a:t>-</a:t>
            </a:r>
            <a:r>
              <a:rPr dirty="0" sz="1600" spc="-5">
                <a:latin typeface="Times New Roman"/>
                <a:cs typeface="Times New Roman"/>
              </a:rPr>
              <a:t>1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)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220">
                <a:latin typeface="Times New Roman"/>
                <a:cs typeface="Times New Roman"/>
              </a:rPr>
              <a:t> </a:t>
            </a:r>
            <a:r>
              <a:rPr dirty="0" sz="2500" spc="-10">
                <a:latin typeface="Times New Roman"/>
                <a:cs typeface="Times New Roman"/>
              </a:rPr>
              <a:t>XO</a:t>
            </a:r>
            <a:r>
              <a:rPr dirty="0" sz="2500" spc="-5">
                <a:latin typeface="Times New Roman"/>
                <a:cs typeface="Times New Roman"/>
              </a:rPr>
              <a:t>R</a:t>
            </a:r>
            <a:r>
              <a:rPr dirty="0" sz="2500">
                <a:latin typeface="Times New Roman"/>
                <a:cs typeface="Times New Roman"/>
              </a:rPr>
              <a:t>	</a:t>
            </a:r>
            <a:r>
              <a:rPr dirty="0" sz="2500" spc="-5">
                <a:latin typeface="Times New Roman"/>
                <a:cs typeface="Times New Roman"/>
              </a:rPr>
              <a:t>cipher  </a:t>
            </a:r>
            <a:r>
              <a:rPr dirty="0" sz="2500" spc="-5">
                <a:latin typeface="Times New Roman"/>
                <a:cs typeface="Times New Roman"/>
              </a:rPr>
              <a:t>text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59740" y="1546301"/>
            <a:ext cx="8309609" cy="28454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03530" marR="5080" indent="-291465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304165" algn="l"/>
              </a:tabLst>
            </a:pPr>
            <a:r>
              <a:rPr dirty="0" sz="2500" spc="-5">
                <a:latin typeface="Times New Roman"/>
                <a:cs typeface="Times New Roman"/>
              </a:rPr>
              <a:t>In </a:t>
            </a:r>
            <a:r>
              <a:rPr dirty="0" sz="2500" spc="-15">
                <a:latin typeface="Times New Roman"/>
                <a:cs typeface="Times New Roman"/>
              </a:rPr>
              <a:t>cryptography, </a:t>
            </a:r>
            <a:r>
              <a:rPr dirty="0" sz="2500" spc="-5">
                <a:latin typeface="Times New Roman"/>
                <a:cs typeface="Times New Roman"/>
              </a:rPr>
              <a:t>a block cipher is a </a:t>
            </a:r>
            <a:r>
              <a:rPr dirty="0" sz="2500">
                <a:latin typeface="Times New Roman"/>
                <a:cs typeface="Times New Roman"/>
              </a:rPr>
              <a:t>deterministic </a:t>
            </a:r>
            <a:r>
              <a:rPr dirty="0" sz="2500" spc="-5">
                <a:latin typeface="Times New Roman"/>
                <a:cs typeface="Times New Roman"/>
              </a:rPr>
              <a:t>algorithm  operating on fixed-length groups of bits, called blocks, with an  unvarying transformation that is specified by a symmetric</a:t>
            </a:r>
            <a:r>
              <a:rPr dirty="0" sz="2500" spc="395">
                <a:latin typeface="Times New Roman"/>
                <a:cs typeface="Times New Roman"/>
              </a:rPr>
              <a:t> </a:t>
            </a:r>
            <a:r>
              <a:rPr dirty="0" sz="2500" spc="-45">
                <a:latin typeface="Times New Roman"/>
                <a:cs typeface="Times New Roman"/>
              </a:rPr>
              <a:t>key.</a:t>
            </a:r>
            <a:endParaRPr sz="2500">
              <a:latin typeface="Times New Roman"/>
              <a:cs typeface="Times New Roman"/>
            </a:endParaRPr>
          </a:p>
          <a:p>
            <a:pPr marL="355600" marR="1059180" indent="-343535">
              <a:lnSpc>
                <a:spcPct val="100000"/>
              </a:lnSpc>
              <a:spcBef>
                <a:spcPts val="605"/>
              </a:spcBef>
              <a:buFont typeface="Wingdings"/>
              <a:buChar char=""/>
              <a:tabLst>
                <a:tab pos="356235" algn="l"/>
                <a:tab pos="6085840" algn="l"/>
              </a:tabLst>
            </a:pPr>
            <a:r>
              <a:rPr dirty="0" sz="2500" spc="-5">
                <a:latin typeface="Times New Roman"/>
                <a:cs typeface="Times New Roman"/>
              </a:rPr>
              <a:t>A block cipher algorithm is a</a:t>
            </a:r>
            <a:r>
              <a:rPr dirty="0" sz="2500" spc="45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basic</a:t>
            </a:r>
            <a:r>
              <a:rPr dirty="0" sz="2500" spc="30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building	block</a:t>
            </a:r>
            <a:r>
              <a:rPr dirty="0" sz="2500" spc="-55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for  providing data</a:t>
            </a:r>
            <a:r>
              <a:rPr dirty="0" sz="2500" spc="35">
                <a:latin typeface="Times New Roman"/>
                <a:cs typeface="Times New Roman"/>
              </a:rPr>
              <a:t> </a:t>
            </a:r>
            <a:r>
              <a:rPr dirty="0" sz="2500" spc="-25">
                <a:latin typeface="Times New Roman"/>
                <a:cs typeface="Times New Roman"/>
              </a:rPr>
              <a:t>security.</a:t>
            </a:r>
            <a:endParaRPr sz="2500">
              <a:latin typeface="Times New Roman"/>
              <a:cs typeface="Times New Roman"/>
            </a:endParaRPr>
          </a:p>
          <a:p>
            <a:pPr marL="355600" marR="826135" indent="-343535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356235" algn="l"/>
              </a:tabLst>
            </a:pPr>
            <a:r>
              <a:rPr dirty="0" sz="2500" spc="-95">
                <a:latin typeface="Times New Roman"/>
                <a:cs typeface="Times New Roman"/>
              </a:rPr>
              <a:t>To </a:t>
            </a:r>
            <a:r>
              <a:rPr dirty="0" sz="2500" spc="-5">
                <a:latin typeface="Times New Roman"/>
                <a:cs typeface="Times New Roman"/>
              </a:rPr>
              <a:t>apply a block cipher in a variety of applications, five  </a:t>
            </a:r>
            <a:r>
              <a:rPr dirty="0" sz="2500" spc="-10">
                <a:latin typeface="Times New Roman"/>
                <a:cs typeface="Times New Roman"/>
              </a:rPr>
              <a:t>“modes </a:t>
            </a:r>
            <a:r>
              <a:rPr dirty="0" sz="2500" spc="-5">
                <a:latin typeface="Times New Roman"/>
                <a:cs typeface="Times New Roman"/>
              </a:rPr>
              <a:t>of operations” are defined by</a:t>
            </a:r>
            <a:r>
              <a:rPr dirty="0" sz="2500" spc="180">
                <a:latin typeface="Times New Roman"/>
                <a:cs typeface="Times New Roman"/>
              </a:rPr>
              <a:t> </a:t>
            </a:r>
            <a:r>
              <a:rPr dirty="0" sz="2500" spc="-40">
                <a:solidFill>
                  <a:srgbClr val="943735"/>
                </a:solidFill>
                <a:latin typeface="Times New Roman"/>
                <a:cs typeface="Times New Roman"/>
              </a:rPr>
              <a:t>NIST.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6804" y="207263"/>
            <a:ext cx="8317992" cy="13152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94357" y="441705"/>
            <a:ext cx="4805680" cy="6807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300" spc="-5"/>
              <a:t>What is block</a:t>
            </a:r>
            <a:r>
              <a:rPr dirty="0" sz="4300" spc="5"/>
              <a:t> </a:t>
            </a:r>
            <a:r>
              <a:rPr dirty="0" sz="4300" spc="-5"/>
              <a:t>cipher?</a:t>
            </a:r>
            <a:endParaRPr sz="43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3004" y="169163"/>
            <a:ext cx="8317992" cy="1642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96464" y="313690"/>
            <a:ext cx="4751070" cy="1122680"/>
          </a:xfrm>
          <a:prstGeom prst="rect"/>
        </p:spPr>
        <p:txBody>
          <a:bodyPr wrap="square" lIns="0" tIns="133985" rIns="0" bIns="0" rtlCol="0" vert="horz">
            <a:spAutoFit/>
          </a:bodyPr>
          <a:lstStyle/>
          <a:p>
            <a:pPr marL="857250" marR="5080" indent="-845185">
              <a:lnSpc>
                <a:spcPct val="80000"/>
              </a:lnSpc>
              <a:spcBef>
                <a:spcPts val="1055"/>
              </a:spcBef>
              <a:tabLst>
                <a:tab pos="3609975" algn="l"/>
              </a:tabLst>
            </a:pPr>
            <a:r>
              <a:rPr dirty="0" spc="-5"/>
              <a:t>Ci</a:t>
            </a:r>
            <a:r>
              <a:rPr dirty="0" spc="5"/>
              <a:t>p</a:t>
            </a:r>
            <a:r>
              <a:rPr dirty="0" spc="-5"/>
              <a:t>h</a:t>
            </a:r>
            <a:r>
              <a:rPr dirty="0"/>
              <a:t>e</a:t>
            </a:r>
            <a:r>
              <a:rPr dirty="0" spc="-5"/>
              <a:t>r</a:t>
            </a:r>
            <a:r>
              <a:rPr dirty="0" spc="-5"/>
              <a:t> </a:t>
            </a:r>
            <a:r>
              <a:rPr dirty="0" spc="-5"/>
              <a:t>feed</a:t>
            </a:r>
            <a:r>
              <a:rPr dirty="0" spc="5"/>
              <a:t>b</a:t>
            </a:r>
            <a:r>
              <a:rPr dirty="0" spc="-5"/>
              <a:t>ack</a:t>
            </a:r>
            <a:r>
              <a:rPr dirty="0"/>
              <a:t>	</a:t>
            </a:r>
            <a:r>
              <a:rPr dirty="0" spc="-5"/>
              <a:t>mode  </a:t>
            </a:r>
            <a:r>
              <a:rPr dirty="0" spc="-5"/>
              <a:t>Security</a:t>
            </a:r>
            <a:r>
              <a:rPr dirty="0" spc="-15"/>
              <a:t> </a:t>
            </a:r>
            <a:r>
              <a:rPr dirty="0"/>
              <a:t>issues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72415" indent="-253365">
              <a:lnSpc>
                <a:spcPct val="100000"/>
              </a:lnSpc>
              <a:spcBef>
                <a:spcPts val="95"/>
              </a:spcBef>
              <a:buSzPct val="96000"/>
              <a:buFont typeface="Wingdings"/>
              <a:buChar char=""/>
              <a:tabLst>
                <a:tab pos="273050" algn="l"/>
              </a:tabLst>
            </a:pPr>
            <a:r>
              <a:rPr dirty="0" spc="-5"/>
              <a:t>Just </a:t>
            </a:r>
            <a:r>
              <a:rPr dirty="0"/>
              <a:t>like CBC </a:t>
            </a:r>
            <a:r>
              <a:rPr dirty="0" spc="-5"/>
              <a:t>, patterns at the block level are not</a:t>
            </a:r>
            <a:r>
              <a:rPr dirty="0" spc="285"/>
              <a:t> </a:t>
            </a:r>
            <a:r>
              <a:rPr dirty="0" spc="-5"/>
              <a:t>preserved.</a:t>
            </a:r>
          </a:p>
          <a:p>
            <a:pPr marL="250825" marR="5080" indent="-231775">
              <a:lnSpc>
                <a:spcPct val="100000"/>
              </a:lnSpc>
              <a:spcBef>
                <a:spcPts val="5"/>
              </a:spcBef>
              <a:buSzPct val="96000"/>
              <a:buFont typeface="Wingdings"/>
              <a:buChar char=""/>
              <a:tabLst>
                <a:tab pos="273050" algn="l"/>
              </a:tabLst>
            </a:pPr>
            <a:r>
              <a:rPr dirty="0" spc="-5"/>
              <a:t>More than one message can be encrypted with the </a:t>
            </a:r>
            <a:r>
              <a:rPr dirty="0" spc="-10"/>
              <a:t>same </a:t>
            </a:r>
            <a:r>
              <a:rPr dirty="0" spc="-5"/>
              <a:t>key ,  but the value of the IV should be changed for each</a:t>
            </a:r>
            <a:r>
              <a:rPr dirty="0" spc="225"/>
              <a:t> </a:t>
            </a:r>
            <a:r>
              <a:rPr dirty="0" spc="-5"/>
              <a:t>message.</a:t>
            </a:r>
          </a:p>
          <a:p>
            <a:pPr marL="250825" marR="132080" indent="-231775">
              <a:lnSpc>
                <a:spcPct val="100000"/>
              </a:lnSpc>
              <a:buSzPct val="96000"/>
              <a:buFont typeface="Wingdings"/>
              <a:buChar char=""/>
              <a:tabLst>
                <a:tab pos="273050" algn="l"/>
              </a:tabLst>
            </a:pPr>
            <a:r>
              <a:rPr dirty="0" spc="-5"/>
              <a:t>This </a:t>
            </a:r>
            <a:r>
              <a:rPr dirty="0" spc="-10"/>
              <a:t>means </a:t>
            </a:r>
            <a:r>
              <a:rPr dirty="0" spc="-5"/>
              <a:t>that sender needs to use a </a:t>
            </a:r>
            <a:r>
              <a:rPr dirty="0" spc="-10"/>
              <a:t>different </a:t>
            </a:r>
            <a:r>
              <a:rPr dirty="0" spc="-5"/>
              <a:t>IV each </a:t>
            </a:r>
            <a:r>
              <a:rPr dirty="0" spc="-10"/>
              <a:t>time  </a:t>
            </a:r>
            <a:r>
              <a:rPr dirty="0" spc="-5"/>
              <a:t>sender sends a</a:t>
            </a:r>
            <a:r>
              <a:rPr dirty="0" spc="65"/>
              <a:t> </a:t>
            </a:r>
            <a:r>
              <a:rPr dirty="0" spc="-5"/>
              <a:t>message.</a:t>
            </a:r>
          </a:p>
          <a:p>
            <a:pPr marL="250825" marR="524510" indent="-231775">
              <a:lnSpc>
                <a:spcPct val="100000"/>
              </a:lnSpc>
              <a:buSzPct val="96000"/>
              <a:buFont typeface="Wingdings"/>
              <a:buChar char=""/>
              <a:tabLst>
                <a:tab pos="273050" algn="l"/>
              </a:tabLst>
            </a:pPr>
            <a:r>
              <a:rPr dirty="0" spc="-5"/>
              <a:t>Attacker can add </a:t>
            </a:r>
            <a:r>
              <a:rPr dirty="0" spc="-10"/>
              <a:t>some </a:t>
            </a:r>
            <a:r>
              <a:rPr dirty="0" spc="-5"/>
              <a:t>cipher text block to the end of the  cipher text</a:t>
            </a:r>
            <a:r>
              <a:rPr dirty="0" spc="60"/>
              <a:t> </a:t>
            </a:r>
            <a:r>
              <a:rPr dirty="0" spc="-5"/>
              <a:t>stream.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3004" y="359663"/>
            <a:ext cx="8317992" cy="1315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51610" y="594105"/>
            <a:ext cx="6640195" cy="6807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414645" algn="l"/>
              </a:tabLst>
            </a:pPr>
            <a:r>
              <a:rPr dirty="0" sz="4300" spc="-5"/>
              <a:t>Cipher</a:t>
            </a:r>
            <a:r>
              <a:rPr dirty="0" sz="4300" spc="25"/>
              <a:t> </a:t>
            </a:r>
            <a:r>
              <a:rPr dirty="0" sz="4300" spc="-5"/>
              <a:t>output</a:t>
            </a:r>
            <a:r>
              <a:rPr dirty="0" sz="4300" spc="10"/>
              <a:t> </a:t>
            </a:r>
            <a:r>
              <a:rPr dirty="0" sz="4300" spc="-5"/>
              <a:t>feedback</a:t>
            </a:r>
            <a:r>
              <a:rPr dirty="0" sz="4300"/>
              <a:t>	</a:t>
            </a:r>
            <a:r>
              <a:rPr dirty="0" sz="4300" spc="-5"/>
              <a:t>mode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535940" y="1774901"/>
            <a:ext cx="7788909" cy="30740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243840" marR="37465" indent="-231775">
              <a:lnSpc>
                <a:spcPct val="100000"/>
              </a:lnSpc>
              <a:spcBef>
                <a:spcPts val="95"/>
              </a:spcBef>
              <a:buSzPct val="96000"/>
              <a:buFont typeface="Wingdings"/>
              <a:buChar char=""/>
              <a:tabLst>
                <a:tab pos="266065" algn="l"/>
              </a:tabLst>
            </a:pPr>
            <a:r>
              <a:rPr dirty="0" sz="2500" spc="-5">
                <a:latin typeface="Times New Roman"/>
                <a:cs typeface="Times New Roman"/>
              </a:rPr>
              <a:t>Output feedback </a:t>
            </a:r>
            <a:r>
              <a:rPr dirty="0" sz="2500" spc="-10">
                <a:latin typeface="Times New Roman"/>
                <a:cs typeface="Times New Roman"/>
              </a:rPr>
              <a:t>mode </a:t>
            </a:r>
            <a:r>
              <a:rPr dirty="0" sz="2500" spc="-5">
                <a:latin typeface="Times New Roman"/>
                <a:cs typeface="Times New Roman"/>
              </a:rPr>
              <a:t>is very similar to </a:t>
            </a:r>
            <a:r>
              <a:rPr dirty="0" sz="2500">
                <a:latin typeface="Times New Roman"/>
                <a:cs typeface="Times New Roman"/>
              </a:rPr>
              <a:t>CFB </a:t>
            </a:r>
            <a:r>
              <a:rPr dirty="0" sz="2500" spc="-10">
                <a:latin typeface="Times New Roman"/>
                <a:cs typeface="Times New Roman"/>
              </a:rPr>
              <a:t>mode </a:t>
            </a:r>
            <a:r>
              <a:rPr dirty="0" sz="2500" spc="-5">
                <a:latin typeface="Times New Roman"/>
                <a:cs typeface="Times New Roman"/>
              </a:rPr>
              <a:t>, </a:t>
            </a:r>
            <a:r>
              <a:rPr dirty="0" sz="2500">
                <a:latin typeface="Times New Roman"/>
                <a:cs typeface="Times New Roman"/>
              </a:rPr>
              <a:t>with  </a:t>
            </a:r>
            <a:r>
              <a:rPr dirty="0" sz="2500" spc="-5">
                <a:latin typeface="Times New Roman"/>
                <a:cs typeface="Times New Roman"/>
              </a:rPr>
              <a:t>one difference: each bit in the cipher text is independent of  the previous bit or</a:t>
            </a:r>
            <a:r>
              <a:rPr dirty="0" sz="2500" spc="9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bits.</a:t>
            </a:r>
            <a:endParaRPr sz="2500">
              <a:latin typeface="Times New Roman"/>
              <a:cs typeface="Times New Roman"/>
            </a:endParaRPr>
          </a:p>
          <a:p>
            <a:pPr algn="just" marL="265430" indent="-253365">
              <a:lnSpc>
                <a:spcPct val="100000"/>
              </a:lnSpc>
              <a:spcBef>
                <a:spcPts val="5"/>
              </a:spcBef>
              <a:buSzPct val="96000"/>
              <a:buFont typeface="Wingdings"/>
              <a:buChar char=""/>
              <a:tabLst>
                <a:tab pos="266065" algn="l"/>
              </a:tabLst>
            </a:pPr>
            <a:r>
              <a:rPr dirty="0" sz="2500" spc="-5">
                <a:latin typeface="Times New Roman"/>
                <a:cs typeface="Times New Roman"/>
              </a:rPr>
              <a:t>This avoids error</a:t>
            </a:r>
            <a:r>
              <a:rPr dirty="0" sz="2500" spc="75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propagation.</a:t>
            </a:r>
            <a:endParaRPr sz="2500">
              <a:latin typeface="Times New Roman"/>
              <a:cs typeface="Times New Roman"/>
            </a:endParaRPr>
          </a:p>
          <a:p>
            <a:pPr algn="just" marL="243840" marR="39370" indent="-231775">
              <a:lnSpc>
                <a:spcPct val="100000"/>
              </a:lnSpc>
              <a:buSzPct val="96000"/>
              <a:buFont typeface="Wingdings"/>
              <a:buChar char=""/>
              <a:tabLst>
                <a:tab pos="266065" algn="l"/>
              </a:tabLst>
            </a:pPr>
            <a:r>
              <a:rPr dirty="0" sz="2500" spc="-5">
                <a:latin typeface="Times New Roman"/>
                <a:cs typeface="Times New Roman"/>
              </a:rPr>
              <a:t>If an error occur in transmission , </a:t>
            </a:r>
            <a:r>
              <a:rPr dirty="0" sz="2500">
                <a:latin typeface="Times New Roman"/>
                <a:cs typeface="Times New Roman"/>
              </a:rPr>
              <a:t>it </a:t>
            </a:r>
            <a:r>
              <a:rPr dirty="0" sz="2500" spc="-5">
                <a:latin typeface="Times New Roman"/>
                <a:cs typeface="Times New Roman"/>
              </a:rPr>
              <a:t>does not </a:t>
            </a:r>
            <a:r>
              <a:rPr dirty="0" sz="2500" spc="-10">
                <a:latin typeface="Times New Roman"/>
                <a:cs typeface="Times New Roman"/>
              </a:rPr>
              <a:t>affect </a:t>
            </a:r>
            <a:r>
              <a:rPr dirty="0" sz="2500" spc="-5">
                <a:latin typeface="Times New Roman"/>
                <a:cs typeface="Times New Roman"/>
              </a:rPr>
              <a:t>the </a:t>
            </a:r>
            <a:r>
              <a:rPr dirty="0" sz="2500">
                <a:latin typeface="Times New Roman"/>
                <a:cs typeface="Times New Roman"/>
              </a:rPr>
              <a:t>bits  </a:t>
            </a:r>
            <a:r>
              <a:rPr dirty="0" sz="2500" spc="-5">
                <a:latin typeface="Times New Roman"/>
                <a:cs typeface="Times New Roman"/>
              </a:rPr>
              <a:t>that</a:t>
            </a:r>
            <a:r>
              <a:rPr dirty="0" sz="2500" spc="25">
                <a:latin typeface="Times New Roman"/>
                <a:cs typeface="Times New Roman"/>
              </a:rPr>
              <a:t> </a:t>
            </a:r>
            <a:r>
              <a:rPr dirty="0" sz="2500" spc="-25">
                <a:latin typeface="Times New Roman"/>
                <a:cs typeface="Times New Roman"/>
              </a:rPr>
              <a:t>follow.</a:t>
            </a:r>
            <a:endParaRPr sz="2500">
              <a:latin typeface="Times New Roman"/>
              <a:cs typeface="Times New Roman"/>
            </a:endParaRPr>
          </a:p>
          <a:p>
            <a:pPr algn="just" marL="243840" marR="5080" indent="-231775">
              <a:lnSpc>
                <a:spcPct val="100000"/>
              </a:lnSpc>
              <a:buSzPct val="96000"/>
              <a:buFont typeface="Wingdings"/>
              <a:buChar char=""/>
              <a:tabLst>
                <a:tab pos="266065" algn="l"/>
              </a:tabLst>
            </a:pPr>
            <a:r>
              <a:rPr dirty="0" sz="2500" spc="-5">
                <a:latin typeface="Times New Roman"/>
                <a:cs typeface="Times New Roman"/>
              </a:rPr>
              <a:t>Note that , like cipher feedback </a:t>
            </a:r>
            <a:r>
              <a:rPr dirty="0" sz="2500" spc="-10">
                <a:latin typeface="Times New Roman"/>
                <a:cs typeface="Times New Roman"/>
              </a:rPr>
              <a:t>mode </a:t>
            </a:r>
            <a:r>
              <a:rPr dirty="0" sz="2500" spc="-5">
                <a:latin typeface="Times New Roman"/>
                <a:cs typeface="Times New Roman"/>
              </a:rPr>
              <a:t>, both the sender and  the receiver use the encryption</a:t>
            </a:r>
            <a:r>
              <a:rPr dirty="0" sz="2500" spc="175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algorithm.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3004" y="169163"/>
            <a:ext cx="8317992" cy="1642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985" rIns="0" bIns="0" rtlCol="0" vert="horz">
            <a:spAutoFit/>
          </a:bodyPr>
          <a:lstStyle/>
          <a:p>
            <a:pPr marL="2749550" marR="5080" indent="-1925320">
              <a:lnSpc>
                <a:spcPct val="80000"/>
              </a:lnSpc>
              <a:spcBef>
                <a:spcPts val="1055"/>
              </a:spcBef>
            </a:pPr>
            <a:r>
              <a:rPr dirty="0" spc="-5"/>
              <a:t>Cipher </a:t>
            </a:r>
            <a:r>
              <a:rPr dirty="0"/>
              <a:t>output </a:t>
            </a:r>
            <a:r>
              <a:rPr dirty="0" spc="-5"/>
              <a:t>feedback</a:t>
            </a:r>
            <a:r>
              <a:rPr dirty="0" spc="-60"/>
              <a:t> </a:t>
            </a:r>
            <a:r>
              <a:rPr dirty="0"/>
              <a:t>mode  encryption</a:t>
            </a:r>
          </a:p>
        </p:txBody>
      </p:sp>
      <p:sp>
        <p:nvSpPr>
          <p:cNvPr id="4" name="object 4"/>
          <p:cNvSpPr/>
          <p:nvPr/>
        </p:nvSpPr>
        <p:spPr>
          <a:xfrm>
            <a:off x="246888" y="3124200"/>
            <a:ext cx="8516112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59740" y="1622501"/>
            <a:ext cx="4884420" cy="15354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1713864">
              <a:lnSpc>
                <a:spcPct val="100000"/>
              </a:lnSpc>
              <a:spcBef>
                <a:spcPts val="95"/>
              </a:spcBef>
            </a:pPr>
            <a:r>
              <a:rPr dirty="0" sz="2500" spc="-5">
                <a:latin typeface="Times New Roman"/>
                <a:cs typeface="Times New Roman"/>
              </a:rPr>
              <a:t>IV = initialization vector  cipher text</a:t>
            </a:r>
            <a:r>
              <a:rPr dirty="0" sz="2000" spc="-5">
                <a:latin typeface="Times New Roman"/>
                <a:cs typeface="Times New Roman"/>
              </a:rPr>
              <a:t>i</a:t>
            </a:r>
            <a:r>
              <a:rPr dirty="0" sz="2000" spc="150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=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1410335" algn="l"/>
              </a:tabLst>
            </a:pPr>
            <a:r>
              <a:rPr dirty="0" sz="2500" spc="-5">
                <a:latin typeface="Times New Roman"/>
                <a:cs typeface="Times New Roman"/>
              </a:rPr>
              <a:t>plain</a:t>
            </a:r>
            <a:r>
              <a:rPr dirty="0" sz="2500" spc="35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text</a:t>
            </a:r>
            <a:r>
              <a:rPr dirty="0" sz="2000" spc="-5">
                <a:latin typeface="Times New Roman"/>
                <a:cs typeface="Times New Roman"/>
              </a:rPr>
              <a:t>i	</a:t>
            </a:r>
            <a:r>
              <a:rPr dirty="0" sz="2400" spc="-5">
                <a:latin typeface="Times New Roman"/>
                <a:cs typeface="Times New Roman"/>
              </a:rPr>
              <a:t>XOR</a:t>
            </a:r>
            <a:r>
              <a:rPr dirty="0" sz="2400" spc="-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Encryption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latin typeface="Times New Roman"/>
                <a:cs typeface="Times New Roman"/>
              </a:rPr>
              <a:t>(k , [cipher text i-1 </a:t>
            </a:r>
            <a:r>
              <a:rPr dirty="0" sz="2400" spc="-5">
                <a:latin typeface="Times New Roman"/>
                <a:cs typeface="Times New Roman"/>
              </a:rPr>
              <a:t>XOR </a:t>
            </a:r>
            <a:r>
              <a:rPr dirty="0" sz="2400">
                <a:latin typeface="Times New Roman"/>
                <a:cs typeface="Times New Roman"/>
              </a:rPr>
              <a:t>plain text i</a:t>
            </a:r>
            <a:r>
              <a:rPr dirty="0" sz="1800">
                <a:latin typeface="Times New Roman"/>
                <a:cs typeface="Times New Roman"/>
              </a:rPr>
              <a:t>-1</a:t>
            </a:r>
            <a:r>
              <a:rPr dirty="0" sz="2400">
                <a:latin typeface="Times New Roman"/>
                <a:cs typeface="Times New Roman"/>
              </a:rPr>
              <a:t>]</a:t>
            </a:r>
            <a:r>
              <a:rPr dirty="0" sz="2400" spc="-1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3004" y="169163"/>
            <a:ext cx="8317992" cy="1642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985" rIns="0" bIns="0" rtlCol="0" vert="horz">
            <a:spAutoFit/>
          </a:bodyPr>
          <a:lstStyle/>
          <a:p>
            <a:pPr marL="2694940" marR="5080" indent="-1870710">
              <a:lnSpc>
                <a:spcPct val="80000"/>
              </a:lnSpc>
              <a:spcBef>
                <a:spcPts val="1055"/>
              </a:spcBef>
            </a:pPr>
            <a:r>
              <a:rPr dirty="0" spc="-5"/>
              <a:t>Cipher </a:t>
            </a:r>
            <a:r>
              <a:rPr dirty="0"/>
              <a:t>output </a:t>
            </a:r>
            <a:r>
              <a:rPr dirty="0" spc="-5"/>
              <a:t>feedback</a:t>
            </a:r>
            <a:r>
              <a:rPr dirty="0" spc="-60"/>
              <a:t> </a:t>
            </a:r>
            <a:r>
              <a:rPr dirty="0"/>
              <a:t>mode  </a:t>
            </a:r>
            <a:r>
              <a:rPr dirty="0" spc="-5"/>
              <a:t>Decryption</a:t>
            </a:r>
          </a:p>
        </p:txBody>
      </p:sp>
      <p:sp>
        <p:nvSpPr>
          <p:cNvPr id="4" name="object 4"/>
          <p:cNvSpPr/>
          <p:nvPr/>
        </p:nvSpPr>
        <p:spPr>
          <a:xfrm>
            <a:off x="263652" y="3200400"/>
            <a:ext cx="8499348" cy="34229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12140" y="1622501"/>
            <a:ext cx="5173345" cy="15500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2002789">
              <a:lnSpc>
                <a:spcPct val="100000"/>
              </a:lnSpc>
              <a:spcBef>
                <a:spcPts val="95"/>
              </a:spcBef>
            </a:pPr>
            <a:r>
              <a:rPr dirty="0" sz="2500" spc="-5">
                <a:latin typeface="Times New Roman"/>
                <a:cs typeface="Times New Roman"/>
              </a:rPr>
              <a:t>IV = initialization vector  Plain text</a:t>
            </a:r>
            <a:r>
              <a:rPr dirty="0" sz="2000" spc="-5">
                <a:latin typeface="Times New Roman"/>
                <a:cs typeface="Times New Roman"/>
              </a:rPr>
              <a:t>i</a:t>
            </a:r>
            <a:r>
              <a:rPr dirty="0" sz="2000" spc="145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=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500" spc="-5">
                <a:latin typeface="Times New Roman"/>
                <a:cs typeface="Times New Roman"/>
              </a:rPr>
              <a:t>cipher text</a:t>
            </a:r>
            <a:r>
              <a:rPr dirty="0" sz="2400" spc="-5">
                <a:latin typeface="Times New Roman"/>
                <a:cs typeface="Times New Roman"/>
              </a:rPr>
              <a:t>i </a:t>
            </a:r>
            <a:r>
              <a:rPr dirty="0" sz="2500" spc="-10">
                <a:latin typeface="Times New Roman"/>
                <a:cs typeface="Times New Roman"/>
              </a:rPr>
              <a:t>XOR</a:t>
            </a:r>
            <a:r>
              <a:rPr dirty="0" sz="2500" spc="60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Encryption</a:t>
            </a:r>
            <a:endParaRPr sz="25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dirty="0" sz="2500" spc="-5">
                <a:latin typeface="Times New Roman"/>
                <a:cs typeface="Times New Roman"/>
              </a:rPr>
              <a:t>(k , [cipher text i-1 </a:t>
            </a:r>
            <a:r>
              <a:rPr dirty="0" sz="2500" spc="-10">
                <a:latin typeface="Times New Roman"/>
                <a:cs typeface="Times New Roman"/>
              </a:rPr>
              <a:t>XOR </a:t>
            </a:r>
            <a:r>
              <a:rPr dirty="0" sz="2500" spc="-5">
                <a:latin typeface="Times New Roman"/>
                <a:cs typeface="Times New Roman"/>
              </a:rPr>
              <a:t>plain text </a:t>
            </a:r>
            <a:r>
              <a:rPr dirty="0" sz="2000">
                <a:latin typeface="Times New Roman"/>
                <a:cs typeface="Times New Roman"/>
              </a:rPr>
              <a:t>i-1</a:t>
            </a:r>
            <a:r>
              <a:rPr dirty="0" sz="2500">
                <a:latin typeface="Times New Roman"/>
                <a:cs typeface="Times New Roman"/>
              </a:rPr>
              <a:t>]</a:t>
            </a:r>
            <a:r>
              <a:rPr dirty="0" sz="2500" spc="120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)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3004" y="169163"/>
            <a:ext cx="8317992" cy="1642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83233" y="313690"/>
            <a:ext cx="6176010" cy="1122680"/>
          </a:xfrm>
          <a:prstGeom prst="rect"/>
        </p:spPr>
        <p:txBody>
          <a:bodyPr wrap="square" lIns="0" tIns="133985" rIns="0" bIns="0" rtlCol="0" vert="horz">
            <a:spAutoFit/>
          </a:bodyPr>
          <a:lstStyle/>
          <a:p>
            <a:pPr marL="1570355" marR="5080" indent="-1558290">
              <a:lnSpc>
                <a:spcPct val="80000"/>
              </a:lnSpc>
              <a:spcBef>
                <a:spcPts val="1055"/>
              </a:spcBef>
              <a:tabLst>
                <a:tab pos="5033645" algn="l"/>
              </a:tabLst>
            </a:pPr>
            <a:r>
              <a:rPr dirty="0" spc="-5"/>
              <a:t>Cip</a:t>
            </a:r>
            <a:r>
              <a:rPr dirty="0" spc="5"/>
              <a:t>h</a:t>
            </a:r>
            <a:r>
              <a:rPr dirty="0" spc="-5"/>
              <a:t>er</a:t>
            </a:r>
            <a:r>
              <a:rPr dirty="0" spc="5"/>
              <a:t> </a:t>
            </a:r>
            <a:r>
              <a:rPr dirty="0" spc="-5"/>
              <a:t>o</a:t>
            </a:r>
            <a:r>
              <a:rPr dirty="0"/>
              <a:t>u</a:t>
            </a:r>
            <a:r>
              <a:rPr dirty="0" spc="-5"/>
              <a:t>tp</a:t>
            </a:r>
            <a:r>
              <a:rPr dirty="0" spc="5"/>
              <a:t>u</a:t>
            </a:r>
            <a:r>
              <a:rPr dirty="0" spc="-5"/>
              <a:t>t</a:t>
            </a:r>
            <a:r>
              <a:rPr dirty="0" spc="-25"/>
              <a:t> </a:t>
            </a:r>
            <a:r>
              <a:rPr dirty="0" spc="-5"/>
              <a:t>feed</a:t>
            </a:r>
            <a:r>
              <a:rPr dirty="0" spc="5"/>
              <a:t>b</a:t>
            </a:r>
            <a:r>
              <a:rPr dirty="0" spc="-5"/>
              <a:t>ack</a:t>
            </a:r>
            <a:r>
              <a:rPr dirty="0"/>
              <a:t>	</a:t>
            </a:r>
            <a:r>
              <a:rPr dirty="0" spc="-5"/>
              <a:t>mo</a:t>
            </a:r>
            <a:r>
              <a:rPr dirty="0" spc="5"/>
              <a:t>d</a:t>
            </a:r>
            <a:r>
              <a:rPr dirty="0" spc="-5"/>
              <a:t>e  </a:t>
            </a:r>
            <a:r>
              <a:rPr dirty="0" spc="-5"/>
              <a:t>Security</a:t>
            </a:r>
            <a:r>
              <a:rPr dirty="0" spc="-10"/>
              <a:t> </a:t>
            </a:r>
            <a:r>
              <a:rPr dirty="0"/>
              <a:t>issues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774901"/>
            <a:ext cx="8037830" cy="11690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65430" indent="-253365">
              <a:lnSpc>
                <a:spcPct val="100000"/>
              </a:lnSpc>
              <a:spcBef>
                <a:spcPts val="95"/>
              </a:spcBef>
              <a:buSzPct val="96000"/>
              <a:buFont typeface="Wingdings"/>
              <a:buChar char=""/>
              <a:tabLst>
                <a:tab pos="266065" algn="l"/>
              </a:tabLst>
            </a:pPr>
            <a:r>
              <a:rPr dirty="0" sz="2500" spc="-5">
                <a:latin typeface="Times New Roman"/>
                <a:cs typeface="Times New Roman"/>
              </a:rPr>
              <a:t>Just </a:t>
            </a:r>
            <a:r>
              <a:rPr dirty="0" sz="2500">
                <a:latin typeface="Times New Roman"/>
                <a:cs typeface="Times New Roman"/>
              </a:rPr>
              <a:t>like CBC </a:t>
            </a:r>
            <a:r>
              <a:rPr dirty="0" sz="2500" spc="-5">
                <a:latin typeface="Times New Roman"/>
                <a:cs typeface="Times New Roman"/>
              </a:rPr>
              <a:t>, patterns at the block level are not</a:t>
            </a:r>
            <a:r>
              <a:rPr dirty="0" sz="2500" spc="290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preserved.</a:t>
            </a:r>
            <a:endParaRPr sz="2500">
              <a:latin typeface="Times New Roman"/>
              <a:cs typeface="Times New Roman"/>
            </a:endParaRPr>
          </a:p>
          <a:p>
            <a:pPr marL="243840" marR="5080" indent="-231775">
              <a:lnSpc>
                <a:spcPct val="100000"/>
              </a:lnSpc>
              <a:spcBef>
                <a:spcPts val="5"/>
              </a:spcBef>
              <a:buSzPct val="96000"/>
              <a:buFont typeface="Wingdings"/>
              <a:buChar char=""/>
              <a:tabLst>
                <a:tab pos="266065" algn="l"/>
              </a:tabLst>
            </a:pPr>
            <a:r>
              <a:rPr dirty="0" sz="2500" spc="-5">
                <a:latin typeface="Times New Roman"/>
                <a:cs typeface="Times New Roman"/>
              </a:rPr>
              <a:t>Any change in the cipher text </a:t>
            </a:r>
            <a:r>
              <a:rPr dirty="0" sz="2500" spc="-10">
                <a:latin typeface="Times New Roman"/>
                <a:cs typeface="Times New Roman"/>
              </a:rPr>
              <a:t>affects </a:t>
            </a:r>
            <a:r>
              <a:rPr dirty="0" sz="2500" spc="-5">
                <a:latin typeface="Times New Roman"/>
                <a:cs typeface="Times New Roman"/>
              </a:rPr>
              <a:t>the plain text encrypted  at the receiver</a:t>
            </a:r>
            <a:r>
              <a:rPr dirty="0" sz="2500" spc="85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side.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3004" y="359663"/>
            <a:ext cx="8317992" cy="1315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81221" y="594105"/>
            <a:ext cx="1783714" cy="6807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300" spc="-5"/>
              <a:t>Counter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510540" y="1774901"/>
            <a:ext cx="7997825" cy="46443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0830" indent="-253365">
              <a:lnSpc>
                <a:spcPct val="100000"/>
              </a:lnSpc>
              <a:spcBef>
                <a:spcPts val="95"/>
              </a:spcBef>
              <a:buSzPct val="96000"/>
              <a:buFont typeface="Wingdings"/>
              <a:buChar char=""/>
              <a:tabLst>
                <a:tab pos="291465" algn="l"/>
                <a:tab pos="4572635" algn="l"/>
              </a:tabLst>
            </a:pPr>
            <a:r>
              <a:rPr dirty="0" sz="2500" spc="-5">
                <a:latin typeface="Times New Roman"/>
                <a:cs typeface="Times New Roman"/>
              </a:rPr>
              <a:t>In the counter </a:t>
            </a:r>
            <a:r>
              <a:rPr dirty="0" sz="2500" spc="-10">
                <a:latin typeface="Times New Roman"/>
                <a:cs typeface="Times New Roman"/>
              </a:rPr>
              <a:t>mode </a:t>
            </a:r>
            <a:r>
              <a:rPr dirty="0" sz="2500" spc="-5">
                <a:latin typeface="Times New Roman"/>
                <a:cs typeface="Times New Roman"/>
              </a:rPr>
              <a:t>, </a:t>
            </a:r>
            <a:r>
              <a:rPr dirty="0" sz="2500">
                <a:latin typeface="Times New Roman"/>
                <a:cs typeface="Times New Roman"/>
              </a:rPr>
              <a:t>there</a:t>
            </a:r>
            <a:r>
              <a:rPr dirty="0" sz="2500" spc="215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is</a:t>
            </a:r>
            <a:r>
              <a:rPr dirty="0" sz="2500" spc="25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no	feedback.</a:t>
            </a:r>
            <a:endParaRPr sz="2500">
              <a:latin typeface="Times New Roman"/>
              <a:cs typeface="Times New Roman"/>
            </a:endParaRPr>
          </a:p>
          <a:p>
            <a:pPr marL="269240" marR="30480" indent="-231775">
              <a:lnSpc>
                <a:spcPct val="100000"/>
              </a:lnSpc>
              <a:spcBef>
                <a:spcPts val="5"/>
              </a:spcBef>
              <a:buSzPct val="96000"/>
              <a:buFont typeface="Wingdings"/>
              <a:buChar char=""/>
              <a:tabLst>
                <a:tab pos="291465" algn="l"/>
              </a:tabLst>
            </a:pPr>
            <a:r>
              <a:rPr dirty="0" sz="2500" spc="-5">
                <a:latin typeface="Times New Roman"/>
                <a:cs typeface="Times New Roman"/>
              </a:rPr>
              <a:t>The pseudo randomness in the key streams achieved using a  </a:t>
            </a:r>
            <a:r>
              <a:rPr dirty="0" sz="2500" spc="-20">
                <a:latin typeface="Times New Roman"/>
                <a:cs typeface="Times New Roman"/>
              </a:rPr>
              <a:t>counter.</a:t>
            </a:r>
            <a:endParaRPr sz="2500">
              <a:latin typeface="Times New Roman"/>
              <a:cs typeface="Times New Roman"/>
            </a:endParaRPr>
          </a:p>
          <a:p>
            <a:pPr marL="269240" marR="189230" indent="-231775">
              <a:lnSpc>
                <a:spcPct val="100000"/>
              </a:lnSpc>
              <a:buSzPct val="96000"/>
              <a:buFont typeface="Wingdings"/>
              <a:buChar char=""/>
              <a:tabLst>
                <a:tab pos="291465" algn="l"/>
              </a:tabLst>
            </a:pPr>
            <a:r>
              <a:rPr dirty="0" sz="2500" spc="-5">
                <a:latin typeface="Times New Roman"/>
                <a:cs typeface="Times New Roman"/>
              </a:rPr>
              <a:t>An n </a:t>
            </a:r>
            <a:r>
              <a:rPr dirty="0" sz="2500">
                <a:latin typeface="Times New Roman"/>
                <a:cs typeface="Times New Roman"/>
              </a:rPr>
              <a:t>bit </a:t>
            </a:r>
            <a:r>
              <a:rPr dirty="0" sz="2500" spc="-5">
                <a:latin typeface="Times New Roman"/>
                <a:cs typeface="Times New Roman"/>
              </a:rPr>
              <a:t>counter is </a:t>
            </a:r>
            <a:r>
              <a:rPr dirty="0" sz="2500">
                <a:latin typeface="Times New Roman"/>
                <a:cs typeface="Times New Roman"/>
              </a:rPr>
              <a:t>initialized </a:t>
            </a:r>
            <a:r>
              <a:rPr dirty="0" sz="2500" spc="-5">
                <a:latin typeface="Times New Roman"/>
                <a:cs typeface="Times New Roman"/>
              </a:rPr>
              <a:t>to a predetermined value(IV)  and incremented based on a predefined rule(mod</a:t>
            </a:r>
            <a:r>
              <a:rPr dirty="0" sz="2500" spc="204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2</a:t>
            </a:r>
            <a:r>
              <a:rPr dirty="0" baseline="25525" sz="2775">
                <a:latin typeface="Times New Roman"/>
                <a:cs typeface="Times New Roman"/>
              </a:rPr>
              <a:t>n</a:t>
            </a:r>
            <a:r>
              <a:rPr dirty="0" sz="2500">
                <a:latin typeface="Times New Roman"/>
                <a:cs typeface="Times New Roman"/>
              </a:rPr>
              <a:t>)</a:t>
            </a:r>
            <a:endParaRPr sz="2500">
              <a:latin typeface="Times New Roman"/>
              <a:cs typeface="Times New Roman"/>
            </a:endParaRPr>
          </a:p>
          <a:p>
            <a:pPr marL="269240" marR="334645" indent="-231775">
              <a:lnSpc>
                <a:spcPct val="100000"/>
              </a:lnSpc>
              <a:buSzPct val="96000"/>
              <a:buFont typeface="Wingdings"/>
              <a:buChar char=""/>
              <a:tabLst>
                <a:tab pos="291465" algn="l"/>
                <a:tab pos="2053589" algn="l"/>
              </a:tabLst>
            </a:pPr>
            <a:r>
              <a:rPr dirty="0" sz="2500" spc="-95">
                <a:latin typeface="Times New Roman"/>
                <a:cs typeface="Times New Roman"/>
              </a:rPr>
              <a:t>To</a:t>
            </a:r>
            <a:r>
              <a:rPr dirty="0" sz="2500" spc="25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provide</a:t>
            </a:r>
            <a:r>
              <a:rPr dirty="0" sz="2500" spc="35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a	better randomness , the increment value can  depend on the block numbers to be</a:t>
            </a:r>
            <a:r>
              <a:rPr dirty="0" sz="2500" spc="185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incremented.</a:t>
            </a:r>
            <a:endParaRPr sz="2500">
              <a:latin typeface="Times New Roman"/>
              <a:cs typeface="Times New Roman"/>
            </a:endParaRPr>
          </a:p>
          <a:p>
            <a:pPr marL="269240" marR="179070" indent="-231775">
              <a:lnSpc>
                <a:spcPct val="100000"/>
              </a:lnSpc>
              <a:buSzPct val="96000"/>
              <a:buFont typeface="Wingdings"/>
              <a:buChar char=""/>
              <a:tabLst>
                <a:tab pos="291465" algn="l"/>
              </a:tabLst>
            </a:pPr>
            <a:r>
              <a:rPr dirty="0" sz="2500" spc="-5">
                <a:latin typeface="Times New Roman"/>
                <a:cs typeface="Times New Roman"/>
              </a:rPr>
              <a:t>The plain text and cipher block text block have </a:t>
            </a:r>
            <a:r>
              <a:rPr dirty="0" sz="2500" spc="-10">
                <a:latin typeface="Times New Roman"/>
                <a:cs typeface="Times New Roman"/>
              </a:rPr>
              <a:t>same </a:t>
            </a:r>
            <a:r>
              <a:rPr dirty="0" sz="2500" spc="-5">
                <a:latin typeface="Times New Roman"/>
                <a:cs typeface="Times New Roman"/>
              </a:rPr>
              <a:t>block  size as the underlying</a:t>
            </a:r>
            <a:r>
              <a:rPr dirty="0" sz="2500" spc="100">
                <a:latin typeface="Times New Roman"/>
                <a:cs typeface="Times New Roman"/>
              </a:rPr>
              <a:t> </a:t>
            </a:r>
            <a:r>
              <a:rPr dirty="0" sz="2500" spc="-25">
                <a:latin typeface="Times New Roman"/>
                <a:cs typeface="Times New Roman"/>
              </a:rPr>
              <a:t>cipher.</a:t>
            </a:r>
            <a:endParaRPr sz="2500">
              <a:latin typeface="Times New Roman"/>
              <a:cs typeface="Times New Roman"/>
            </a:endParaRPr>
          </a:p>
          <a:p>
            <a:pPr marL="269240" marR="339725" indent="-231775">
              <a:lnSpc>
                <a:spcPct val="100000"/>
              </a:lnSpc>
              <a:spcBef>
                <a:spcPts val="5"/>
              </a:spcBef>
              <a:buSzPct val="96000"/>
              <a:buFont typeface="Wingdings"/>
              <a:buChar char=""/>
              <a:tabLst>
                <a:tab pos="291465" algn="l"/>
              </a:tabLst>
            </a:pPr>
            <a:r>
              <a:rPr dirty="0" sz="2500" spc="-5">
                <a:latin typeface="Times New Roman"/>
                <a:cs typeface="Times New Roman"/>
              </a:rPr>
              <a:t>Both encryption and decryption can be performed fully in  parallel on multiple blocks</a:t>
            </a:r>
            <a:r>
              <a:rPr dirty="0" sz="2500" spc="140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.</a:t>
            </a:r>
            <a:endParaRPr sz="2500">
              <a:latin typeface="Times New Roman"/>
              <a:cs typeface="Times New Roman"/>
            </a:endParaRPr>
          </a:p>
          <a:p>
            <a:pPr marL="290830" indent="-253365">
              <a:lnSpc>
                <a:spcPct val="100000"/>
              </a:lnSpc>
              <a:buSzPct val="96000"/>
              <a:buFont typeface="Wingdings"/>
              <a:buChar char=""/>
              <a:tabLst>
                <a:tab pos="291465" algn="l"/>
              </a:tabLst>
            </a:pPr>
            <a:r>
              <a:rPr dirty="0" sz="2500" spc="-5">
                <a:latin typeface="Times New Roman"/>
                <a:cs typeface="Times New Roman"/>
              </a:rPr>
              <a:t>Provides true random access to cipher text</a:t>
            </a:r>
            <a:r>
              <a:rPr dirty="0" sz="2500" spc="245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blocks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3004" y="169163"/>
            <a:ext cx="8317992" cy="1642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03754" y="313690"/>
            <a:ext cx="3933825" cy="1122680"/>
          </a:xfrm>
          <a:prstGeom prst="rect"/>
        </p:spPr>
        <p:txBody>
          <a:bodyPr wrap="square" lIns="0" tIns="133985" rIns="0" bIns="0" rtlCol="0" vert="horz">
            <a:spAutoFit/>
          </a:bodyPr>
          <a:lstStyle/>
          <a:p>
            <a:pPr marL="12700" marR="5080" indent="1136650">
              <a:lnSpc>
                <a:spcPct val="80000"/>
              </a:lnSpc>
              <a:spcBef>
                <a:spcPts val="1055"/>
              </a:spcBef>
            </a:pPr>
            <a:r>
              <a:rPr dirty="0"/>
              <a:t>Counter  Encryption</a:t>
            </a:r>
            <a:r>
              <a:rPr dirty="0" spc="-75"/>
              <a:t> </a:t>
            </a:r>
            <a:r>
              <a:rPr dirty="0" spc="-5"/>
              <a:t>process</a:t>
            </a:r>
          </a:p>
        </p:txBody>
      </p:sp>
      <p:sp>
        <p:nvSpPr>
          <p:cNvPr id="4" name="object 4"/>
          <p:cNvSpPr/>
          <p:nvPr/>
        </p:nvSpPr>
        <p:spPr>
          <a:xfrm>
            <a:off x="381000" y="3124200"/>
            <a:ext cx="8382000" cy="33756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12140" y="1851786"/>
            <a:ext cx="8037830" cy="787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-5">
                <a:latin typeface="Times New Roman"/>
                <a:cs typeface="Times New Roman"/>
              </a:rPr>
              <a:t>Nonce =</a:t>
            </a:r>
            <a:r>
              <a:rPr dirty="0" sz="2500" spc="20">
                <a:latin typeface="Times New Roman"/>
                <a:cs typeface="Times New Roman"/>
              </a:rPr>
              <a:t> </a:t>
            </a:r>
            <a:r>
              <a:rPr dirty="0" sz="2500" spc="-10">
                <a:latin typeface="Times New Roman"/>
                <a:cs typeface="Times New Roman"/>
              </a:rPr>
              <a:t>IV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036955" algn="l"/>
                <a:tab pos="1742439" algn="l"/>
                <a:tab pos="2815590" algn="l"/>
                <a:tab pos="3521075" algn="l"/>
              </a:tabLst>
            </a:pPr>
            <a:r>
              <a:rPr dirty="0" sz="2500" spc="-5">
                <a:latin typeface="Times New Roman"/>
                <a:cs typeface="Times New Roman"/>
              </a:rPr>
              <a:t>Cipher	text</a:t>
            </a:r>
            <a:r>
              <a:rPr dirty="0" sz="2000" spc="-5">
                <a:latin typeface="Times New Roman"/>
                <a:cs typeface="Times New Roman"/>
              </a:rPr>
              <a:t>i	</a:t>
            </a:r>
            <a:r>
              <a:rPr dirty="0" sz="2500" spc="-5">
                <a:latin typeface="Times New Roman"/>
                <a:cs typeface="Times New Roman"/>
              </a:rPr>
              <a:t>=</a:t>
            </a:r>
            <a:r>
              <a:rPr dirty="0" sz="2500" spc="15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Plain	text</a:t>
            </a:r>
            <a:r>
              <a:rPr dirty="0" sz="2000" spc="-5">
                <a:latin typeface="Times New Roman"/>
                <a:cs typeface="Times New Roman"/>
              </a:rPr>
              <a:t>i	</a:t>
            </a:r>
            <a:r>
              <a:rPr dirty="0" sz="2500" spc="-5">
                <a:latin typeface="Times New Roman"/>
                <a:cs typeface="Times New Roman"/>
              </a:rPr>
              <a:t>XOR Encryption with</a:t>
            </a:r>
            <a:r>
              <a:rPr dirty="0" sz="2500" spc="20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key(counter)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3004" y="169163"/>
            <a:ext cx="8317992" cy="1642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90038" y="313690"/>
            <a:ext cx="3959860" cy="1122680"/>
          </a:xfrm>
          <a:prstGeom prst="rect"/>
        </p:spPr>
        <p:txBody>
          <a:bodyPr wrap="square" lIns="0" tIns="133985" rIns="0" bIns="0" rtlCol="0" vert="horz">
            <a:spAutoFit/>
          </a:bodyPr>
          <a:lstStyle/>
          <a:p>
            <a:pPr marL="12700" marR="5080" indent="1150620">
              <a:lnSpc>
                <a:spcPct val="80000"/>
              </a:lnSpc>
              <a:spcBef>
                <a:spcPts val="1055"/>
              </a:spcBef>
            </a:pPr>
            <a:r>
              <a:rPr dirty="0"/>
              <a:t>Counter  </a:t>
            </a:r>
            <a:r>
              <a:rPr dirty="0" spc="-5"/>
              <a:t>Decryption</a:t>
            </a:r>
            <a:r>
              <a:rPr dirty="0" spc="-40"/>
              <a:t> </a:t>
            </a:r>
            <a:r>
              <a:rPr dirty="0" spc="-5"/>
              <a:t>process</a:t>
            </a:r>
          </a:p>
        </p:txBody>
      </p:sp>
      <p:sp>
        <p:nvSpPr>
          <p:cNvPr id="4" name="object 4"/>
          <p:cNvSpPr/>
          <p:nvPr/>
        </p:nvSpPr>
        <p:spPr>
          <a:xfrm>
            <a:off x="413004" y="3124200"/>
            <a:ext cx="8349996" cy="33619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35940" y="1774901"/>
            <a:ext cx="7879080" cy="7880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-5">
                <a:latin typeface="Times New Roman"/>
                <a:cs typeface="Times New Roman"/>
              </a:rPr>
              <a:t>Nonce =</a:t>
            </a:r>
            <a:r>
              <a:rPr dirty="0" sz="2500" spc="25">
                <a:latin typeface="Times New Roman"/>
                <a:cs typeface="Times New Roman"/>
              </a:rPr>
              <a:t> </a:t>
            </a:r>
            <a:r>
              <a:rPr dirty="0" sz="2500" spc="-10">
                <a:latin typeface="Times New Roman"/>
                <a:cs typeface="Times New Roman"/>
              </a:rPr>
              <a:t>IV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1452880" algn="l"/>
                <a:tab pos="3362960" algn="l"/>
              </a:tabLst>
            </a:pPr>
            <a:r>
              <a:rPr dirty="0" sz="2500" spc="-5">
                <a:latin typeface="Times New Roman"/>
                <a:cs typeface="Times New Roman"/>
              </a:rPr>
              <a:t>Plain</a:t>
            </a:r>
            <a:r>
              <a:rPr dirty="0" sz="2500" spc="25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text</a:t>
            </a:r>
            <a:r>
              <a:rPr dirty="0" sz="2000" spc="-5">
                <a:latin typeface="Times New Roman"/>
                <a:cs typeface="Times New Roman"/>
              </a:rPr>
              <a:t>i	</a:t>
            </a:r>
            <a:r>
              <a:rPr dirty="0" sz="2500" spc="-5">
                <a:latin typeface="Times New Roman"/>
                <a:cs typeface="Times New Roman"/>
              </a:rPr>
              <a:t>=</a:t>
            </a:r>
            <a:r>
              <a:rPr dirty="0" sz="2500" spc="15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Cipher</a:t>
            </a:r>
            <a:r>
              <a:rPr dirty="0" sz="2500" spc="20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text</a:t>
            </a:r>
            <a:r>
              <a:rPr dirty="0" sz="2000" spc="-5">
                <a:latin typeface="Times New Roman"/>
                <a:cs typeface="Times New Roman"/>
              </a:rPr>
              <a:t>i	</a:t>
            </a:r>
            <a:r>
              <a:rPr dirty="0" sz="2500" spc="-10">
                <a:latin typeface="Times New Roman"/>
                <a:cs typeface="Times New Roman"/>
              </a:rPr>
              <a:t>XOR </a:t>
            </a:r>
            <a:r>
              <a:rPr dirty="0" sz="2500" spc="-5">
                <a:latin typeface="Times New Roman"/>
                <a:cs typeface="Times New Roman"/>
              </a:rPr>
              <a:t>Encryption with</a:t>
            </a:r>
            <a:r>
              <a:rPr dirty="0" sz="2500" spc="40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key(counter)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93976" y="2980944"/>
            <a:ext cx="4910328" cy="7833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1469097"/>
            <a:ext cx="7382509" cy="3227705"/>
          </a:xfrm>
          <a:prstGeom prst="rect">
            <a:avLst/>
          </a:prstGeom>
        </p:spPr>
        <p:txBody>
          <a:bodyPr wrap="square" lIns="0" tIns="89535" rIns="0" bIns="0" rtlCol="0" vert="horz">
            <a:spAutoFit/>
          </a:bodyPr>
          <a:lstStyle/>
          <a:p>
            <a:pPr marL="344805" indent="-332740">
              <a:lnSpc>
                <a:spcPct val="100000"/>
              </a:lnSpc>
              <a:spcBef>
                <a:spcPts val="705"/>
              </a:spcBef>
              <a:buFont typeface="Wingdings"/>
              <a:buChar char=""/>
              <a:tabLst>
                <a:tab pos="345440" algn="l"/>
                <a:tab pos="4013200" algn="l"/>
              </a:tabLst>
            </a:pPr>
            <a:r>
              <a:rPr dirty="0" sz="2500" spc="-5">
                <a:solidFill>
                  <a:srgbClr val="943735"/>
                </a:solidFill>
                <a:latin typeface="Times New Roman"/>
                <a:cs typeface="Times New Roman"/>
              </a:rPr>
              <a:t>NIST : </a:t>
            </a:r>
            <a:r>
              <a:rPr dirty="0" sz="2500" spc="-5">
                <a:latin typeface="Times New Roman"/>
                <a:cs typeface="Times New Roman"/>
              </a:rPr>
              <a:t>National</a:t>
            </a:r>
            <a:r>
              <a:rPr dirty="0" sz="2500" spc="55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Institute</a:t>
            </a:r>
            <a:r>
              <a:rPr dirty="0" sz="2500" spc="55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of	Standards and</a:t>
            </a:r>
            <a:r>
              <a:rPr dirty="0" sz="2500" spc="-30">
                <a:latin typeface="Times New Roman"/>
                <a:cs typeface="Times New Roman"/>
              </a:rPr>
              <a:t> </a:t>
            </a:r>
            <a:r>
              <a:rPr dirty="0" sz="2500" spc="-25">
                <a:latin typeface="Times New Roman"/>
                <a:cs typeface="Times New Roman"/>
              </a:rPr>
              <a:t>Technology</a:t>
            </a:r>
            <a:endParaRPr sz="2500">
              <a:latin typeface="Times New Roman"/>
              <a:cs typeface="Times New Roman"/>
            </a:endParaRPr>
          </a:p>
          <a:p>
            <a:pPr marL="338455" indent="-326390">
              <a:lnSpc>
                <a:spcPct val="100000"/>
              </a:lnSpc>
              <a:spcBef>
                <a:spcPts val="605"/>
              </a:spcBef>
              <a:buFont typeface="Wingdings"/>
              <a:buChar char=""/>
              <a:tabLst>
                <a:tab pos="339090" algn="l"/>
              </a:tabLst>
            </a:pPr>
            <a:r>
              <a:rPr dirty="0" sz="2500" spc="-5">
                <a:latin typeface="Times New Roman"/>
                <a:cs typeface="Times New Roman"/>
              </a:rPr>
              <a:t>That five </a:t>
            </a:r>
            <a:r>
              <a:rPr dirty="0" sz="2500" spc="-10">
                <a:latin typeface="Times New Roman"/>
                <a:cs typeface="Times New Roman"/>
              </a:rPr>
              <a:t>modes </a:t>
            </a:r>
            <a:r>
              <a:rPr dirty="0" sz="2500" spc="-5">
                <a:latin typeface="Times New Roman"/>
                <a:cs typeface="Times New Roman"/>
              </a:rPr>
              <a:t>of operations are</a:t>
            </a:r>
            <a:r>
              <a:rPr dirty="0" sz="2500" spc="204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:</a:t>
            </a:r>
            <a:endParaRPr sz="2500">
              <a:latin typeface="Times New Roman"/>
              <a:cs typeface="Times New Roman"/>
            </a:endParaRPr>
          </a:p>
          <a:p>
            <a:pPr marL="549275" indent="-53721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549275" algn="l"/>
                <a:tab pos="549910" algn="l"/>
              </a:tabLst>
            </a:pPr>
            <a:r>
              <a:rPr dirty="0" sz="2500" spc="-5">
                <a:latin typeface="Times New Roman"/>
                <a:cs typeface="Times New Roman"/>
              </a:rPr>
              <a:t>Electronic code</a:t>
            </a:r>
            <a:r>
              <a:rPr dirty="0" sz="2500" spc="60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book</a:t>
            </a:r>
            <a:endParaRPr sz="25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dirty="0" sz="2500" spc="-5">
                <a:latin typeface="Times New Roman"/>
                <a:cs typeface="Times New Roman"/>
              </a:rPr>
              <a:t>Cipher chaining</a:t>
            </a:r>
            <a:r>
              <a:rPr dirty="0" sz="2500" spc="60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block</a:t>
            </a:r>
            <a:endParaRPr sz="25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dirty="0" sz="2500" spc="-5">
                <a:latin typeface="Times New Roman"/>
                <a:cs typeface="Times New Roman"/>
              </a:rPr>
              <a:t>Cipher feedback</a:t>
            </a:r>
            <a:r>
              <a:rPr dirty="0" sz="2500">
                <a:latin typeface="Times New Roman"/>
                <a:cs typeface="Times New Roman"/>
              </a:rPr>
              <a:t> </a:t>
            </a:r>
            <a:r>
              <a:rPr dirty="0" sz="2500" spc="-10">
                <a:latin typeface="Times New Roman"/>
                <a:cs typeface="Times New Roman"/>
              </a:rPr>
              <a:t>mode</a:t>
            </a:r>
            <a:endParaRPr sz="25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dirty="0" sz="2500" spc="-5">
                <a:latin typeface="Times New Roman"/>
                <a:cs typeface="Times New Roman"/>
              </a:rPr>
              <a:t>Output feedback</a:t>
            </a:r>
            <a:r>
              <a:rPr dirty="0" sz="2500" spc="-10">
                <a:latin typeface="Times New Roman"/>
                <a:cs typeface="Times New Roman"/>
              </a:rPr>
              <a:t> mode</a:t>
            </a:r>
            <a:endParaRPr sz="25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dirty="0" sz="2500" spc="-5">
                <a:latin typeface="Times New Roman"/>
                <a:cs typeface="Times New Roman"/>
              </a:rPr>
              <a:t>Counter</a:t>
            </a:r>
            <a:r>
              <a:rPr dirty="0" sz="2500" spc="15">
                <a:latin typeface="Times New Roman"/>
                <a:cs typeface="Times New Roman"/>
              </a:rPr>
              <a:t> </a:t>
            </a:r>
            <a:r>
              <a:rPr dirty="0" sz="2500" spc="-10">
                <a:latin typeface="Times New Roman"/>
                <a:cs typeface="Times New Roman"/>
              </a:rPr>
              <a:t>mode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0227" y="16764"/>
            <a:ext cx="8516112" cy="1642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35609" y="160731"/>
            <a:ext cx="7717790" cy="1122680"/>
          </a:xfrm>
          <a:prstGeom prst="rect"/>
        </p:spPr>
        <p:txBody>
          <a:bodyPr wrap="square" lIns="0" tIns="130175" rIns="0" bIns="0" rtlCol="0" vert="horz">
            <a:spAutoFit/>
          </a:bodyPr>
          <a:lstStyle/>
          <a:p>
            <a:pPr marL="2899410" marR="5080" indent="-2887345">
              <a:lnSpc>
                <a:spcPts val="3840"/>
              </a:lnSpc>
              <a:spcBef>
                <a:spcPts val="1025"/>
              </a:spcBef>
            </a:pPr>
            <a:r>
              <a:rPr dirty="0"/>
              <a:t>Introduction </a:t>
            </a:r>
            <a:r>
              <a:rPr dirty="0" spc="-5"/>
              <a:t>to </a:t>
            </a:r>
            <a:r>
              <a:rPr dirty="0"/>
              <a:t>block </a:t>
            </a:r>
            <a:r>
              <a:rPr dirty="0" spc="-5"/>
              <a:t>cipher </a:t>
            </a:r>
            <a:r>
              <a:rPr dirty="0"/>
              <a:t>modes</a:t>
            </a:r>
            <a:r>
              <a:rPr dirty="0" spc="-40"/>
              <a:t> </a:t>
            </a:r>
            <a:r>
              <a:rPr dirty="0" spc="-5"/>
              <a:t>of  </a:t>
            </a:r>
            <a:r>
              <a:rPr dirty="0"/>
              <a:t>operation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35940" y="2079777"/>
            <a:ext cx="7931784" cy="269303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344805" indent="-332740">
              <a:lnSpc>
                <a:spcPct val="100000"/>
              </a:lnSpc>
              <a:spcBef>
                <a:spcPts val="700"/>
              </a:spcBef>
              <a:buFont typeface="Wingdings"/>
              <a:buChar char=""/>
              <a:tabLst>
                <a:tab pos="345440" algn="l"/>
              </a:tabLst>
            </a:pPr>
            <a:r>
              <a:rPr dirty="0" sz="2500" spc="-5">
                <a:latin typeface="Times New Roman"/>
                <a:cs typeface="Times New Roman"/>
              </a:rPr>
              <a:t>Block cipher only allow to encrypt entire</a:t>
            </a:r>
            <a:r>
              <a:rPr dirty="0" sz="2500" spc="130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blocks.</a:t>
            </a:r>
            <a:endParaRPr sz="2500">
              <a:latin typeface="Times New Roman"/>
              <a:cs typeface="Times New Roman"/>
            </a:endParaRPr>
          </a:p>
          <a:p>
            <a:pPr marL="339090" indent="-327025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339725" algn="l"/>
              </a:tabLst>
            </a:pPr>
            <a:r>
              <a:rPr dirty="0" sz="2500" spc="-5">
                <a:latin typeface="Times New Roman"/>
                <a:cs typeface="Times New Roman"/>
              </a:rPr>
              <a:t>What if our </a:t>
            </a:r>
            <a:r>
              <a:rPr dirty="0" sz="2500" spc="-10">
                <a:latin typeface="Times New Roman"/>
                <a:cs typeface="Times New Roman"/>
              </a:rPr>
              <a:t>message </a:t>
            </a:r>
            <a:r>
              <a:rPr dirty="0" sz="2500" spc="-5">
                <a:latin typeface="Times New Roman"/>
                <a:cs typeface="Times New Roman"/>
              </a:rPr>
              <a:t>is longer/shorter than the block</a:t>
            </a:r>
            <a:r>
              <a:rPr dirty="0" sz="2500" spc="265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size?</a:t>
            </a:r>
            <a:endParaRPr sz="2500">
              <a:latin typeface="Times New Roman"/>
              <a:cs typeface="Times New Roman"/>
            </a:endParaRPr>
          </a:p>
          <a:p>
            <a:pPr marL="238125" marR="5080" indent="-226060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266065" algn="l"/>
              </a:tabLst>
            </a:pPr>
            <a:r>
              <a:rPr dirty="0" sz="2500" spc="-5">
                <a:latin typeface="Times New Roman"/>
                <a:cs typeface="Times New Roman"/>
              </a:rPr>
              <a:t>When message is </a:t>
            </a:r>
            <a:r>
              <a:rPr dirty="0" sz="2500">
                <a:latin typeface="Times New Roman"/>
                <a:cs typeface="Times New Roman"/>
              </a:rPr>
              <a:t>longer/shorter </a:t>
            </a:r>
            <a:r>
              <a:rPr dirty="0" sz="2500" spc="-5">
                <a:latin typeface="Times New Roman"/>
                <a:cs typeface="Times New Roman"/>
              </a:rPr>
              <a:t>than the block size , we use  </a:t>
            </a:r>
            <a:r>
              <a:rPr dirty="0" sz="2500" spc="-10">
                <a:latin typeface="Times New Roman"/>
                <a:cs typeface="Times New Roman"/>
              </a:rPr>
              <a:t>modes </a:t>
            </a:r>
            <a:r>
              <a:rPr dirty="0" sz="2500" spc="-5">
                <a:latin typeface="Times New Roman"/>
                <a:cs typeface="Times New Roman"/>
              </a:rPr>
              <a:t>of</a:t>
            </a:r>
            <a:r>
              <a:rPr dirty="0" sz="2500" spc="65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operations.</a:t>
            </a:r>
            <a:endParaRPr sz="2500">
              <a:latin typeface="Times New Roman"/>
              <a:cs typeface="Times New Roman"/>
            </a:endParaRPr>
          </a:p>
          <a:p>
            <a:pPr marL="266065" marR="219710" indent="-266065">
              <a:lnSpc>
                <a:spcPct val="120000"/>
              </a:lnSpc>
              <a:buFont typeface="Wingdings"/>
              <a:buChar char=""/>
              <a:tabLst>
                <a:tab pos="266065" algn="l"/>
                <a:tab pos="1053465" algn="l"/>
              </a:tabLst>
            </a:pPr>
            <a:r>
              <a:rPr dirty="0" sz="2500" spc="-5">
                <a:latin typeface="Times New Roman"/>
                <a:cs typeface="Times New Roman"/>
              </a:rPr>
              <a:t>Algorithms that exploit a block cipher to provide a service  (e.g.	confidentiality</a:t>
            </a:r>
            <a:r>
              <a:rPr dirty="0" sz="2500" spc="55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).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3004" y="321563"/>
            <a:ext cx="8330183" cy="16428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61466" y="466090"/>
            <a:ext cx="7416800" cy="1122680"/>
          </a:xfrm>
          <a:prstGeom prst="rect"/>
        </p:spPr>
        <p:txBody>
          <a:bodyPr wrap="square" lIns="0" tIns="133985" rIns="0" bIns="0" rtlCol="0" vert="horz">
            <a:spAutoFit/>
          </a:bodyPr>
          <a:lstStyle/>
          <a:p>
            <a:pPr marL="2637155" marR="5080" indent="-2625090">
              <a:lnSpc>
                <a:spcPct val="80000"/>
              </a:lnSpc>
              <a:spcBef>
                <a:spcPts val="1055"/>
              </a:spcBef>
            </a:pPr>
            <a:r>
              <a:rPr dirty="0" spc="-5"/>
              <a:t>When we use </a:t>
            </a:r>
            <a:r>
              <a:rPr dirty="0"/>
              <a:t>block </a:t>
            </a:r>
            <a:r>
              <a:rPr dirty="0" spc="-5"/>
              <a:t>cipher modes of  </a:t>
            </a:r>
            <a:r>
              <a:rPr dirty="0"/>
              <a:t>operation?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3004" y="283463"/>
            <a:ext cx="8317992" cy="1315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06192" y="517905"/>
            <a:ext cx="4533265" cy="6807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300" spc="-5"/>
              <a:t>Electronic</a:t>
            </a:r>
            <a:r>
              <a:rPr dirty="0" sz="4300" spc="15"/>
              <a:t> </a:t>
            </a:r>
            <a:r>
              <a:rPr dirty="0" sz="4300" spc="-5"/>
              <a:t>codebook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12140" y="1851786"/>
            <a:ext cx="7442200" cy="2692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65430" indent="-253365">
              <a:lnSpc>
                <a:spcPct val="100000"/>
              </a:lnSpc>
              <a:spcBef>
                <a:spcPts val="95"/>
              </a:spcBef>
              <a:buSzPct val="96000"/>
              <a:buFont typeface="Wingdings"/>
              <a:buChar char=""/>
              <a:tabLst>
                <a:tab pos="266065" algn="l"/>
              </a:tabLst>
            </a:pPr>
            <a:r>
              <a:rPr dirty="0" sz="2500" spc="-5">
                <a:latin typeface="Times New Roman"/>
                <a:cs typeface="Times New Roman"/>
              </a:rPr>
              <a:t>ECB is the simplest </a:t>
            </a:r>
            <a:r>
              <a:rPr dirty="0" sz="2500" spc="-10">
                <a:latin typeface="Times New Roman"/>
                <a:cs typeface="Times New Roman"/>
              </a:rPr>
              <a:t>mode </a:t>
            </a:r>
            <a:r>
              <a:rPr dirty="0" sz="2500" spc="-5">
                <a:latin typeface="Times New Roman"/>
                <a:cs typeface="Times New Roman"/>
              </a:rPr>
              <a:t>of</a:t>
            </a:r>
            <a:r>
              <a:rPr dirty="0" sz="2500" spc="120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operation.</a:t>
            </a:r>
            <a:endParaRPr sz="2500">
              <a:latin typeface="Times New Roman"/>
              <a:cs typeface="Times New Roman"/>
            </a:endParaRPr>
          </a:p>
          <a:p>
            <a:pPr marL="265430" indent="-253365">
              <a:lnSpc>
                <a:spcPct val="100000"/>
              </a:lnSpc>
              <a:buSzPct val="96000"/>
              <a:buFont typeface="Wingdings"/>
              <a:buChar char=""/>
              <a:tabLst>
                <a:tab pos="266065" algn="l"/>
              </a:tabLst>
            </a:pPr>
            <a:r>
              <a:rPr dirty="0" sz="2500" spc="-5">
                <a:latin typeface="Times New Roman"/>
                <a:cs typeface="Times New Roman"/>
              </a:rPr>
              <a:t>The plain text is divided into N</a:t>
            </a:r>
            <a:r>
              <a:rPr dirty="0" sz="2500" spc="80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blocks.</a:t>
            </a:r>
            <a:endParaRPr sz="2500">
              <a:latin typeface="Times New Roman"/>
              <a:cs typeface="Times New Roman"/>
            </a:endParaRPr>
          </a:p>
          <a:p>
            <a:pPr marL="265430" indent="-253365">
              <a:lnSpc>
                <a:spcPct val="100000"/>
              </a:lnSpc>
              <a:buSzPct val="96000"/>
              <a:buFont typeface="Wingdings"/>
              <a:buChar char=""/>
              <a:tabLst>
                <a:tab pos="266065" algn="l"/>
              </a:tabLst>
            </a:pPr>
            <a:r>
              <a:rPr dirty="0" sz="2500" spc="-5">
                <a:latin typeface="Times New Roman"/>
                <a:cs typeface="Times New Roman"/>
              </a:rPr>
              <a:t>The block size is n</a:t>
            </a:r>
            <a:r>
              <a:rPr dirty="0" sz="2500" spc="45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bits.</a:t>
            </a:r>
            <a:endParaRPr sz="2500">
              <a:latin typeface="Times New Roman"/>
              <a:cs typeface="Times New Roman"/>
            </a:endParaRPr>
          </a:p>
          <a:p>
            <a:pPr algn="just" marL="238125" marR="5080" indent="-226060">
              <a:lnSpc>
                <a:spcPct val="100000"/>
              </a:lnSpc>
              <a:buSzPct val="96000"/>
              <a:buFont typeface="Wingdings"/>
              <a:buChar char=""/>
              <a:tabLst>
                <a:tab pos="266065" algn="l"/>
              </a:tabLst>
            </a:pPr>
            <a:r>
              <a:rPr dirty="0" sz="2500" spc="-5">
                <a:latin typeface="Times New Roman"/>
                <a:cs typeface="Times New Roman"/>
              </a:rPr>
              <a:t>If the plaintext size is not multiple of </a:t>
            </a:r>
            <a:r>
              <a:rPr dirty="0" sz="2500">
                <a:latin typeface="Times New Roman"/>
                <a:cs typeface="Times New Roman"/>
              </a:rPr>
              <a:t>the </a:t>
            </a:r>
            <a:r>
              <a:rPr dirty="0" sz="2500" spc="-5">
                <a:latin typeface="Times New Roman"/>
                <a:cs typeface="Times New Roman"/>
              </a:rPr>
              <a:t>block size , the  text is padded to </a:t>
            </a:r>
            <a:r>
              <a:rPr dirty="0" sz="2500" spc="-10">
                <a:latin typeface="Times New Roman"/>
                <a:cs typeface="Times New Roman"/>
              </a:rPr>
              <a:t>make </a:t>
            </a:r>
            <a:r>
              <a:rPr dirty="0" sz="2500" spc="-5">
                <a:latin typeface="Times New Roman"/>
                <a:cs typeface="Times New Roman"/>
              </a:rPr>
              <a:t>the last block the </a:t>
            </a:r>
            <a:r>
              <a:rPr dirty="0" sz="2500" spc="-10">
                <a:latin typeface="Times New Roman"/>
                <a:cs typeface="Times New Roman"/>
              </a:rPr>
              <a:t>same </a:t>
            </a:r>
            <a:r>
              <a:rPr dirty="0" sz="2500" spc="-5">
                <a:latin typeface="Times New Roman"/>
                <a:cs typeface="Times New Roman"/>
              </a:rPr>
              <a:t>size other  blocks.</a:t>
            </a:r>
            <a:endParaRPr sz="2500">
              <a:latin typeface="Times New Roman"/>
              <a:cs typeface="Times New Roman"/>
            </a:endParaRPr>
          </a:p>
          <a:p>
            <a:pPr algn="just" marL="265430" indent="-253365">
              <a:lnSpc>
                <a:spcPct val="100000"/>
              </a:lnSpc>
              <a:buSzPct val="96000"/>
              <a:buFont typeface="Wingdings"/>
              <a:buChar char=""/>
              <a:tabLst>
                <a:tab pos="266065" algn="l"/>
              </a:tabLst>
            </a:pPr>
            <a:r>
              <a:rPr dirty="0" sz="2500" spc="-10">
                <a:latin typeface="Times New Roman"/>
                <a:cs typeface="Times New Roman"/>
              </a:rPr>
              <a:t>Same </a:t>
            </a:r>
            <a:r>
              <a:rPr dirty="0" sz="2500" spc="-5">
                <a:latin typeface="Times New Roman"/>
                <a:cs typeface="Times New Roman"/>
              </a:rPr>
              <a:t>key is used to encrypt and decrypt each</a:t>
            </a:r>
            <a:r>
              <a:rPr dirty="0" sz="2500" spc="180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block.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0311" y="2590800"/>
            <a:ext cx="8705088" cy="350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13004" y="169163"/>
            <a:ext cx="8317992" cy="16428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3985" rIns="0" bIns="0" rtlCol="0" vert="horz">
            <a:spAutoFit/>
          </a:bodyPr>
          <a:lstStyle/>
          <a:p>
            <a:pPr marL="2551430" marR="5080" indent="-2484755">
              <a:lnSpc>
                <a:spcPct val="80000"/>
              </a:lnSpc>
              <a:spcBef>
                <a:spcPts val="1055"/>
              </a:spcBef>
            </a:pPr>
            <a:r>
              <a:rPr dirty="0" spc="-5"/>
              <a:t>Electronic codebook</a:t>
            </a:r>
            <a:r>
              <a:rPr dirty="0" spc="-35"/>
              <a:t> </a:t>
            </a:r>
            <a:r>
              <a:rPr dirty="0"/>
              <a:t>encryption  </a:t>
            </a:r>
            <a:r>
              <a:rPr dirty="0" spc="-5"/>
              <a:t>process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12140" y="1927986"/>
            <a:ext cx="5967730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-5">
                <a:latin typeface="Times New Roman"/>
                <a:cs typeface="Times New Roman"/>
              </a:rPr>
              <a:t>Cipher text</a:t>
            </a:r>
            <a:r>
              <a:rPr dirty="0" sz="2400" spc="-5">
                <a:latin typeface="Times New Roman"/>
                <a:cs typeface="Times New Roman"/>
              </a:rPr>
              <a:t>i </a:t>
            </a:r>
            <a:r>
              <a:rPr dirty="0" sz="2500" spc="-5">
                <a:latin typeface="Times New Roman"/>
                <a:cs typeface="Times New Roman"/>
              </a:rPr>
              <a:t>= encryption with key (plain</a:t>
            </a:r>
            <a:r>
              <a:rPr dirty="0" sz="2500" spc="204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text</a:t>
            </a:r>
            <a:r>
              <a:rPr dirty="0" sz="2000" spc="-5">
                <a:latin typeface="Times New Roman"/>
                <a:cs typeface="Times New Roman"/>
              </a:rPr>
              <a:t>i</a:t>
            </a:r>
            <a:r>
              <a:rPr dirty="0" sz="2500" spc="-5">
                <a:latin typeface="Times New Roman"/>
                <a:cs typeface="Times New Roman"/>
              </a:rPr>
              <a:t>)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95400" y="2819400"/>
            <a:ext cx="1857756" cy="20010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19800" y="2819400"/>
            <a:ext cx="1781555" cy="19903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276600" y="2819400"/>
            <a:ext cx="2382012" cy="20665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13004" y="169163"/>
            <a:ext cx="8317992" cy="16428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985" rIns="0" bIns="0" rtlCol="0" vert="horz">
            <a:spAutoFit/>
          </a:bodyPr>
          <a:lstStyle/>
          <a:p>
            <a:pPr marL="2976245" marR="5080" indent="-2385695">
              <a:lnSpc>
                <a:spcPct val="80000"/>
              </a:lnSpc>
              <a:spcBef>
                <a:spcPts val="1055"/>
              </a:spcBef>
            </a:pPr>
            <a:r>
              <a:rPr dirty="0" spc="-5"/>
              <a:t>Electronic codebook</a:t>
            </a:r>
            <a:r>
              <a:rPr dirty="0" spc="-35"/>
              <a:t> </a:t>
            </a:r>
            <a:r>
              <a:rPr dirty="0"/>
              <a:t>encryption  </a:t>
            </a:r>
            <a:r>
              <a:rPr dirty="0" spc="-5"/>
              <a:t>example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3004" y="169163"/>
            <a:ext cx="8317992" cy="1642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3985" rIns="0" bIns="0" rtlCol="0" vert="horz">
            <a:spAutoFit/>
          </a:bodyPr>
          <a:lstStyle/>
          <a:p>
            <a:pPr marL="2552065" marR="5080" indent="-2539365">
              <a:lnSpc>
                <a:spcPct val="80000"/>
              </a:lnSpc>
              <a:spcBef>
                <a:spcPts val="1055"/>
              </a:spcBef>
            </a:pPr>
            <a:r>
              <a:rPr dirty="0" spc="-5"/>
              <a:t>Electronic codebook Decryption  </a:t>
            </a:r>
            <a:r>
              <a:rPr dirty="0"/>
              <a:t>process</a:t>
            </a:r>
          </a:p>
        </p:txBody>
      </p:sp>
      <p:sp>
        <p:nvSpPr>
          <p:cNvPr id="4" name="object 4"/>
          <p:cNvSpPr/>
          <p:nvPr/>
        </p:nvSpPr>
        <p:spPr>
          <a:xfrm>
            <a:off x="228600" y="2590800"/>
            <a:ext cx="8686800" cy="34975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88340" y="1831289"/>
            <a:ext cx="5989320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-5">
                <a:latin typeface="Times New Roman"/>
                <a:cs typeface="Times New Roman"/>
              </a:rPr>
              <a:t>Plain text</a:t>
            </a:r>
            <a:r>
              <a:rPr dirty="0" sz="2000" spc="-5">
                <a:latin typeface="Times New Roman"/>
                <a:cs typeface="Times New Roman"/>
              </a:rPr>
              <a:t>i </a:t>
            </a:r>
            <a:r>
              <a:rPr dirty="0" sz="2500" spc="-5">
                <a:latin typeface="Times New Roman"/>
                <a:cs typeface="Times New Roman"/>
              </a:rPr>
              <a:t>= Decryption with key (cipher</a:t>
            </a:r>
            <a:r>
              <a:rPr dirty="0" sz="2500" spc="-190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texti)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985" rIns="0" bIns="0" rtlCol="0" vert="horz">
            <a:spAutoFit/>
          </a:bodyPr>
          <a:lstStyle/>
          <a:p>
            <a:pPr marL="2976880" marR="5080" indent="-2440305">
              <a:lnSpc>
                <a:spcPct val="80000"/>
              </a:lnSpc>
              <a:spcBef>
                <a:spcPts val="1055"/>
              </a:spcBef>
            </a:pPr>
            <a:r>
              <a:rPr dirty="0" spc="-5"/>
              <a:t>Electronic codebook Decryption  example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2020-06-17T14:51:46Z</dcterms:created>
  <dcterms:modified xsi:type="dcterms:W3CDTF">2020-06-17T14:51:46Z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2015-08-31T00:00:00Z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2020-06-17T00:00:00Z</vt:filetime>
  </property>
</Properties>
</file>