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8342" y="1649983"/>
            <a:ext cx="6195314" cy="2312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0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26182" y="4064584"/>
            <a:ext cx="6739635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6F2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224" y="8890"/>
            <a:ext cx="9915550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162" y="1555495"/>
            <a:ext cx="10761675" cy="383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98342" y="1649983"/>
            <a:ext cx="619531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40740">
              <a:lnSpc>
                <a:spcPct val="100000"/>
              </a:lnSpc>
              <a:spcBef>
                <a:spcPts val="100"/>
              </a:spcBef>
            </a:pPr>
            <a:r>
              <a:rPr lang="en-IN" sz="4800" b="1" spc="-5" dirty="0"/>
              <a:t>International Data       </a:t>
            </a:r>
            <a:r>
              <a:rPr lang="en-IN" sz="4800" b="1" dirty="0"/>
              <a:t>Encryption</a:t>
            </a:r>
            <a:r>
              <a:rPr lang="en-IN" sz="4800" b="1" spc="-390" dirty="0"/>
              <a:t> </a:t>
            </a:r>
            <a:r>
              <a:rPr lang="en-IN" sz="4800" b="1" dirty="0"/>
              <a:t>Algorithm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FADE80-9C1D-45FE-AAF9-D918ECF51D0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943600" y="3533595"/>
            <a:ext cx="6739635" cy="3500958"/>
          </a:xfrm>
        </p:spPr>
        <p:txBody>
          <a:bodyPr/>
          <a:lstStyle/>
          <a:p>
            <a:r>
              <a:rPr lang="en-US" sz="4000" b="1" dirty="0"/>
              <a:t>Made by   </a:t>
            </a:r>
          </a:p>
          <a:p>
            <a:r>
              <a:rPr lang="en-US" sz="4000" b="1" dirty="0"/>
              <a:t>Akash Pahari</a:t>
            </a:r>
          </a:p>
          <a:p>
            <a:r>
              <a:rPr lang="en-US" sz="4000" b="1" dirty="0"/>
              <a:t>Stream-IT,</a:t>
            </a:r>
          </a:p>
          <a:p>
            <a:r>
              <a:rPr lang="en-US" sz="4000" b="1" dirty="0"/>
              <a:t>Roll no-16800216009</a:t>
            </a:r>
          </a:p>
          <a:p>
            <a:pPr marL="12700" marR="5080" indent="539750" algn="r">
              <a:lnSpc>
                <a:spcPts val="2810"/>
              </a:lnSpc>
              <a:spcBef>
                <a:spcPts val="455"/>
              </a:spcBef>
            </a:pPr>
            <a:endParaRPr lang="en-US" sz="4000" dirty="0">
              <a:latin typeface="Arial"/>
              <a:cs typeface="Arial"/>
            </a:endParaRPr>
          </a:p>
          <a:p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9372" y="1220819"/>
            <a:ext cx="2815590" cy="163131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1) Multiply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P1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K49.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2) Add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K50.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3) Add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P3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K51.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4) Multiply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P4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K52.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5951"/>
            <a:ext cx="93916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/>
              <a:t>Sequence of operation in last</a:t>
            </a:r>
            <a:r>
              <a:rPr sz="4600" spc="60" dirty="0"/>
              <a:t> </a:t>
            </a:r>
            <a:r>
              <a:rPr sz="4600" spc="-5" dirty="0"/>
              <a:t>round</a:t>
            </a:r>
            <a:endParaRPr sz="4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656" y="8890"/>
            <a:ext cx="37096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Encyption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4321" y="1879219"/>
            <a:ext cx="8467725" cy="232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815" indent="-343535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all 64 bit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text is divided into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4 16-bit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parts and they are taken as  an input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round.</a:t>
            </a:r>
            <a:endParaRPr sz="1800">
              <a:latin typeface="Trebuchet MS"/>
              <a:cs typeface="Trebuchet MS"/>
            </a:endParaRPr>
          </a:p>
          <a:p>
            <a:pPr marL="381000" marR="34925" indent="-343535">
              <a:lnSpc>
                <a:spcPct val="100000"/>
              </a:lnSpc>
              <a:spcBef>
                <a:spcPts val="994"/>
              </a:spcBef>
              <a:tabLst>
                <a:tab pos="381000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 the end of the first encryption round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four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16-bit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values are produced which  are used as input to the second encryption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round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  <a:tabLst>
                <a:tab pos="381000" algn="l"/>
              </a:tabLst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repeated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each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subsequent 8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encryption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rounds</a:t>
            </a:r>
            <a:endParaRPr sz="1800">
              <a:latin typeface="Trebuchet MS"/>
              <a:cs typeface="Trebuchet MS"/>
            </a:endParaRPr>
          </a:p>
          <a:p>
            <a:pPr marL="381000" marR="30480" indent="-343535">
              <a:lnSpc>
                <a:spcPct val="100000"/>
              </a:lnSpc>
              <a:spcBef>
                <a:spcPts val="994"/>
              </a:spcBef>
              <a:tabLst>
                <a:tab pos="381000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Note that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sz="1800" baseline="25462" dirty="0">
                <a:solidFill>
                  <a:srgbClr val="404040"/>
                </a:solidFill>
                <a:latin typeface="Trebuchet MS"/>
                <a:cs typeface="Trebuchet MS"/>
              </a:rPr>
              <a:t>th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round we have to use only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4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key(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K49, K50,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K51,K52) and have  to perform different operation 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guided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previous slide.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224" y="8890"/>
            <a:ext cx="40951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Decryption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153" y="1778634"/>
            <a:ext cx="8390255" cy="192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computational process used for decryption of the ciphertext is essentially 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that used for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encryption</a:t>
            </a:r>
            <a:endParaRPr sz="1800">
              <a:latin typeface="Trebuchet MS"/>
              <a:cs typeface="Trebuchet MS"/>
            </a:endParaRPr>
          </a:p>
          <a:p>
            <a:pPr marL="355600" marR="6146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only difference is that each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52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16-bit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 sub-blocks used for  decryption is the inverse of the key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sub-block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 during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encryption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 remember that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blocks must be used in reverse order than 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encryption round.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224" y="8890"/>
            <a:ext cx="757300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Applications of</a:t>
            </a:r>
            <a:r>
              <a:rPr spc="-85" dirty="0"/>
              <a:t> </a:t>
            </a:r>
            <a:r>
              <a:rPr spc="-5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162" y="1555495"/>
            <a:ext cx="8492490" cy="38366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74295" indent="-342900" algn="just">
              <a:lnSpc>
                <a:spcPts val="2160"/>
              </a:lnSpc>
              <a:spcBef>
                <a:spcPts val="375"/>
              </a:spcBef>
            </a:pPr>
            <a:r>
              <a:rPr sz="1600" spc="270" dirty="0">
                <a:solidFill>
                  <a:srgbClr val="EB3C9F"/>
                </a:solidFill>
                <a:latin typeface="Arial"/>
                <a:cs typeface="Arial"/>
              </a:rPr>
              <a:t> </a:t>
            </a:r>
            <a:r>
              <a:rPr sz="2000" spc="-85" dirty="0">
                <a:solidFill>
                  <a:srgbClr val="404040"/>
                </a:solidFill>
                <a:latin typeface="Trebuchet MS"/>
                <a:cs typeface="Trebuchet MS"/>
              </a:rPr>
              <a:t>Today,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there are hundreds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IDEA-based security solutions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 </a:t>
            </a: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many market areas, ranging from Financial Services,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and Broadcasting  to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Government</a:t>
            </a:r>
            <a:endParaRPr sz="2000">
              <a:latin typeface="Trebuchet MS"/>
              <a:cs typeface="Trebuchet MS"/>
            </a:endParaRPr>
          </a:p>
          <a:p>
            <a:pPr marL="12700" algn="just">
              <a:lnSpc>
                <a:spcPts val="2280"/>
              </a:lnSpc>
              <a:spcBef>
                <a:spcPts val="725"/>
              </a:spcBef>
            </a:pPr>
            <a:r>
              <a:rPr sz="1600" spc="270" dirty="0">
                <a:solidFill>
                  <a:srgbClr val="EB3C9F"/>
                </a:solidFill>
                <a:latin typeface="Arial"/>
                <a:cs typeface="Arial"/>
              </a:rPr>
              <a:t>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IDEA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algorithm can easily be combined in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any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encryption</a:t>
            </a:r>
            <a:r>
              <a:rPr sz="2000" spc="-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software.</a:t>
            </a:r>
            <a:endParaRPr sz="2000">
              <a:latin typeface="Trebuchet MS"/>
              <a:cs typeface="Trebuchet MS"/>
            </a:endParaRPr>
          </a:p>
          <a:p>
            <a:pPr marL="355600" algn="just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Data encryption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can be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protect data transmission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storage.</a:t>
            </a:r>
            <a:endParaRPr sz="20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755"/>
              </a:spcBef>
            </a:pPr>
            <a:r>
              <a:rPr sz="1600" spc="270" dirty="0">
                <a:solidFill>
                  <a:srgbClr val="EB3C9F"/>
                </a:solidFill>
                <a:latin typeface="Arial"/>
                <a:cs typeface="Arial"/>
              </a:rPr>
              <a:t>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Typical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fields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are:</a:t>
            </a:r>
            <a:endParaRPr sz="2000">
              <a:latin typeface="Trebuchet MS"/>
              <a:cs typeface="Trebuchet MS"/>
            </a:endParaRPr>
          </a:p>
          <a:p>
            <a:pPr marL="756285" marR="448945" indent="-287020">
              <a:lnSpc>
                <a:spcPts val="2160"/>
              </a:lnSpc>
              <a:spcBef>
                <a:spcPts val="1040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Audio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and video data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cable </a:t>
            </a:r>
            <a:r>
              <a:rPr sz="2000" spc="-95" dirty="0">
                <a:solidFill>
                  <a:srgbClr val="404040"/>
                </a:solidFill>
                <a:latin typeface="Trebuchet MS"/>
                <a:cs typeface="Trebuchet MS"/>
              </a:rPr>
              <a:t>TV,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video conferencing, distance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endParaRPr sz="20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725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75692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Sensitive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financial and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commercial</a:t>
            </a:r>
            <a:r>
              <a:rPr sz="20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760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75692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Email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via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networks</a:t>
            </a:r>
            <a:endParaRPr sz="20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770"/>
              </a:spcBef>
              <a:buClr>
                <a:srgbClr val="EB3C9F"/>
              </a:buClr>
              <a:buSzPct val="80000"/>
              <a:buFont typeface="Wingdings"/>
              <a:buChar char=""/>
              <a:tabLst>
                <a:tab pos="75692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cards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2644" y="3278123"/>
            <a:ext cx="3985259" cy="1519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2644" y="3278123"/>
            <a:ext cx="3985260" cy="1519555"/>
          </a:xfrm>
          <a:prstGeom prst="rect">
            <a:avLst/>
          </a:prstGeom>
          <a:ln w="12192">
            <a:solidFill>
              <a:srgbClr val="F495C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0805" marR="407034">
              <a:lnSpc>
                <a:spcPct val="100000"/>
              </a:lnSpc>
              <a:spcBef>
                <a:spcPts val="30"/>
              </a:spcBef>
            </a:pPr>
            <a:r>
              <a:rPr sz="3200" dirty="0">
                <a:latin typeface="Times New Roman"/>
                <a:cs typeface="Times New Roman"/>
              </a:rPr>
              <a:t>Heartly thank you</a:t>
            </a:r>
            <a:r>
              <a:rPr sz="3200" spc="-3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 </a:t>
            </a:r>
            <a:r>
              <a:rPr sz="3200" dirty="0">
                <a:latin typeface="Times New Roman"/>
                <a:cs typeface="Times New Roman"/>
              </a:rPr>
              <a:t>your time</a:t>
            </a:r>
            <a:r>
              <a:rPr sz="3200" spc="-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attention…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295" y="268681"/>
            <a:ext cx="4122420" cy="6589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7091" y="150876"/>
            <a:ext cx="4434840" cy="2862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7091" y="150876"/>
            <a:ext cx="4434840" cy="2862580"/>
          </a:xfrm>
          <a:prstGeom prst="rect">
            <a:avLst/>
          </a:prstGeom>
          <a:ln w="12192">
            <a:solidFill>
              <a:srgbClr val="F495C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725"/>
              </a:lnSpc>
            </a:pPr>
            <a:r>
              <a:rPr sz="3600" spc="-600" dirty="0">
                <a:latin typeface="Times New Roman"/>
                <a:cs typeface="Times New Roman"/>
              </a:rPr>
              <a:t>Hey </a:t>
            </a:r>
            <a:r>
              <a:rPr sz="3600" spc="-409" dirty="0">
                <a:latin typeface="Times New Roman"/>
                <a:cs typeface="Times New Roman"/>
              </a:rPr>
              <a:t>all </a:t>
            </a:r>
            <a:r>
              <a:rPr sz="3600" spc="-475" dirty="0">
                <a:latin typeface="Times New Roman"/>
                <a:cs typeface="Times New Roman"/>
              </a:rPr>
              <a:t>mature </a:t>
            </a:r>
            <a:r>
              <a:rPr sz="3600" spc="-500" dirty="0">
                <a:latin typeface="Times New Roman"/>
                <a:cs typeface="Times New Roman"/>
              </a:rPr>
              <a:t>people</a:t>
            </a:r>
            <a:r>
              <a:rPr sz="3600" spc="-450" dirty="0">
                <a:latin typeface="Times New Roman"/>
                <a:cs typeface="Times New Roman"/>
              </a:rPr>
              <a:t> </a:t>
            </a:r>
            <a:r>
              <a:rPr sz="3600" spc="-490" dirty="0">
                <a:latin typeface="Times New Roman"/>
                <a:cs typeface="Times New Roman"/>
              </a:rPr>
              <a:t>please</a:t>
            </a:r>
            <a:endParaRPr sz="3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3600" spc="-390" dirty="0">
                <a:latin typeface="Times New Roman"/>
                <a:cs typeface="Times New Roman"/>
              </a:rPr>
              <a:t>attention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spc="-450" dirty="0">
                <a:latin typeface="Times New Roman"/>
                <a:cs typeface="Times New Roman"/>
              </a:rPr>
              <a:t>here:</a:t>
            </a:r>
            <a:endParaRPr sz="3600">
              <a:latin typeface="Times New Roman"/>
              <a:cs typeface="Times New Roman"/>
            </a:endParaRPr>
          </a:p>
          <a:p>
            <a:pPr marL="91440" marR="466725">
              <a:lnSpc>
                <a:spcPct val="100000"/>
              </a:lnSpc>
            </a:pPr>
            <a:r>
              <a:rPr sz="3600" spc="-509" dirty="0">
                <a:latin typeface="Times New Roman"/>
                <a:cs typeface="Times New Roman"/>
              </a:rPr>
              <a:t>Don’t </a:t>
            </a:r>
            <a:r>
              <a:rPr sz="3600" spc="-455" dirty="0">
                <a:latin typeface="Times New Roman"/>
                <a:cs typeface="Times New Roman"/>
              </a:rPr>
              <a:t>forget </a:t>
            </a:r>
            <a:r>
              <a:rPr sz="3600" spc="-390" dirty="0">
                <a:latin typeface="Times New Roman"/>
                <a:cs typeface="Times New Roman"/>
              </a:rPr>
              <a:t>to </a:t>
            </a:r>
            <a:r>
              <a:rPr sz="3600" spc="-580" dirty="0">
                <a:latin typeface="Times New Roman"/>
                <a:cs typeface="Times New Roman"/>
              </a:rPr>
              <a:t>go </a:t>
            </a:r>
            <a:r>
              <a:rPr sz="3600" spc="-440" dirty="0">
                <a:latin typeface="Times New Roman"/>
                <a:cs typeface="Times New Roman"/>
              </a:rPr>
              <a:t>for </a:t>
            </a:r>
            <a:r>
              <a:rPr sz="3600" spc="-505" dirty="0">
                <a:latin typeface="Times New Roman"/>
                <a:cs typeface="Times New Roman"/>
              </a:rPr>
              <a:t>vote </a:t>
            </a:r>
            <a:r>
              <a:rPr sz="3600" spc="-500" dirty="0">
                <a:latin typeface="Times New Roman"/>
                <a:cs typeface="Times New Roman"/>
              </a:rPr>
              <a:t>on  </a:t>
            </a:r>
            <a:r>
              <a:rPr sz="3600" spc="-409" dirty="0">
                <a:latin typeface="Times New Roman"/>
                <a:cs typeface="Times New Roman"/>
              </a:rPr>
              <a:t>the </a:t>
            </a:r>
            <a:r>
              <a:rPr sz="3600" spc="-555" dirty="0">
                <a:latin typeface="Times New Roman"/>
                <a:cs typeface="Times New Roman"/>
              </a:rPr>
              <a:t>day </a:t>
            </a:r>
            <a:r>
              <a:rPr sz="3600" spc="-415" dirty="0">
                <a:latin typeface="Times New Roman"/>
                <a:cs typeface="Times New Roman"/>
              </a:rPr>
              <a:t>after </a:t>
            </a:r>
            <a:r>
              <a:rPr sz="3600" spc="-520" dirty="0">
                <a:latin typeface="Times New Roman"/>
                <a:cs typeface="Times New Roman"/>
              </a:rPr>
              <a:t>tomorrow </a:t>
            </a:r>
            <a:r>
              <a:rPr sz="3600" spc="-360" dirty="0">
                <a:latin typeface="Times New Roman"/>
                <a:cs typeface="Times New Roman"/>
              </a:rPr>
              <a:t>that</a:t>
            </a:r>
            <a:r>
              <a:rPr sz="3600" spc="-315" dirty="0">
                <a:latin typeface="Times New Roman"/>
                <a:cs typeface="Times New Roman"/>
              </a:rPr>
              <a:t> </a:t>
            </a:r>
            <a:r>
              <a:rPr sz="3600" spc="-420" dirty="0">
                <a:latin typeface="Times New Roman"/>
                <a:cs typeface="Times New Roman"/>
              </a:rPr>
              <a:t>is</a:t>
            </a:r>
            <a:endParaRPr sz="3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3600" spc="-495" dirty="0">
                <a:latin typeface="Times New Roman"/>
                <a:cs typeface="Times New Roman"/>
              </a:rPr>
              <a:t>on </a:t>
            </a:r>
            <a:r>
              <a:rPr sz="3600" spc="-420" dirty="0">
                <a:latin typeface="Times New Roman"/>
                <a:cs typeface="Times New Roman"/>
              </a:rPr>
              <a:t>30</a:t>
            </a:r>
            <a:r>
              <a:rPr sz="3600" spc="-630" baseline="25462" dirty="0">
                <a:latin typeface="Times New Roman"/>
                <a:cs typeface="Times New Roman"/>
              </a:rPr>
              <a:t>th </a:t>
            </a:r>
            <a:r>
              <a:rPr sz="3600" spc="-585" dirty="0">
                <a:latin typeface="Times New Roman"/>
                <a:cs typeface="Times New Roman"/>
              </a:rPr>
              <a:t>april… </a:t>
            </a:r>
            <a:r>
              <a:rPr sz="3600" spc="4715" dirty="0">
                <a:latin typeface="Wingdings"/>
                <a:cs typeface="Wingdings"/>
              </a:rPr>
              <a:t>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4511" y="5056632"/>
            <a:ext cx="2723388" cy="1632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44511" y="5056632"/>
            <a:ext cx="2723515" cy="1632585"/>
          </a:xfrm>
          <a:prstGeom prst="rect">
            <a:avLst/>
          </a:prstGeom>
          <a:ln w="12192">
            <a:solidFill>
              <a:srgbClr val="F495C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2000" b="1" i="1" spc="-295" dirty="0">
                <a:latin typeface="Times New Roman"/>
                <a:cs typeface="Times New Roman"/>
              </a:rPr>
              <a:t>presented</a:t>
            </a:r>
            <a:r>
              <a:rPr sz="2000" b="1" i="1" spc="-240" dirty="0">
                <a:latin typeface="Times New Roman"/>
                <a:cs typeface="Times New Roman"/>
              </a:rPr>
              <a:t> </a:t>
            </a:r>
            <a:r>
              <a:rPr sz="2000" b="1" i="1" spc="-235" dirty="0">
                <a:latin typeface="Times New Roman"/>
                <a:cs typeface="Times New Roman"/>
              </a:rPr>
              <a:t>by:</a:t>
            </a:r>
            <a:endParaRPr sz="2000">
              <a:latin typeface="Times New Roman"/>
              <a:cs typeface="Times New Roman"/>
            </a:endParaRPr>
          </a:p>
          <a:p>
            <a:pPr marL="92075" marR="169545">
              <a:lnSpc>
                <a:spcPct val="100000"/>
              </a:lnSpc>
            </a:pPr>
            <a:r>
              <a:rPr sz="2000" b="1" i="1" spc="-165" dirty="0">
                <a:latin typeface="Times New Roman"/>
                <a:cs typeface="Times New Roman"/>
              </a:rPr>
              <a:t>Akshay </a:t>
            </a:r>
            <a:r>
              <a:rPr sz="2000" b="1" i="1" spc="-170" dirty="0">
                <a:latin typeface="Times New Roman"/>
                <a:cs typeface="Times New Roman"/>
              </a:rPr>
              <a:t>( </a:t>
            </a:r>
            <a:r>
              <a:rPr sz="2000" b="1" i="1" spc="-265" dirty="0">
                <a:latin typeface="Arial"/>
                <a:cs typeface="Arial"/>
              </a:rPr>
              <a:t>110750107020 </a:t>
            </a:r>
            <a:r>
              <a:rPr sz="2000" b="1" i="1" spc="-175" dirty="0">
                <a:latin typeface="Times New Roman"/>
                <a:cs typeface="Times New Roman"/>
              </a:rPr>
              <a:t>)  </a:t>
            </a:r>
            <a:r>
              <a:rPr sz="2000" b="1" i="1" spc="-170" dirty="0">
                <a:latin typeface="Times New Roman"/>
                <a:cs typeface="Times New Roman"/>
              </a:rPr>
              <a:t>Akash</a:t>
            </a:r>
            <a:r>
              <a:rPr sz="2000" b="1" i="1" spc="160" dirty="0">
                <a:latin typeface="Times New Roman"/>
                <a:cs typeface="Times New Roman"/>
              </a:rPr>
              <a:t> </a:t>
            </a:r>
            <a:r>
              <a:rPr sz="2000" b="1" i="1" spc="-170" dirty="0">
                <a:latin typeface="Times New Roman"/>
                <a:cs typeface="Times New Roman"/>
              </a:rPr>
              <a:t>( </a:t>
            </a:r>
            <a:r>
              <a:rPr sz="2000" b="1" i="1" spc="-150" dirty="0">
                <a:latin typeface="Times New Roman"/>
                <a:cs typeface="Times New Roman"/>
              </a:rPr>
              <a:t>110750107005 </a:t>
            </a:r>
            <a:r>
              <a:rPr sz="2000" b="1" i="1" spc="-175" dirty="0">
                <a:latin typeface="Times New Roman"/>
                <a:cs typeface="Times New Roman"/>
              </a:rPr>
              <a:t>)  </a:t>
            </a:r>
            <a:r>
              <a:rPr sz="2000" b="1" i="1" spc="-70" dirty="0">
                <a:latin typeface="Times New Roman"/>
                <a:cs typeface="Times New Roman"/>
              </a:rPr>
              <a:t>Saurabh </a:t>
            </a:r>
            <a:r>
              <a:rPr sz="2000" b="1" i="1" spc="-170" dirty="0">
                <a:latin typeface="Times New Roman"/>
                <a:cs typeface="Times New Roman"/>
              </a:rPr>
              <a:t>( </a:t>
            </a:r>
            <a:r>
              <a:rPr sz="2000" b="1" i="1" spc="-150" dirty="0">
                <a:latin typeface="Times New Roman"/>
                <a:cs typeface="Times New Roman"/>
              </a:rPr>
              <a:t>110750107021</a:t>
            </a:r>
            <a:r>
              <a:rPr sz="2000" b="1" i="1" spc="-215" dirty="0">
                <a:latin typeface="Times New Roman"/>
                <a:cs typeface="Times New Roman"/>
              </a:rPr>
              <a:t> </a:t>
            </a:r>
            <a:r>
              <a:rPr sz="2000" b="1" i="1" spc="-17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20741" y="5388609"/>
            <a:ext cx="1582420" cy="659130"/>
            <a:chOff x="4920741" y="5388609"/>
            <a:chExt cx="1582420" cy="659130"/>
          </a:xfrm>
        </p:grpSpPr>
        <p:sp>
          <p:nvSpPr>
            <p:cNvPr id="11" name="object 11"/>
            <p:cNvSpPr/>
            <p:nvPr/>
          </p:nvSpPr>
          <p:spPr>
            <a:xfrm>
              <a:off x="4927091" y="5394959"/>
              <a:ext cx="1569719" cy="6461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27091" y="5394959"/>
              <a:ext cx="1569720" cy="646430"/>
            </a:xfrm>
            <a:custGeom>
              <a:avLst/>
              <a:gdLst/>
              <a:ahLst/>
              <a:cxnLst/>
              <a:rect l="l" t="t" r="r" b="b"/>
              <a:pathLst>
                <a:path w="1569720" h="646429">
                  <a:moveTo>
                    <a:pt x="0" y="646176"/>
                  </a:moveTo>
                  <a:lnTo>
                    <a:pt x="1569719" y="646176"/>
                  </a:lnTo>
                  <a:lnTo>
                    <a:pt x="1569719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12192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62473" y="5684316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0" dirty="0">
                <a:latin typeface="Times New Roman"/>
                <a:cs typeface="Times New Roman"/>
              </a:rPr>
              <a:t>Anand</a:t>
            </a:r>
            <a:r>
              <a:rPr sz="1800" b="1" i="1" spc="-85" dirty="0">
                <a:latin typeface="Times New Roman"/>
                <a:cs typeface="Times New Roman"/>
              </a:rPr>
              <a:t> </a:t>
            </a:r>
            <a:r>
              <a:rPr sz="1800" b="1" i="1" spc="-215" dirty="0">
                <a:latin typeface="Times New Roman"/>
                <a:cs typeface="Times New Roman"/>
              </a:rPr>
              <a:t>sir.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20996" y="5388864"/>
            <a:ext cx="1744980" cy="966469"/>
            <a:chOff x="4920996" y="5388864"/>
            <a:chExt cx="1744980" cy="966469"/>
          </a:xfrm>
        </p:grpSpPr>
        <p:sp>
          <p:nvSpPr>
            <p:cNvPr id="15" name="object 15"/>
            <p:cNvSpPr/>
            <p:nvPr/>
          </p:nvSpPr>
          <p:spPr>
            <a:xfrm>
              <a:off x="4927092" y="5394960"/>
              <a:ext cx="1732788" cy="9540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7092" y="5394960"/>
              <a:ext cx="1732914" cy="954405"/>
            </a:xfrm>
            <a:custGeom>
              <a:avLst/>
              <a:gdLst/>
              <a:ahLst/>
              <a:cxnLst/>
              <a:rect l="l" t="t" r="r" b="b"/>
              <a:pathLst>
                <a:path w="1732915" h="954404">
                  <a:moveTo>
                    <a:pt x="0" y="954023"/>
                  </a:moveTo>
                  <a:lnTo>
                    <a:pt x="1732788" y="954023"/>
                  </a:lnTo>
                  <a:lnTo>
                    <a:pt x="1732788" y="0"/>
                  </a:lnTo>
                  <a:lnTo>
                    <a:pt x="0" y="0"/>
                  </a:lnTo>
                  <a:lnTo>
                    <a:pt x="0" y="954023"/>
                  </a:lnTo>
                  <a:close/>
                </a:path>
              </a:pathLst>
            </a:custGeom>
            <a:ln w="12192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80685" y="5283504"/>
            <a:ext cx="957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i="1" spc="-615" dirty="0">
                <a:latin typeface="Times New Roman"/>
                <a:cs typeface="Times New Roman"/>
              </a:rPr>
              <a:t>G</a:t>
            </a:r>
            <a:r>
              <a:rPr sz="4200" b="1" i="1" spc="-922" baseline="-17857" dirty="0">
                <a:latin typeface="Times New Roman"/>
                <a:cs typeface="Times New Roman"/>
              </a:rPr>
              <a:t>G</a:t>
            </a:r>
            <a:r>
              <a:rPr sz="1800" b="1" i="1" spc="-615" dirty="0">
                <a:latin typeface="Times New Roman"/>
                <a:cs typeface="Times New Roman"/>
              </a:rPr>
              <a:t>uid</a:t>
            </a:r>
            <a:r>
              <a:rPr sz="4200" b="1" i="1" spc="-922" baseline="-17857" dirty="0">
                <a:latin typeface="Times New Roman"/>
                <a:cs typeface="Times New Roman"/>
              </a:rPr>
              <a:t>u</a:t>
            </a:r>
            <a:r>
              <a:rPr sz="1800" b="1" i="1" spc="-615" dirty="0">
                <a:latin typeface="Times New Roman"/>
                <a:cs typeface="Times New Roman"/>
              </a:rPr>
              <a:t>e</a:t>
            </a:r>
            <a:r>
              <a:rPr sz="4200" b="1" i="1" spc="-922" baseline="-17857" dirty="0">
                <a:latin typeface="Times New Roman"/>
                <a:cs typeface="Times New Roman"/>
              </a:rPr>
              <a:t>i</a:t>
            </a:r>
            <a:r>
              <a:rPr sz="1800" b="1" i="1" spc="-615" dirty="0">
                <a:latin typeface="Times New Roman"/>
                <a:cs typeface="Times New Roman"/>
              </a:rPr>
              <a:t>d</a:t>
            </a:r>
            <a:r>
              <a:rPr sz="4200" b="1" i="1" spc="-922" baseline="-17857" dirty="0">
                <a:latin typeface="Times New Roman"/>
                <a:cs typeface="Times New Roman"/>
              </a:rPr>
              <a:t>d</a:t>
            </a:r>
            <a:r>
              <a:rPr sz="1800" b="1" i="1" spc="-615" dirty="0">
                <a:latin typeface="Times New Roman"/>
                <a:cs typeface="Times New Roman"/>
              </a:rPr>
              <a:t>b</a:t>
            </a:r>
            <a:r>
              <a:rPr sz="4200" b="1" i="1" spc="-922" baseline="-17857" dirty="0">
                <a:latin typeface="Times New Roman"/>
                <a:cs typeface="Times New Roman"/>
              </a:rPr>
              <a:t>e</a:t>
            </a:r>
            <a:r>
              <a:rPr sz="1800" b="1" i="1" spc="-615" dirty="0">
                <a:latin typeface="Times New Roman"/>
                <a:cs typeface="Times New Roman"/>
              </a:rPr>
              <a:t>y</a:t>
            </a:r>
            <a:r>
              <a:rPr sz="4200" b="1" i="1" spc="-922" baseline="-17857" dirty="0">
                <a:latin typeface="Times New Roman"/>
                <a:cs typeface="Times New Roman"/>
              </a:rPr>
              <a:t>d</a:t>
            </a:r>
            <a:r>
              <a:rPr sz="1800" b="1" i="1" spc="-61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7536" y="5399328"/>
            <a:ext cx="353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365" dirty="0">
                <a:latin typeface="Times New Roman"/>
                <a:cs typeface="Times New Roman"/>
              </a:rPr>
              <a:t>b</a:t>
            </a:r>
            <a:r>
              <a:rPr sz="2800" b="1" i="1" spc="-175" dirty="0">
                <a:latin typeface="Times New Roman"/>
                <a:cs typeface="Times New Roman"/>
              </a:rPr>
              <a:t>y</a:t>
            </a:r>
            <a:r>
              <a:rPr sz="2800" b="1" i="1" spc="-47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4478" y="5826048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29" dirty="0">
                <a:latin typeface="Times New Roman"/>
                <a:cs typeface="Times New Roman"/>
              </a:rPr>
              <a:t>Anand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spc="-340" dirty="0">
                <a:latin typeface="Times New Roman"/>
                <a:cs typeface="Times New Roman"/>
              </a:rPr>
              <a:t>sir.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026" y="8890"/>
            <a:ext cx="32873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31340"/>
            <a:ext cx="593915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2354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IDEA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symmetric block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cipher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algorithm.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2354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was developed by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Xuejia Lai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James L.</a:t>
            </a:r>
            <a:r>
              <a:rPr sz="18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404040"/>
                </a:solidFill>
                <a:latin typeface="Trebuchet MS"/>
                <a:cs typeface="Trebuchet MS"/>
              </a:rPr>
              <a:t>Massey.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4767198"/>
            <a:ext cx="6583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Its patents are held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Swiss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company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"Ascom-Tech</a:t>
            </a:r>
            <a:r>
              <a:rPr sz="18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AG".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9364" y="2711195"/>
            <a:ext cx="2639567" cy="1888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500" y="2714244"/>
            <a:ext cx="2253996" cy="1885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940" y="8890"/>
            <a:ext cx="2849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</a:t>
            </a:r>
            <a:r>
              <a:rPr spc="5" dirty="0"/>
              <a:t>d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05476"/>
            <a:ext cx="8038465" cy="15036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423545" algn="l"/>
              </a:tabLst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was meant to be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replacement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 Encryption</a:t>
            </a:r>
            <a:r>
              <a:rPr sz="18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Standard.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2354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 in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Pretty Good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Privacy (PGP) v2.0</a:t>
            </a:r>
            <a:r>
              <a:rPr sz="1800" b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 developed at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ETH(Eidgenossische 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Technische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Hochschule)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Zurich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Switzerland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1990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" y="3057144"/>
            <a:ext cx="8596884" cy="3604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940" y="11938"/>
            <a:ext cx="74256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Basic </a:t>
            </a:r>
            <a:r>
              <a:rPr sz="5600" spc="-5" dirty="0"/>
              <a:t>idea about</a:t>
            </a:r>
            <a:r>
              <a:rPr sz="5600" spc="-70" dirty="0"/>
              <a:t> </a:t>
            </a:r>
            <a:r>
              <a:rPr sz="5600" spc="-5" dirty="0"/>
              <a:t>IDEA…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851712" y="1622552"/>
            <a:ext cx="8380730" cy="25800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Plain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text is of 64 bit.</a:t>
            </a:r>
            <a:endParaRPr sz="1800">
              <a:latin typeface="Trebuchet MS"/>
              <a:cs typeface="Trebuchet MS"/>
            </a:endParaRPr>
          </a:p>
          <a:p>
            <a:pPr marL="355600" marR="21590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Key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of 128 bit. And it is divided in 52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keys (how??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Thhat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 next slide.)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Cipher text is also 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plain text in size that is of 64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bit.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Number of identical rounds are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where in each round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6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keys are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Like this 48 keys and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round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another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4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keys (6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* 8 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48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+ 4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=52 total) are  being used in both the encryption and decryption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372" y="8890"/>
            <a:ext cx="45383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</a:t>
            </a:r>
            <a:r>
              <a:rPr spc="-100" dirty="0"/>
              <a:t> </a:t>
            </a:r>
            <a:r>
              <a:rPr dirty="0"/>
              <a:t>issue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933702"/>
            <a:ext cx="8325484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design philosophy behind the algorithm is one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“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mixing operation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from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algebraic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groups”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Lets take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look which different operations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used.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1)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XOR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2)</a:t>
            </a:r>
            <a:r>
              <a:rPr sz="1800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Addition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3)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Multiplication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656" y="11938"/>
            <a:ext cx="73799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60" dirty="0"/>
              <a:t>Key </a:t>
            </a:r>
            <a:r>
              <a:rPr sz="5600" dirty="0"/>
              <a:t>generation</a:t>
            </a:r>
            <a:r>
              <a:rPr sz="5600" spc="-10" dirty="0"/>
              <a:t> </a:t>
            </a:r>
            <a:r>
              <a:rPr sz="5600" spc="-5" dirty="0"/>
              <a:t>process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783437" y="1365249"/>
            <a:ext cx="8427085" cy="32556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all we 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these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52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keys are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128 bit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 is divided into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8 sub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parts that is 16 bits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128 bit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 is cyclically shifted to the left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25 position,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 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doing  this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 will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 one new 128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bit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key.</a:t>
            </a:r>
            <a:endParaRPr sz="1800">
              <a:latin typeface="Trebuchet MS"/>
              <a:cs typeface="Trebuchet MS"/>
            </a:endParaRPr>
          </a:p>
          <a:p>
            <a:pPr marL="355600" marR="17462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Now similarly as above it is divided into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sub blocks and 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 in next  round.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19100" algn="l"/>
              </a:tabLst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same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 is performed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9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times ans 56 keys are generated from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first 52keys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 be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 likewise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K1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K52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keys are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951"/>
            <a:ext cx="9395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/>
              <a:t>Sequence of operation in one</a:t>
            </a:r>
            <a:r>
              <a:rPr sz="4600" spc="50" dirty="0"/>
              <a:t> </a:t>
            </a:r>
            <a:r>
              <a:rPr sz="4600" spc="-5" dirty="0"/>
              <a:t>round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1179372" y="1220819"/>
            <a:ext cx="2988310" cy="28359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1) Multiply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P1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2) Add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second</a:t>
            </a:r>
            <a:r>
              <a:rPr sz="18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3) Add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P3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third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4) Multiply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P4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5) Step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 </a:t>
            </a:r>
            <a:r>
              <a:rPr sz="1800" spc="285" dirty="0">
                <a:solidFill>
                  <a:srgbClr val="404040"/>
                </a:solidFill>
                <a:latin typeface="DejaVu Sans"/>
                <a:cs typeface="DejaVu Sans"/>
              </a:rPr>
              <a:t>⊕</a:t>
            </a:r>
            <a:r>
              <a:rPr sz="1800" spc="-125" dirty="0">
                <a:solidFill>
                  <a:srgbClr val="40404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6)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2 </a:t>
            </a:r>
            <a:r>
              <a:rPr sz="1800" spc="280" dirty="0">
                <a:solidFill>
                  <a:srgbClr val="404040"/>
                </a:solidFill>
                <a:latin typeface="DejaVu Sans"/>
                <a:cs typeface="DejaVu Sans"/>
              </a:rPr>
              <a:t>⊕</a:t>
            </a:r>
            <a:r>
              <a:rPr sz="1800" spc="-150" dirty="0">
                <a:solidFill>
                  <a:srgbClr val="40404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7)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Multiply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5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137184"/>
            <a:ext cx="8774988" cy="6618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057" y="1204975"/>
            <a:ext cx="4229735" cy="28346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8) Add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result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6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9) Multiply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8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K6.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10)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 7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9.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11) XOR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steps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step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9.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12)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XOR result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steps 3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9.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13)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XOR result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steps 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10.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EB3C9F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14)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XOR result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steps 4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10.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5951"/>
            <a:ext cx="9395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/>
              <a:t>Sequence of operation in one</a:t>
            </a:r>
            <a:r>
              <a:rPr sz="4600" spc="50" dirty="0"/>
              <a:t> </a:t>
            </a:r>
            <a:r>
              <a:rPr sz="4600" spc="-5" dirty="0"/>
              <a:t>round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172057" y="4843094"/>
            <a:ext cx="4921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Same </a:t>
            </a:r>
            <a:r>
              <a:rPr sz="1800" spc="-5" dirty="0">
                <a:latin typeface="Trebuchet MS"/>
                <a:cs typeface="Trebuchet MS"/>
              </a:rPr>
              <a:t>operations are performed in </a:t>
            </a:r>
            <a:r>
              <a:rPr sz="1800" dirty="0">
                <a:latin typeface="Trebuchet MS"/>
                <a:cs typeface="Trebuchet MS"/>
              </a:rPr>
              <a:t>8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rounds…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906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DejaVu Sans</vt:lpstr>
      <vt:lpstr>Times New Roman</vt:lpstr>
      <vt:lpstr>Trebuchet MS</vt:lpstr>
      <vt:lpstr>Wingdings</vt:lpstr>
      <vt:lpstr>Office Theme</vt:lpstr>
      <vt:lpstr>International Data       Encryption Algorithm</vt:lpstr>
      <vt:lpstr>History…</vt:lpstr>
      <vt:lpstr>Contd…</vt:lpstr>
      <vt:lpstr>Basic idea about IDEA…</vt:lpstr>
      <vt:lpstr>Design issue</vt:lpstr>
      <vt:lpstr>Key generation process</vt:lpstr>
      <vt:lpstr>Sequence of operation in one round</vt:lpstr>
      <vt:lpstr>PowerPoint Presentation</vt:lpstr>
      <vt:lpstr>Sequence of operation in one round</vt:lpstr>
      <vt:lpstr>Sequence of operation in last round</vt:lpstr>
      <vt:lpstr>Encyption</vt:lpstr>
      <vt:lpstr>Decryption</vt:lpstr>
      <vt:lpstr>Applications of IDEA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Data       Encryption Algorithm</dc:title>
  <dc:creator>sudipta chowdhury</dc:creator>
  <cp:lastModifiedBy>sudipta chowdhury</cp:lastModifiedBy>
  <cp:revision>1</cp:revision>
  <dcterms:created xsi:type="dcterms:W3CDTF">2020-06-19T15:46:30Z</dcterms:created>
  <dcterms:modified xsi:type="dcterms:W3CDTF">2020-06-19T15:51:53Z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2020-06-19T00:00:00Z</vt:filetime>
  </property>
</Properties>
</file>