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C53919-4E1E-4EC1-A60D-76E71D4B6A77}" type="datetimeFigureOut">
              <a:rPr lang="en-US" smtClean="0"/>
              <a:pPr/>
              <a:t>6/16/2020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77969-78B4-4865-AD22-745D8B8358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91DAEE-404D-4958-981D-7221656FF943}" type="datetimeFigureOut">
              <a:rPr lang="en-US" smtClean="0"/>
              <a:pPr/>
              <a:t>6/16/2020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5A48346-25CF-443F-AB49-0A9BF892CC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1DAEE-404D-4958-981D-7221656FF943}"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1DAEE-404D-4958-981D-7221656FF943}"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1DAEE-404D-4958-981D-7221656FF943}"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91DAEE-404D-4958-981D-7221656FF943}"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91DAEE-404D-4958-981D-7221656FF943}"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91DAEE-404D-4958-981D-7221656FF943}" type="datetimeFigureOut">
              <a:rPr lang="en-US" smtClean="0"/>
              <a:pPr/>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91DAEE-404D-4958-981D-7221656FF943}" type="datetimeFigureOut">
              <a:rPr lang="en-US" smtClean="0"/>
              <a:pPr/>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1DAEE-404D-4958-981D-7221656FF943}" type="datetimeFigureOut">
              <a:rPr lang="en-US" smtClean="0"/>
              <a:pPr/>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91DAEE-404D-4958-981D-7221656FF943}"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91DAEE-404D-4958-981D-7221656FF943}"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5A48346-25CF-443F-AB49-0A9BF892CC3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91DAEE-404D-4958-981D-7221656FF943}" type="datetimeFigureOut">
              <a:rPr lang="en-US" smtClean="0"/>
              <a:pPr/>
              <a:t>6/16/2020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5A48346-25CF-443F-AB49-0A9BF892CC3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838200"/>
            <a:ext cx="22098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200" b="1" dirty="0" smtClean="0">
                <a:ln/>
                <a:solidFill>
                  <a:schemeClr val="accent3"/>
                </a:solidFill>
              </a:rPr>
              <a:t>Name :</a:t>
            </a:r>
            <a:r>
              <a:rPr lang="en-US" sz="5400" b="1" dirty="0" smtClean="0">
                <a:ln/>
                <a:solidFill>
                  <a:schemeClr val="accent3"/>
                </a:solidFill>
              </a:rPr>
              <a:t> </a:t>
            </a:r>
            <a:endParaRPr lang="en-US" sz="5400" b="1" cap="none" spc="0" dirty="0">
              <a:ln/>
              <a:solidFill>
                <a:schemeClr val="accent3"/>
              </a:solidFill>
              <a:effectLst/>
            </a:endParaRPr>
          </a:p>
        </p:txBody>
      </p:sp>
      <p:sp>
        <p:nvSpPr>
          <p:cNvPr id="6" name="Rectangle 5"/>
          <p:cNvSpPr/>
          <p:nvPr/>
        </p:nvSpPr>
        <p:spPr>
          <a:xfrm>
            <a:off x="76200" y="1524000"/>
            <a:ext cx="22098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3200" b="1" dirty="0" smtClean="0">
                <a:ln/>
                <a:solidFill>
                  <a:schemeClr val="accent3"/>
                </a:solidFill>
              </a:rPr>
              <a:t>Roll No:</a:t>
            </a:r>
            <a:r>
              <a:rPr lang="en-US" sz="5400" b="1" dirty="0" smtClean="0">
                <a:ln/>
                <a:solidFill>
                  <a:schemeClr val="accent3"/>
                </a:solidFill>
              </a:rPr>
              <a:t> </a:t>
            </a:r>
            <a:endParaRPr lang="en-US" sz="5400" b="1" cap="none" spc="0" dirty="0">
              <a:ln/>
              <a:solidFill>
                <a:schemeClr val="accent3"/>
              </a:solidFill>
              <a:effectLst/>
            </a:endParaRPr>
          </a:p>
        </p:txBody>
      </p:sp>
      <p:sp>
        <p:nvSpPr>
          <p:cNvPr id="7" name="Rectangle 6"/>
          <p:cNvSpPr/>
          <p:nvPr/>
        </p:nvSpPr>
        <p:spPr>
          <a:xfrm>
            <a:off x="2286000" y="2743200"/>
            <a:ext cx="2895600" cy="584775"/>
          </a:xfrm>
          <a:prstGeom prst="rect">
            <a:avLst/>
          </a:prstGeom>
        </p:spPr>
        <p:txBody>
          <a:bodyPr wrap="square">
            <a:spAutoFit/>
          </a:bodyPr>
          <a:lstStyle/>
          <a:p>
            <a:r>
              <a:rPr lang="en-US" sz="3200" b="1" dirty="0" smtClean="0">
                <a:ln/>
                <a:solidFill>
                  <a:srgbClr val="FFC000"/>
                </a:solidFill>
              </a:rPr>
              <a:t>171680120154 </a:t>
            </a:r>
            <a:endParaRPr lang="en-US" dirty="0">
              <a:solidFill>
                <a:srgbClr val="FFC000"/>
              </a:solidFill>
            </a:endParaRPr>
          </a:p>
        </p:txBody>
      </p:sp>
      <p:sp>
        <p:nvSpPr>
          <p:cNvPr id="8" name="Rectangle 7"/>
          <p:cNvSpPr/>
          <p:nvPr/>
        </p:nvSpPr>
        <p:spPr>
          <a:xfrm>
            <a:off x="0" y="3200400"/>
            <a:ext cx="19812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3200" b="1" dirty="0" smtClean="0">
                <a:ln/>
                <a:solidFill>
                  <a:schemeClr val="accent3"/>
                </a:solidFill>
              </a:rPr>
              <a:t>Stream :</a:t>
            </a:r>
            <a:r>
              <a:rPr lang="en-US" sz="5400" b="1" dirty="0" smtClean="0">
                <a:ln/>
                <a:solidFill>
                  <a:schemeClr val="accent3"/>
                </a:solidFill>
              </a:rPr>
              <a:t> </a:t>
            </a:r>
            <a:endParaRPr lang="en-US" sz="5400" b="1" cap="none" spc="0" dirty="0">
              <a:ln/>
              <a:solidFill>
                <a:schemeClr val="accent3"/>
              </a:solidFill>
              <a:effectLst/>
            </a:endParaRPr>
          </a:p>
        </p:txBody>
      </p:sp>
      <p:sp>
        <p:nvSpPr>
          <p:cNvPr id="9" name="Rectangle 8"/>
          <p:cNvSpPr/>
          <p:nvPr/>
        </p:nvSpPr>
        <p:spPr>
          <a:xfrm>
            <a:off x="-76200" y="3953470"/>
            <a:ext cx="19812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200" b="1" dirty="0">
                <a:ln/>
                <a:solidFill>
                  <a:schemeClr val="accent3"/>
                </a:solidFill>
              </a:rPr>
              <a:t>S</a:t>
            </a:r>
            <a:r>
              <a:rPr lang="en-US" sz="3200" b="1" dirty="0" smtClean="0">
                <a:ln/>
                <a:solidFill>
                  <a:schemeClr val="accent3"/>
                </a:solidFill>
              </a:rPr>
              <a:t>ubject  :</a:t>
            </a:r>
            <a:r>
              <a:rPr lang="en-US" sz="5400" b="1" dirty="0" smtClean="0">
                <a:ln/>
                <a:solidFill>
                  <a:schemeClr val="accent3"/>
                </a:solidFill>
              </a:rPr>
              <a:t> </a:t>
            </a:r>
            <a:endParaRPr lang="en-US" sz="5400" b="1" cap="none" spc="0" dirty="0">
              <a:ln/>
              <a:solidFill>
                <a:schemeClr val="accent3"/>
              </a:solidFill>
              <a:effectLst/>
            </a:endParaRPr>
          </a:p>
        </p:txBody>
      </p:sp>
      <p:sp>
        <p:nvSpPr>
          <p:cNvPr id="10" name="Rectangle 9"/>
          <p:cNvSpPr/>
          <p:nvPr/>
        </p:nvSpPr>
        <p:spPr>
          <a:xfrm>
            <a:off x="2133600" y="1143000"/>
            <a:ext cx="4419600" cy="584775"/>
          </a:xfrm>
          <a:prstGeom prst="rect">
            <a:avLst/>
          </a:prstGeom>
        </p:spPr>
        <p:txBody>
          <a:bodyPr wrap="square">
            <a:spAutoFit/>
          </a:bodyPr>
          <a:lstStyle/>
          <a:p>
            <a:r>
              <a:rPr lang="en-US" sz="3200" b="1" dirty="0" smtClean="0">
                <a:ln/>
                <a:solidFill>
                  <a:srgbClr val="FFC000"/>
                </a:solidFill>
              </a:rPr>
              <a:t>Sudip</a:t>
            </a:r>
            <a:r>
              <a:rPr lang="en-US" sz="3200" b="1" dirty="0" smtClean="0">
                <a:ln/>
                <a:solidFill>
                  <a:srgbClr val="0BD0D9"/>
                </a:solidFill>
              </a:rPr>
              <a:t> </a:t>
            </a:r>
            <a:r>
              <a:rPr lang="en-US" sz="3200" b="1" dirty="0" smtClean="0">
                <a:ln/>
                <a:solidFill>
                  <a:srgbClr val="FFC000"/>
                </a:solidFill>
              </a:rPr>
              <a:t>chatterjee</a:t>
            </a:r>
            <a:r>
              <a:rPr lang="en-US" sz="3200" b="1" dirty="0" smtClean="0">
                <a:ln/>
                <a:solidFill>
                  <a:srgbClr val="0BD0D9"/>
                </a:solidFill>
              </a:rPr>
              <a:t> </a:t>
            </a:r>
            <a:endParaRPr lang="en-US" dirty="0"/>
          </a:p>
        </p:txBody>
      </p:sp>
      <p:sp>
        <p:nvSpPr>
          <p:cNvPr id="11" name="Rectangle 10"/>
          <p:cNvSpPr/>
          <p:nvPr/>
        </p:nvSpPr>
        <p:spPr>
          <a:xfrm>
            <a:off x="2209800" y="1828800"/>
            <a:ext cx="3048000" cy="584775"/>
          </a:xfrm>
          <a:prstGeom prst="rect">
            <a:avLst/>
          </a:prstGeom>
        </p:spPr>
        <p:txBody>
          <a:bodyPr wrap="square">
            <a:spAutoFit/>
          </a:bodyPr>
          <a:lstStyle/>
          <a:p>
            <a:r>
              <a:rPr lang="en-US" sz="3200" b="1" dirty="0" smtClean="0">
                <a:ln/>
                <a:solidFill>
                  <a:srgbClr val="FFC000"/>
                </a:solidFill>
              </a:rPr>
              <a:t>16800117065</a:t>
            </a:r>
            <a:r>
              <a:rPr lang="en-US" sz="3200" b="1" dirty="0" smtClean="0">
                <a:ln/>
                <a:solidFill>
                  <a:srgbClr val="0BD0D9"/>
                </a:solidFill>
              </a:rPr>
              <a:t> </a:t>
            </a:r>
            <a:endParaRPr lang="en-US" dirty="0"/>
          </a:p>
        </p:txBody>
      </p:sp>
      <p:sp>
        <p:nvSpPr>
          <p:cNvPr id="12" name="Rectangle 11"/>
          <p:cNvSpPr/>
          <p:nvPr/>
        </p:nvSpPr>
        <p:spPr>
          <a:xfrm>
            <a:off x="0" y="2743200"/>
            <a:ext cx="1902637" cy="584775"/>
          </a:xfrm>
          <a:prstGeom prst="rect">
            <a:avLst/>
          </a:prstGeom>
        </p:spPr>
        <p:txBody>
          <a:bodyPr wrap="none">
            <a:spAutoFit/>
          </a:bodyPr>
          <a:lstStyle/>
          <a:p>
            <a:r>
              <a:rPr lang="en-US" sz="3200" b="1" dirty="0" smtClean="0">
                <a:ln/>
                <a:solidFill>
                  <a:srgbClr val="0BD0D9"/>
                </a:solidFill>
              </a:rPr>
              <a:t>Reg</a:t>
            </a:r>
            <a:r>
              <a:rPr lang="en-US" sz="3200" b="1" dirty="0">
                <a:ln/>
                <a:solidFill>
                  <a:srgbClr val="0BD0D9"/>
                </a:solidFill>
              </a:rPr>
              <a:t> </a:t>
            </a:r>
            <a:r>
              <a:rPr lang="en-US" sz="2800" b="1" dirty="0" smtClean="0">
                <a:ln/>
                <a:solidFill>
                  <a:srgbClr val="0BD0D9"/>
                </a:solidFill>
              </a:rPr>
              <a:t>No</a:t>
            </a:r>
            <a:r>
              <a:rPr lang="en-US" sz="3200" b="1" dirty="0" smtClean="0">
                <a:ln/>
                <a:solidFill>
                  <a:srgbClr val="0BD0D9"/>
                </a:solidFill>
              </a:rPr>
              <a:t>  : </a:t>
            </a:r>
            <a:endParaRPr lang="en-US" dirty="0"/>
          </a:p>
        </p:txBody>
      </p:sp>
      <p:sp>
        <p:nvSpPr>
          <p:cNvPr id="13" name="Rectangle 12"/>
          <p:cNvSpPr/>
          <p:nvPr/>
        </p:nvSpPr>
        <p:spPr>
          <a:xfrm>
            <a:off x="2209800" y="3505200"/>
            <a:ext cx="3429000" cy="584775"/>
          </a:xfrm>
          <a:prstGeom prst="rect">
            <a:avLst/>
          </a:prstGeom>
        </p:spPr>
        <p:txBody>
          <a:bodyPr wrap="square">
            <a:spAutoFit/>
          </a:bodyPr>
          <a:lstStyle/>
          <a:p>
            <a:r>
              <a:rPr lang="en-US" sz="3200" b="1" dirty="0" smtClean="0">
                <a:ln/>
                <a:solidFill>
                  <a:srgbClr val="FFC000"/>
                </a:solidFill>
              </a:rPr>
              <a:t>CSE</a:t>
            </a:r>
            <a:r>
              <a:rPr lang="en-US" sz="3200" b="1" dirty="0" smtClean="0">
                <a:ln/>
                <a:solidFill>
                  <a:srgbClr val="0BD0D9"/>
                </a:solidFill>
              </a:rPr>
              <a:t> (</a:t>
            </a:r>
            <a:r>
              <a:rPr lang="en-US" sz="3200" b="1" dirty="0" smtClean="0">
                <a:ln/>
                <a:solidFill>
                  <a:srgbClr val="FFC000"/>
                </a:solidFill>
              </a:rPr>
              <a:t>4</a:t>
            </a:r>
            <a:r>
              <a:rPr lang="en-US" sz="3200" b="1" baseline="30000" dirty="0" smtClean="0">
                <a:ln/>
                <a:solidFill>
                  <a:srgbClr val="FFC000"/>
                </a:solidFill>
              </a:rPr>
              <a:t>th</a:t>
            </a:r>
            <a:r>
              <a:rPr lang="en-US" sz="3200" b="1" dirty="0" smtClean="0">
                <a:ln/>
                <a:solidFill>
                  <a:srgbClr val="0BD0D9"/>
                </a:solidFill>
              </a:rPr>
              <a:t> </a:t>
            </a:r>
            <a:r>
              <a:rPr lang="en-US" sz="3200" b="1" dirty="0" smtClean="0">
                <a:ln/>
                <a:solidFill>
                  <a:srgbClr val="FFC000"/>
                </a:solidFill>
              </a:rPr>
              <a:t>year</a:t>
            </a:r>
            <a:r>
              <a:rPr lang="en-US" sz="3200" b="1" dirty="0" smtClean="0">
                <a:ln/>
                <a:solidFill>
                  <a:srgbClr val="0BD0D9"/>
                </a:solidFill>
              </a:rPr>
              <a:t>) </a:t>
            </a:r>
            <a:endParaRPr lang="en-US" dirty="0"/>
          </a:p>
        </p:txBody>
      </p:sp>
      <p:sp>
        <p:nvSpPr>
          <p:cNvPr id="14" name="Rectangle 13"/>
          <p:cNvSpPr/>
          <p:nvPr/>
        </p:nvSpPr>
        <p:spPr>
          <a:xfrm>
            <a:off x="2209800" y="4191000"/>
            <a:ext cx="3810000" cy="1077218"/>
          </a:xfrm>
          <a:prstGeom prst="rect">
            <a:avLst/>
          </a:prstGeom>
        </p:spPr>
        <p:txBody>
          <a:bodyPr wrap="square">
            <a:spAutoFit/>
          </a:bodyPr>
          <a:lstStyle/>
          <a:p>
            <a:r>
              <a:rPr lang="en-US" sz="3200" b="1" dirty="0" smtClean="0">
                <a:ln/>
                <a:solidFill>
                  <a:srgbClr val="0BD0D9"/>
                </a:solidFill>
              </a:rPr>
              <a:t> </a:t>
            </a:r>
            <a:r>
              <a:rPr lang="en-US" sz="3200" b="1" dirty="0" smtClean="0">
                <a:ln/>
                <a:solidFill>
                  <a:srgbClr val="FFC000"/>
                </a:solidFill>
              </a:rPr>
              <a:t>Cryptography &amp; Network Security</a:t>
            </a:r>
            <a:r>
              <a:rPr lang="en-US" sz="3200" b="1" dirty="0" smtClean="0">
                <a:ln/>
                <a:solidFill>
                  <a:srgbClr val="0BD0D9"/>
                </a:solidFill>
              </a:rPr>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533400"/>
            <a:ext cx="7924800" cy="830997"/>
          </a:xfrm>
          <a:prstGeom prst="rect">
            <a:avLst/>
          </a:prstGeom>
        </p:spPr>
        <p:txBody>
          <a:bodyPr wrap="square">
            <a:spAutoFit/>
          </a:bodyPr>
          <a:lstStyle/>
          <a:p>
            <a:r>
              <a:rPr lang="en-US" sz="2400" dirty="0" smtClean="0">
                <a:solidFill>
                  <a:srgbClr val="FFC000"/>
                </a:solidFill>
              </a:rPr>
              <a:t>Difference </a:t>
            </a:r>
            <a:r>
              <a:rPr lang="en-US" sz="2400" dirty="0" smtClean="0">
                <a:solidFill>
                  <a:srgbClr val="FFC000"/>
                </a:solidFill>
              </a:rPr>
              <a:t>between symmetric key and  asymmetric key encryption </a:t>
            </a:r>
            <a:r>
              <a:rPr lang="en-US" sz="2400" dirty="0" smtClean="0">
                <a:solidFill>
                  <a:srgbClr val="FFC000"/>
                </a:solidFill>
              </a:rPr>
              <a:t>.</a:t>
            </a:r>
            <a:endParaRPr lang="en-US" sz="2400" dirty="0">
              <a:solidFill>
                <a:srgbClr val="FFC000"/>
              </a:solidFill>
            </a:endParaRPr>
          </a:p>
        </p:txBody>
      </p:sp>
      <p:sp>
        <p:nvSpPr>
          <p:cNvPr id="4" name="Rectangle 3"/>
          <p:cNvSpPr/>
          <p:nvPr/>
        </p:nvSpPr>
        <p:spPr>
          <a:xfrm>
            <a:off x="0" y="1676400"/>
            <a:ext cx="4003206" cy="461665"/>
          </a:xfrm>
          <a:prstGeom prst="rect">
            <a:avLst/>
          </a:prstGeom>
        </p:spPr>
        <p:txBody>
          <a:bodyPr wrap="square">
            <a:spAutoFit/>
          </a:bodyPr>
          <a:lstStyle/>
          <a:p>
            <a:pPr fontAlgn="base"/>
            <a:r>
              <a:rPr lang="en-US" sz="2400" b="1" dirty="0" smtClean="0"/>
              <a:t>Symmetrical </a:t>
            </a:r>
            <a:r>
              <a:rPr lang="en-US" sz="2400" b="1" dirty="0" smtClean="0"/>
              <a:t>Key :</a:t>
            </a:r>
            <a:endParaRPr lang="en-US" sz="2400" b="1" dirty="0"/>
          </a:p>
        </p:txBody>
      </p:sp>
      <p:sp>
        <p:nvSpPr>
          <p:cNvPr id="5122" name="AutoShape 2" descr="Symmetric Encryp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304800" y="2438400"/>
            <a:ext cx="8610600" cy="3785652"/>
          </a:xfrm>
          <a:prstGeom prst="rect">
            <a:avLst/>
          </a:prstGeom>
        </p:spPr>
        <p:txBody>
          <a:bodyPr wrap="square">
            <a:spAutoFit/>
          </a:bodyPr>
          <a:lstStyle/>
          <a:p>
            <a:pPr fontAlgn="base"/>
            <a:r>
              <a:rPr lang="en-US" sz="2000" dirty="0" smtClean="0">
                <a:solidFill>
                  <a:schemeClr val="tx2">
                    <a:lumMod val="10000"/>
                  </a:schemeClr>
                </a:solidFill>
              </a:rPr>
              <a:t>This is the simplest kind of encryption that involves only one secret key to cipher and decipher information. Symmetrical encryption is an old and best-known technique. It uses a secret key that can either be a number, a word or a string of random letters. It is a blended with the plain text of a message to change the content in a particular way. The sender and the recipient should know the secret key that is used to encrypt and decrypt all the messages. Blowfish, AES, RC4, DES, RC5, and RC6 are examples of symmetric encryption. The most widely used symmetric algorithm is AES-128, AES-192, and AES-256.</a:t>
            </a:r>
          </a:p>
          <a:p>
            <a:pPr fontAlgn="base"/>
            <a:r>
              <a:rPr lang="en-US" sz="2000" dirty="0" smtClean="0">
                <a:solidFill>
                  <a:schemeClr val="tx2">
                    <a:lumMod val="10000"/>
                  </a:schemeClr>
                </a:solidFill>
              </a:rPr>
              <a:t>The main disadvantage of the symmetric key encryption is that all parties involved have to exchange the key used to encrypt the data before they can decrypt it.</a:t>
            </a:r>
            <a:endParaRPr lang="en-US" sz="2000"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C:\Users\Moumita\Desktop\Symmetric-Encryption.png"/>
          <p:cNvPicPr>
            <a:picLocks noChangeAspect="1" noChangeArrowheads="1"/>
          </p:cNvPicPr>
          <p:nvPr/>
        </p:nvPicPr>
        <p:blipFill>
          <a:blip r:embed="rId2"/>
          <a:srcRect/>
          <a:stretch>
            <a:fillRect/>
          </a:stretch>
        </p:blipFill>
        <p:spPr bwMode="auto">
          <a:xfrm>
            <a:off x="0" y="990600"/>
            <a:ext cx="8915400" cy="4800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43000"/>
            <a:ext cx="4114800" cy="954107"/>
          </a:xfrm>
          <a:prstGeom prst="rect">
            <a:avLst/>
          </a:prstGeom>
        </p:spPr>
        <p:txBody>
          <a:bodyPr wrap="square">
            <a:spAutoFit/>
          </a:bodyPr>
          <a:lstStyle/>
          <a:p>
            <a:pPr fontAlgn="base"/>
            <a:r>
              <a:rPr lang="en-US" b="1" dirty="0" smtClean="0"/>
              <a:t>    </a:t>
            </a:r>
            <a:r>
              <a:rPr lang="en-US" sz="2000" b="1" dirty="0" smtClean="0"/>
              <a:t>Asymmetrical Key  </a:t>
            </a:r>
            <a:r>
              <a:rPr lang="en-US" b="1" dirty="0" smtClean="0"/>
              <a:t>:</a:t>
            </a:r>
            <a:endParaRPr lang="en-US" b="1" dirty="0" smtClean="0"/>
          </a:p>
          <a:p>
            <a:r>
              <a:rPr lang="en-US" dirty="0" smtClean="0"/>
              <a:t/>
            </a:r>
            <a:br>
              <a:rPr lang="en-US" dirty="0" smtClean="0"/>
            </a:br>
            <a:endParaRPr lang="en-US" dirty="0"/>
          </a:p>
        </p:txBody>
      </p:sp>
      <p:sp>
        <p:nvSpPr>
          <p:cNvPr id="3" name="Rectangle 2"/>
          <p:cNvSpPr/>
          <p:nvPr/>
        </p:nvSpPr>
        <p:spPr>
          <a:xfrm>
            <a:off x="533400" y="1752600"/>
            <a:ext cx="8077200" cy="5078313"/>
          </a:xfrm>
          <a:prstGeom prst="rect">
            <a:avLst/>
          </a:prstGeom>
        </p:spPr>
        <p:txBody>
          <a:bodyPr wrap="square">
            <a:spAutoFit/>
          </a:bodyPr>
          <a:lstStyle/>
          <a:p>
            <a:pPr fontAlgn="base"/>
            <a:r>
              <a:rPr lang="en-US" dirty="0" smtClean="0">
                <a:solidFill>
                  <a:schemeClr val="tx2">
                    <a:lumMod val="10000"/>
                  </a:schemeClr>
                </a:solidFill>
              </a:rPr>
              <a:t>Asymmetrical encryption is also known as public key cryptography, which is a relatively new method, compared to symmetric encryption. Asymmetric encryption uses two keys to encrypt a plain text. Secret keys are exchanged over the Internet or a large network. It ensures that malicious persons do not misuse the keys. It is important to note that anyone with a secret key can decrypt the message and this is why asymmetrical encryption uses two related keys to boosting security. A public </a:t>
            </a:r>
            <a:r>
              <a:rPr lang="en-US" dirty="0" smtClean="0">
                <a:solidFill>
                  <a:schemeClr val="tx2">
                    <a:lumMod val="10000"/>
                  </a:schemeClr>
                </a:solidFill>
              </a:rPr>
              <a:t>key is </a:t>
            </a:r>
            <a:r>
              <a:rPr lang="en-US" dirty="0" smtClean="0">
                <a:solidFill>
                  <a:schemeClr val="tx2">
                    <a:lumMod val="10000"/>
                  </a:schemeClr>
                </a:solidFill>
              </a:rPr>
              <a:t>made freely available to anyone who might want to send you a message. The second private key is kept a secret so that you can only know.</a:t>
            </a:r>
          </a:p>
          <a:p>
            <a:pPr fontAlgn="base"/>
            <a:r>
              <a:rPr lang="en-US" dirty="0" smtClean="0">
                <a:solidFill>
                  <a:schemeClr val="tx2">
                    <a:lumMod val="10000"/>
                  </a:schemeClr>
                </a:solidFill>
              </a:rPr>
              <a:t>A message that is encrypted using a public key can only be decrypted using a private key, while also, a message encrypted using a private key can be decrypted using a public key. Security of the public key is not required because it is publicly available and can be passed over the internet. Asymmetric key has a far better power in ensuring the security of information transmitted during communication.</a:t>
            </a:r>
          </a:p>
          <a:p>
            <a:pPr fontAlgn="base"/>
            <a:r>
              <a:rPr lang="en-US" dirty="0" smtClean="0">
                <a:solidFill>
                  <a:schemeClr val="tx2">
                    <a:lumMod val="10000"/>
                  </a:schemeClr>
                </a:solidFill>
              </a:rPr>
              <a:t>Asymmetric encryption is mostly used in day-to-day communication channels, especially over the Internet. Popular asymmetric key encryption algorithm includes </a:t>
            </a:r>
            <a:r>
              <a:rPr lang="en-US" dirty="0" err="1" smtClean="0">
                <a:solidFill>
                  <a:schemeClr val="tx2">
                    <a:lumMod val="10000"/>
                  </a:schemeClr>
                </a:solidFill>
              </a:rPr>
              <a:t>EIGamal</a:t>
            </a:r>
            <a:r>
              <a:rPr lang="en-US" dirty="0" smtClean="0">
                <a:solidFill>
                  <a:schemeClr val="tx2">
                    <a:lumMod val="10000"/>
                  </a:schemeClr>
                </a:solidFill>
              </a:rPr>
              <a:t>, RSA, DSA, Elliptic curve </a:t>
            </a:r>
            <a:r>
              <a:rPr lang="en-US" dirty="0" smtClean="0">
                <a:solidFill>
                  <a:schemeClr val="tx2">
                    <a:lumMod val="10000"/>
                  </a:schemeClr>
                </a:solidFill>
              </a:rPr>
              <a:t>techniques, </a:t>
            </a:r>
            <a:r>
              <a:rPr lang="en-US" dirty="0" smtClean="0">
                <a:solidFill>
                  <a:schemeClr val="tx2">
                    <a:lumMod val="10000"/>
                  </a:schemeClr>
                </a:solidFill>
              </a:rPr>
              <a:t>PKCS.</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Moumita\Desktop\Asymmetric-Encryption.png"/>
          <p:cNvPicPr>
            <a:picLocks noChangeAspect="1" noChangeArrowheads="1"/>
          </p:cNvPicPr>
          <p:nvPr/>
        </p:nvPicPr>
        <p:blipFill>
          <a:blip r:embed="rId2"/>
          <a:srcRect/>
          <a:stretch>
            <a:fillRect/>
          </a:stretch>
        </p:blipFill>
        <p:spPr bwMode="auto">
          <a:xfrm>
            <a:off x="152400" y="1295400"/>
            <a:ext cx="8782706" cy="48006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TotalTime>
  <Words>279</Words>
  <Application>Microsoft Office PowerPoint</Application>
  <PresentationFormat>On-screen Show (4:3)</PresentationFormat>
  <Paragraphs>19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Mou</dc:creator>
  <cp:lastModifiedBy>Mou</cp:lastModifiedBy>
  <cp:revision>10</cp:revision>
  <dcterms:created xsi:type="dcterms:W3CDTF">2020-06-16T13:34:13Z</dcterms:created>
  <dcterms:modified xsi:type="dcterms:W3CDTF">2020-06-16T15:02:28Z</dcterms:modified>
</cp:coreProperties>
</file>