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53919-4E1E-4EC1-A60D-76E71D4B6A77}" type="datetimeFigureOut">
              <a:rPr lang="en-US" smtClean="0"/>
              <a:pPr/>
              <a:t>6/17/2020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177969-78B4-4865-AD22-745D8B8358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91DAEE-404D-4958-981D-7221656FF943}" type="datetimeFigureOut">
              <a:rPr lang="en-US" smtClean="0"/>
              <a:pPr/>
              <a:t>6/17/2020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5A48346-25CF-443F-AB49-0A9BF892CC3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91DAEE-404D-4958-981D-7221656FF943}"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91DAEE-404D-4958-981D-7221656FF943}" type="datetimeFigureOut">
              <a:rPr lang="en-US" smtClean="0"/>
              <a:pPr/>
              <a:t>6/17/2020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5A48346-25CF-443F-AB49-0A9BF892CC3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91DAEE-404D-4958-981D-7221656FF943}" type="datetimeFigureOut">
              <a:rPr lang="en-US" smtClean="0"/>
              <a:pPr/>
              <a:t>6/17/2020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91DAEE-404D-4958-981D-7221656FF943}" type="datetimeFigureOut">
              <a:rPr lang="en-US" smtClean="0"/>
              <a:pPr/>
              <a:t>6/17/2020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1DAEE-404D-4958-981D-7221656FF943}" type="datetimeFigureOut">
              <a:rPr lang="en-US" smtClean="0"/>
              <a:pPr/>
              <a:t>6/17/2020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91DAEE-404D-4958-981D-7221656FF943}"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91DAEE-404D-4958-981D-7221656FF943}" type="datetimeFigureOut">
              <a:rPr lang="en-US" smtClean="0"/>
              <a:pPr/>
              <a:t>6/17/2020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48346-25CF-443F-AB49-0A9BF892C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91DAEE-404D-4958-981D-7221656FF943}" type="datetimeFigureOut">
              <a:rPr lang="en-US" smtClean="0"/>
              <a:pPr/>
              <a:t>6/17/2020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5A48346-25CF-443F-AB49-0A9BF892CC3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8382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smtClean="0">
                <a:ln/>
                <a:solidFill>
                  <a:schemeClr val="accent3"/>
                </a:solidFill>
              </a:rPr>
              <a:t>Name :</a:t>
            </a:r>
            <a:r>
              <a:rPr lang="en-US" sz="5400" b="1" dirty="0" smtClean="0">
                <a:ln/>
                <a:solidFill>
                  <a:schemeClr val="accent3"/>
                </a:solidFill>
              </a:rPr>
              <a:t> </a:t>
            </a:r>
            <a:endParaRPr lang="en-US" sz="5400" b="1" cap="none" spc="0" dirty="0">
              <a:ln/>
              <a:solidFill>
                <a:schemeClr val="accent3"/>
              </a:solidFill>
              <a:effectLst/>
            </a:endParaRPr>
          </a:p>
        </p:txBody>
      </p:sp>
      <p:sp>
        <p:nvSpPr>
          <p:cNvPr id="6" name="Rectangle 5"/>
          <p:cNvSpPr/>
          <p:nvPr/>
        </p:nvSpPr>
        <p:spPr>
          <a:xfrm>
            <a:off x="76200" y="1524000"/>
            <a:ext cx="22098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Roll No:</a:t>
            </a:r>
            <a:r>
              <a:rPr lang="en-US" sz="5400" b="1" dirty="0" smtClean="0">
                <a:ln/>
                <a:solidFill>
                  <a:schemeClr val="accent3"/>
                </a:solidFill>
              </a:rPr>
              <a:t> </a:t>
            </a:r>
            <a:endParaRPr lang="en-US" sz="5400" b="1" cap="none" spc="0" dirty="0">
              <a:ln/>
              <a:solidFill>
                <a:schemeClr val="accent3"/>
              </a:solidFill>
              <a:effectLst/>
            </a:endParaRPr>
          </a:p>
        </p:txBody>
      </p:sp>
      <p:sp>
        <p:nvSpPr>
          <p:cNvPr id="7" name="Rectangle 6"/>
          <p:cNvSpPr/>
          <p:nvPr/>
        </p:nvSpPr>
        <p:spPr>
          <a:xfrm>
            <a:off x="2286000" y="2743200"/>
            <a:ext cx="2895600" cy="584775"/>
          </a:xfrm>
          <a:prstGeom prst="rect">
            <a:avLst/>
          </a:prstGeom>
        </p:spPr>
        <p:txBody>
          <a:bodyPr wrap="square">
            <a:spAutoFit/>
          </a:bodyPr>
          <a:lstStyle/>
          <a:p>
            <a:r>
              <a:rPr lang="en-US" sz="3200" b="1" dirty="0" smtClean="0">
                <a:ln/>
                <a:solidFill>
                  <a:srgbClr val="FFC000"/>
                </a:solidFill>
              </a:rPr>
              <a:t>171680120002 </a:t>
            </a:r>
            <a:endParaRPr lang="en-US" dirty="0">
              <a:solidFill>
                <a:srgbClr val="FFC000"/>
              </a:solidFill>
            </a:endParaRPr>
          </a:p>
        </p:txBody>
      </p:sp>
      <p:sp>
        <p:nvSpPr>
          <p:cNvPr id="8" name="Rectangle 7"/>
          <p:cNvSpPr/>
          <p:nvPr/>
        </p:nvSpPr>
        <p:spPr>
          <a:xfrm>
            <a:off x="0" y="320040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3200" b="1" dirty="0" smtClean="0">
                <a:ln/>
                <a:solidFill>
                  <a:schemeClr val="accent3"/>
                </a:solidFill>
              </a:rPr>
              <a:t>Stream :</a:t>
            </a:r>
            <a:r>
              <a:rPr lang="en-US" sz="5400" b="1" dirty="0" smtClean="0">
                <a:ln/>
                <a:solidFill>
                  <a:schemeClr val="accent3"/>
                </a:solidFill>
              </a:rPr>
              <a:t> </a:t>
            </a:r>
            <a:endParaRPr lang="en-US" sz="5400" b="1" cap="none" spc="0" dirty="0">
              <a:ln/>
              <a:solidFill>
                <a:schemeClr val="accent3"/>
              </a:solidFill>
              <a:effectLst/>
            </a:endParaRPr>
          </a:p>
        </p:txBody>
      </p:sp>
      <p:sp>
        <p:nvSpPr>
          <p:cNvPr id="9" name="Rectangle 8"/>
          <p:cNvSpPr/>
          <p:nvPr/>
        </p:nvSpPr>
        <p:spPr>
          <a:xfrm>
            <a:off x="-76200" y="3953470"/>
            <a:ext cx="1981200"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200" b="1" dirty="0">
                <a:ln/>
                <a:solidFill>
                  <a:schemeClr val="accent3"/>
                </a:solidFill>
              </a:rPr>
              <a:t>S</a:t>
            </a:r>
            <a:r>
              <a:rPr lang="en-US" sz="3200" b="1" dirty="0" smtClean="0">
                <a:ln/>
                <a:solidFill>
                  <a:schemeClr val="accent3"/>
                </a:solidFill>
              </a:rPr>
              <a:t>ubject  :</a:t>
            </a:r>
            <a:r>
              <a:rPr lang="en-US" sz="5400" b="1" dirty="0" smtClean="0">
                <a:ln/>
                <a:solidFill>
                  <a:schemeClr val="accent3"/>
                </a:solidFill>
              </a:rPr>
              <a:t> </a:t>
            </a:r>
            <a:endParaRPr lang="en-US" sz="5400" b="1" cap="none" spc="0" dirty="0">
              <a:ln/>
              <a:solidFill>
                <a:schemeClr val="accent3"/>
              </a:solidFill>
              <a:effectLst/>
            </a:endParaRPr>
          </a:p>
        </p:txBody>
      </p:sp>
      <p:sp>
        <p:nvSpPr>
          <p:cNvPr id="10" name="Rectangle 9"/>
          <p:cNvSpPr/>
          <p:nvPr/>
        </p:nvSpPr>
        <p:spPr>
          <a:xfrm>
            <a:off x="2133600" y="1143000"/>
            <a:ext cx="4419600" cy="584775"/>
          </a:xfrm>
          <a:prstGeom prst="rect">
            <a:avLst/>
          </a:prstGeom>
        </p:spPr>
        <p:txBody>
          <a:bodyPr wrap="square">
            <a:spAutoFit/>
          </a:bodyPr>
          <a:lstStyle/>
          <a:p>
            <a:r>
              <a:rPr lang="en-US" sz="3200" b="1" dirty="0" smtClean="0">
                <a:ln/>
                <a:solidFill>
                  <a:srgbClr val="FFC000"/>
                </a:solidFill>
              </a:rPr>
              <a:t>Sourav Mondal</a:t>
            </a:r>
            <a:r>
              <a:rPr lang="en-US" sz="3200" b="1" dirty="0" smtClean="0">
                <a:ln/>
                <a:solidFill>
                  <a:srgbClr val="0BD0D9"/>
                </a:solidFill>
              </a:rPr>
              <a:t> </a:t>
            </a:r>
            <a:endParaRPr lang="en-US" dirty="0"/>
          </a:p>
        </p:txBody>
      </p:sp>
      <p:sp>
        <p:nvSpPr>
          <p:cNvPr id="11" name="Rectangle 10"/>
          <p:cNvSpPr/>
          <p:nvPr/>
        </p:nvSpPr>
        <p:spPr>
          <a:xfrm>
            <a:off x="2209800" y="1828800"/>
            <a:ext cx="3048000" cy="584775"/>
          </a:xfrm>
          <a:prstGeom prst="rect">
            <a:avLst/>
          </a:prstGeom>
        </p:spPr>
        <p:txBody>
          <a:bodyPr wrap="square">
            <a:spAutoFit/>
          </a:bodyPr>
          <a:lstStyle/>
          <a:p>
            <a:r>
              <a:rPr lang="en-US" sz="3200" b="1" dirty="0" smtClean="0">
                <a:ln/>
                <a:solidFill>
                  <a:srgbClr val="FFC000"/>
                </a:solidFill>
              </a:rPr>
              <a:t>16800117003</a:t>
            </a:r>
            <a:r>
              <a:rPr lang="en-US" sz="3200" b="1" dirty="0" smtClean="0">
                <a:ln/>
                <a:solidFill>
                  <a:srgbClr val="0BD0D9"/>
                </a:solidFill>
              </a:rPr>
              <a:t> </a:t>
            </a:r>
            <a:endParaRPr lang="en-US" dirty="0"/>
          </a:p>
        </p:txBody>
      </p:sp>
      <p:sp>
        <p:nvSpPr>
          <p:cNvPr id="12" name="Rectangle 11"/>
          <p:cNvSpPr/>
          <p:nvPr/>
        </p:nvSpPr>
        <p:spPr>
          <a:xfrm>
            <a:off x="0" y="2743200"/>
            <a:ext cx="1902637" cy="584775"/>
          </a:xfrm>
          <a:prstGeom prst="rect">
            <a:avLst/>
          </a:prstGeom>
        </p:spPr>
        <p:txBody>
          <a:bodyPr wrap="none">
            <a:spAutoFit/>
          </a:bodyPr>
          <a:lstStyle/>
          <a:p>
            <a:r>
              <a:rPr lang="en-US" sz="3200" b="1" dirty="0" smtClean="0">
                <a:ln/>
                <a:solidFill>
                  <a:srgbClr val="0BD0D9"/>
                </a:solidFill>
              </a:rPr>
              <a:t>Reg</a:t>
            </a:r>
            <a:r>
              <a:rPr lang="en-US" sz="3200" b="1" dirty="0">
                <a:ln/>
                <a:solidFill>
                  <a:srgbClr val="0BD0D9"/>
                </a:solidFill>
              </a:rPr>
              <a:t> </a:t>
            </a:r>
            <a:r>
              <a:rPr lang="en-US" sz="2800" b="1" dirty="0" smtClean="0">
                <a:ln/>
                <a:solidFill>
                  <a:srgbClr val="0BD0D9"/>
                </a:solidFill>
              </a:rPr>
              <a:t>No</a:t>
            </a:r>
            <a:r>
              <a:rPr lang="en-US" sz="3200" b="1" dirty="0" smtClean="0">
                <a:ln/>
                <a:solidFill>
                  <a:srgbClr val="0BD0D9"/>
                </a:solidFill>
              </a:rPr>
              <a:t>  : </a:t>
            </a:r>
            <a:endParaRPr lang="en-US" dirty="0"/>
          </a:p>
        </p:txBody>
      </p:sp>
      <p:sp>
        <p:nvSpPr>
          <p:cNvPr id="13" name="Rectangle 12"/>
          <p:cNvSpPr/>
          <p:nvPr/>
        </p:nvSpPr>
        <p:spPr>
          <a:xfrm>
            <a:off x="2209800" y="3505200"/>
            <a:ext cx="3429000" cy="584775"/>
          </a:xfrm>
          <a:prstGeom prst="rect">
            <a:avLst/>
          </a:prstGeom>
        </p:spPr>
        <p:txBody>
          <a:bodyPr wrap="square">
            <a:spAutoFit/>
          </a:bodyPr>
          <a:lstStyle/>
          <a:p>
            <a:r>
              <a:rPr lang="en-US" sz="3200" b="1" dirty="0" smtClean="0">
                <a:ln/>
                <a:solidFill>
                  <a:srgbClr val="FFC000"/>
                </a:solidFill>
              </a:rPr>
              <a:t>CSE</a:t>
            </a:r>
            <a:r>
              <a:rPr lang="en-US" sz="3200" b="1" dirty="0" smtClean="0">
                <a:ln/>
                <a:solidFill>
                  <a:srgbClr val="0BD0D9"/>
                </a:solidFill>
              </a:rPr>
              <a:t> (</a:t>
            </a:r>
            <a:r>
              <a:rPr lang="en-US" sz="3200" b="1" dirty="0" smtClean="0">
                <a:ln/>
                <a:solidFill>
                  <a:srgbClr val="FFC000"/>
                </a:solidFill>
              </a:rPr>
              <a:t>4</a:t>
            </a:r>
            <a:r>
              <a:rPr lang="en-US" sz="3200" b="1" baseline="30000" dirty="0" smtClean="0">
                <a:ln/>
                <a:solidFill>
                  <a:srgbClr val="FFC000"/>
                </a:solidFill>
              </a:rPr>
              <a:t>th</a:t>
            </a:r>
            <a:r>
              <a:rPr lang="en-US" sz="3200" b="1" dirty="0" smtClean="0">
                <a:ln/>
                <a:solidFill>
                  <a:srgbClr val="0BD0D9"/>
                </a:solidFill>
              </a:rPr>
              <a:t> </a:t>
            </a:r>
            <a:r>
              <a:rPr lang="en-US" sz="3200" b="1" dirty="0" smtClean="0">
                <a:ln/>
                <a:solidFill>
                  <a:srgbClr val="FFC000"/>
                </a:solidFill>
              </a:rPr>
              <a:t>year</a:t>
            </a:r>
            <a:r>
              <a:rPr lang="en-US" sz="3200" b="1" dirty="0" smtClean="0">
                <a:ln/>
                <a:solidFill>
                  <a:srgbClr val="0BD0D9"/>
                </a:solidFill>
              </a:rPr>
              <a:t>) </a:t>
            </a:r>
            <a:endParaRPr lang="en-US" dirty="0"/>
          </a:p>
        </p:txBody>
      </p:sp>
      <p:sp>
        <p:nvSpPr>
          <p:cNvPr id="14" name="Rectangle 13"/>
          <p:cNvSpPr/>
          <p:nvPr/>
        </p:nvSpPr>
        <p:spPr>
          <a:xfrm>
            <a:off x="2209800" y="4191000"/>
            <a:ext cx="3810000" cy="1077218"/>
          </a:xfrm>
          <a:prstGeom prst="rect">
            <a:avLst/>
          </a:prstGeom>
        </p:spPr>
        <p:txBody>
          <a:bodyPr wrap="square">
            <a:spAutoFit/>
          </a:bodyPr>
          <a:lstStyle/>
          <a:p>
            <a:r>
              <a:rPr lang="en-US" sz="3200" b="1" dirty="0" smtClean="0">
                <a:ln/>
                <a:solidFill>
                  <a:srgbClr val="0BD0D9"/>
                </a:solidFill>
              </a:rPr>
              <a:t> </a:t>
            </a:r>
            <a:r>
              <a:rPr lang="en-US" sz="3200" b="1" dirty="0" smtClean="0">
                <a:ln/>
                <a:solidFill>
                  <a:srgbClr val="FFC000"/>
                </a:solidFill>
              </a:rPr>
              <a:t>Cryptography &amp; Network Security</a:t>
            </a:r>
            <a:r>
              <a:rPr lang="en-US" sz="3200" b="1" dirty="0" smtClean="0">
                <a:ln/>
                <a:solidFill>
                  <a:srgbClr val="0BD0D9"/>
                </a:solidFill>
              </a:rPr>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5410200" cy="523220"/>
          </a:xfrm>
          <a:prstGeom prst="rect">
            <a:avLst/>
          </a:prstGeom>
        </p:spPr>
        <p:txBody>
          <a:bodyPr wrap="square">
            <a:spAutoFit/>
          </a:bodyPr>
          <a:lstStyle/>
          <a:p>
            <a:pPr lvl="0"/>
            <a:r>
              <a:rPr lang="en-US" dirty="0" smtClean="0"/>
              <a:t>  </a:t>
            </a:r>
            <a:r>
              <a:rPr lang="en-US" sz="2800" b="1" i="1" u="sng" dirty="0" smtClean="0">
                <a:solidFill>
                  <a:srgbClr val="0070C0"/>
                </a:solidFill>
              </a:rPr>
              <a:t> </a:t>
            </a:r>
            <a:r>
              <a:rPr lang="en-US" sz="2800" b="1" i="1" u="sng" dirty="0" smtClean="0">
                <a:solidFill>
                  <a:srgbClr val="0070C0"/>
                </a:solidFill>
              </a:rPr>
              <a:t>13)  </a:t>
            </a:r>
            <a:r>
              <a:rPr lang="en-US" sz="2800" b="1" i="1" u="sng" dirty="0" smtClean="0">
                <a:solidFill>
                  <a:srgbClr val="0070C0"/>
                </a:solidFill>
              </a:rPr>
              <a:t>  </a:t>
            </a:r>
            <a:r>
              <a:rPr lang="en-US" sz="2800" b="1" i="1" u="sng" dirty="0" smtClean="0">
                <a:solidFill>
                  <a:srgbClr val="0070C0"/>
                </a:solidFill>
              </a:rPr>
              <a:t>Endpoint </a:t>
            </a:r>
            <a:r>
              <a:rPr lang="en-US" sz="2800" b="1" i="1" u="sng" dirty="0" smtClean="0">
                <a:solidFill>
                  <a:srgbClr val="0070C0"/>
                </a:solidFill>
              </a:rPr>
              <a:t>Security  :</a:t>
            </a:r>
            <a:endParaRPr lang="en-US" sz="2800" b="1" i="1" u="sng" dirty="0" smtClean="0">
              <a:solidFill>
                <a:srgbClr val="0070C0"/>
              </a:solidFill>
            </a:endParaRPr>
          </a:p>
        </p:txBody>
      </p:sp>
      <p:sp>
        <p:nvSpPr>
          <p:cNvPr id="3" name="Rectangle 2"/>
          <p:cNvSpPr/>
          <p:nvPr/>
        </p:nvSpPr>
        <p:spPr>
          <a:xfrm>
            <a:off x="533400" y="914400"/>
            <a:ext cx="8305800" cy="2308324"/>
          </a:xfrm>
          <a:prstGeom prst="rect">
            <a:avLst/>
          </a:prstGeom>
        </p:spPr>
        <p:txBody>
          <a:bodyPr wrap="square">
            <a:spAutoFit/>
          </a:bodyPr>
          <a:lstStyle/>
          <a:p>
            <a:r>
              <a:rPr lang="en-US" dirty="0" smtClean="0"/>
              <a:t>Endpoint Security, also known Network </a:t>
            </a:r>
            <a:r>
              <a:rPr lang="en-US" dirty="0" smtClean="0"/>
              <a:t>Protection or </a:t>
            </a:r>
            <a:r>
              <a:rPr lang="en-US" dirty="0" smtClean="0"/>
              <a:t>Network Security, is a methodology used for protecting corporate networks when accessed through remote devices such as laptops or several other wireless devices and mobile devices. For instance, Comodo Advanced Endpoint Protection software presents seven layers of defense that include viruscope, file reputation, auto-sandbox, host intrusion prevention, web URL filtering, firewall, and antivirus software. All this is offered under a single offering in order to protect them from both unknown and known threats.</a:t>
            </a:r>
            <a:endParaRPr lang="en-US" dirty="0"/>
          </a:p>
        </p:txBody>
      </p:sp>
      <p:sp>
        <p:nvSpPr>
          <p:cNvPr id="4" name="Rectangle 3"/>
          <p:cNvSpPr/>
          <p:nvPr/>
        </p:nvSpPr>
        <p:spPr>
          <a:xfrm>
            <a:off x="381000" y="3352800"/>
            <a:ext cx="6629400" cy="523220"/>
          </a:xfrm>
          <a:prstGeom prst="rect">
            <a:avLst/>
          </a:prstGeom>
        </p:spPr>
        <p:txBody>
          <a:bodyPr wrap="square">
            <a:spAutoFit/>
          </a:bodyPr>
          <a:lstStyle/>
          <a:p>
            <a:pPr lvl="0"/>
            <a:r>
              <a:rPr lang="en-US" sz="2800" b="1" i="1" u="sng" dirty="0" smtClean="0">
                <a:solidFill>
                  <a:srgbClr val="0070C0"/>
                </a:solidFill>
              </a:rPr>
              <a:t>14 </a:t>
            </a:r>
            <a:r>
              <a:rPr lang="en-US" sz="2800" b="1" i="1" u="sng" dirty="0" smtClean="0">
                <a:solidFill>
                  <a:srgbClr val="0070C0"/>
                </a:solidFill>
              </a:rPr>
              <a:t>)    Network </a:t>
            </a:r>
            <a:r>
              <a:rPr lang="en-US" sz="2800" b="1" i="1" u="sng" dirty="0" smtClean="0">
                <a:solidFill>
                  <a:srgbClr val="0070C0"/>
                </a:solidFill>
              </a:rPr>
              <a:t>Access Control (NAC</a:t>
            </a:r>
            <a:r>
              <a:rPr lang="en-US" sz="2800" b="1" i="1" u="sng" dirty="0" smtClean="0">
                <a:solidFill>
                  <a:srgbClr val="0070C0"/>
                </a:solidFill>
              </a:rPr>
              <a:t>)  :</a:t>
            </a:r>
            <a:endParaRPr lang="en-US" sz="2800" b="1" i="1" u="sng" dirty="0" smtClean="0">
              <a:solidFill>
                <a:srgbClr val="0070C0"/>
              </a:solidFill>
            </a:endParaRPr>
          </a:p>
        </p:txBody>
      </p:sp>
      <p:sp>
        <p:nvSpPr>
          <p:cNvPr id="5" name="Rectangle 4"/>
          <p:cNvSpPr/>
          <p:nvPr/>
        </p:nvSpPr>
        <p:spPr>
          <a:xfrm>
            <a:off x="609600" y="3962400"/>
            <a:ext cx="7162800" cy="1477328"/>
          </a:xfrm>
          <a:prstGeom prst="rect">
            <a:avLst/>
          </a:prstGeom>
        </p:spPr>
        <p:txBody>
          <a:bodyPr wrap="square">
            <a:spAutoFit/>
          </a:bodyPr>
          <a:lstStyle/>
          <a:p>
            <a:r>
              <a:rPr lang="en-US" dirty="0" smtClean="0"/>
              <a:t>This </a:t>
            </a:r>
            <a:r>
              <a:rPr lang="en-US" dirty="0" smtClean="0"/>
              <a:t>network security process helps you to control who can access your network. It is essential to recognize each device and user in order to keep out potential attackers. This indeed will help you to enforce your security policies. Noncompliant endpoint devices can be given only limited access or just blocked.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52322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dirty="0" smtClean="0"/>
              <a:t>Explanation </a:t>
            </a:r>
            <a:r>
              <a:rPr lang="en-US" sz="2800" dirty="0" smtClean="0"/>
              <a:t>of </a:t>
            </a:r>
            <a:r>
              <a:rPr lang="en-US" sz="2800" dirty="0" smtClean="0"/>
              <a:t>Network Security With Suitable Example </a:t>
            </a:r>
            <a:endParaRPr lang="en-US" sz="2800" b="1" cap="none" spc="0" dirty="0">
              <a:ln/>
              <a:solidFill>
                <a:schemeClr val="accent3"/>
              </a:solidFill>
              <a:effectLst/>
            </a:endParaRPr>
          </a:p>
        </p:txBody>
      </p:sp>
      <p:sp>
        <p:nvSpPr>
          <p:cNvPr id="3" name="Rectangle 2"/>
          <p:cNvSpPr/>
          <p:nvPr/>
        </p:nvSpPr>
        <p:spPr>
          <a:xfrm>
            <a:off x="0" y="1219200"/>
            <a:ext cx="3443571" cy="523220"/>
          </a:xfrm>
          <a:prstGeom prst="rect">
            <a:avLst/>
          </a:prstGeom>
        </p:spPr>
        <p:txBody>
          <a:bodyPr wrap="none">
            <a:spAutoFit/>
          </a:bodyPr>
          <a:lstStyle/>
          <a:p>
            <a:r>
              <a:rPr lang="en-US" sz="2800" b="1" i="1" u="sng" dirty="0" smtClean="0">
                <a:solidFill>
                  <a:srgbClr val="0070C0"/>
                </a:solidFill>
              </a:rPr>
              <a:t>Network Security </a:t>
            </a:r>
            <a:r>
              <a:rPr lang="en-US" sz="2800" b="1" i="1" u="sng" dirty="0" smtClean="0">
                <a:solidFill>
                  <a:srgbClr val="0070C0"/>
                </a:solidFill>
              </a:rPr>
              <a:t>:</a:t>
            </a:r>
            <a:r>
              <a:rPr lang="en-US" dirty="0" smtClean="0"/>
              <a:t>   </a:t>
            </a:r>
            <a:endParaRPr lang="en-US" dirty="0"/>
          </a:p>
        </p:txBody>
      </p:sp>
      <p:sp>
        <p:nvSpPr>
          <p:cNvPr id="4" name="Rectangle 3"/>
          <p:cNvSpPr/>
          <p:nvPr/>
        </p:nvSpPr>
        <p:spPr>
          <a:xfrm>
            <a:off x="228600" y="1752600"/>
            <a:ext cx="8915400" cy="3693319"/>
          </a:xfrm>
          <a:prstGeom prst="rect">
            <a:avLst/>
          </a:prstGeom>
        </p:spPr>
        <p:txBody>
          <a:bodyPr wrap="square">
            <a:spAutoFit/>
          </a:bodyPr>
          <a:lstStyle/>
          <a:p>
            <a:r>
              <a:rPr lang="en-US" dirty="0" smtClean="0"/>
              <a:t>Network security consists of the policies and practices adopted to prevent and monitor unauthorized access, misuse, modification, or denial of a computer network and network-accessible resources. Network security involves the authorization of access to data in a network, which is controlled by the network administrator. Users choose or are assigned an ID and password or other authenticating information that allows them access to information and programs within their authority. Network security covers a variety of computer networks, both public and private, that are used in everyday jobs; conducting transactions and communications among businesses, government agencies and individuals. Networks can be private, such as within a company, and others which might be open to public access. Network security is involved in organizations, enterprises, and other types of institutions. It does as its title explains: it secures the network, as well as protecting and overseeing operations being done. The most common and simple way of protecting a network resource is by assigning it a unique name and a corresponding password.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457200"/>
            <a:ext cx="3733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685800" y="1524000"/>
            <a:ext cx="7772400" cy="4247317"/>
          </a:xfrm>
          <a:prstGeom prst="rect">
            <a:avLst/>
          </a:prstGeom>
        </p:spPr>
        <p:txBody>
          <a:bodyPr wrap="square">
            <a:spAutoFit/>
          </a:bodyPr>
          <a:lstStyle/>
          <a:p>
            <a:pPr lvl="0"/>
            <a:r>
              <a:rPr lang="en-US" dirty="0" smtClean="0"/>
              <a:t> 1)     Antivirus </a:t>
            </a:r>
            <a:r>
              <a:rPr lang="en-US" dirty="0" smtClean="0"/>
              <a:t>and Antimalware Software</a:t>
            </a:r>
          </a:p>
          <a:p>
            <a:pPr lvl="0"/>
            <a:r>
              <a:rPr lang="en-US" dirty="0" smtClean="0"/>
              <a:t>2)      Application Security</a:t>
            </a:r>
          </a:p>
          <a:p>
            <a:pPr lvl="0"/>
            <a:r>
              <a:rPr lang="en-US" dirty="0" smtClean="0"/>
              <a:t> 3)     Behavioral Analytics</a:t>
            </a:r>
          </a:p>
          <a:p>
            <a:pPr lvl="0"/>
            <a:r>
              <a:rPr lang="en-US" dirty="0" smtClean="0"/>
              <a:t> 4)     Data </a:t>
            </a:r>
            <a:r>
              <a:rPr lang="en-US" dirty="0" smtClean="0"/>
              <a:t>Loss Prevention (DLP)</a:t>
            </a:r>
          </a:p>
          <a:p>
            <a:pPr lvl="0"/>
            <a:r>
              <a:rPr lang="en-US" dirty="0" smtClean="0"/>
              <a:t> </a:t>
            </a:r>
            <a:r>
              <a:rPr lang="en-US" dirty="0" smtClean="0"/>
              <a:t>5</a:t>
            </a:r>
            <a:r>
              <a:rPr lang="en-US" dirty="0" smtClean="0"/>
              <a:t>)     Email </a:t>
            </a:r>
            <a:r>
              <a:rPr lang="en-US" dirty="0" smtClean="0"/>
              <a:t>Security</a:t>
            </a:r>
          </a:p>
          <a:p>
            <a:pPr lvl="0"/>
            <a:r>
              <a:rPr lang="en-US" dirty="0" smtClean="0"/>
              <a:t> 6)     Firewalls</a:t>
            </a:r>
            <a:endParaRPr lang="en-US" dirty="0" smtClean="0"/>
          </a:p>
          <a:p>
            <a:pPr lvl="0"/>
            <a:r>
              <a:rPr lang="en-US" dirty="0" smtClean="0"/>
              <a:t> 7)     Mobile </a:t>
            </a:r>
            <a:r>
              <a:rPr lang="en-US" dirty="0" smtClean="0"/>
              <a:t>Device Security</a:t>
            </a:r>
          </a:p>
          <a:p>
            <a:pPr lvl="0"/>
            <a:r>
              <a:rPr lang="en-US" dirty="0" smtClean="0"/>
              <a:t> 8)     Network </a:t>
            </a:r>
            <a:r>
              <a:rPr lang="en-US" dirty="0" smtClean="0"/>
              <a:t>Segmentation</a:t>
            </a:r>
          </a:p>
          <a:p>
            <a:pPr lvl="0"/>
            <a:r>
              <a:rPr lang="en-US" dirty="0" smtClean="0"/>
              <a:t> 9)     Security </a:t>
            </a:r>
            <a:r>
              <a:rPr lang="en-US" dirty="0" smtClean="0"/>
              <a:t>Information and Event Management (SIEM)</a:t>
            </a:r>
          </a:p>
          <a:p>
            <a:pPr lvl="0"/>
            <a:r>
              <a:rPr lang="en-US" dirty="0" smtClean="0"/>
              <a:t>10)    Virtual </a:t>
            </a:r>
            <a:r>
              <a:rPr lang="en-US" dirty="0" smtClean="0"/>
              <a:t>Private Network (VPN)</a:t>
            </a:r>
          </a:p>
          <a:p>
            <a:pPr lvl="0"/>
            <a:r>
              <a:rPr lang="en-US" dirty="0" smtClean="0"/>
              <a:t> 11)   Web </a:t>
            </a:r>
            <a:r>
              <a:rPr lang="en-US" dirty="0" smtClean="0"/>
              <a:t>Security</a:t>
            </a:r>
          </a:p>
          <a:p>
            <a:pPr lvl="0"/>
            <a:r>
              <a:rPr lang="en-US" dirty="0" smtClean="0"/>
              <a:t> 12)   Wireless </a:t>
            </a:r>
            <a:r>
              <a:rPr lang="en-US" dirty="0" smtClean="0"/>
              <a:t>Security</a:t>
            </a:r>
          </a:p>
          <a:p>
            <a:pPr lvl="0"/>
            <a:r>
              <a:rPr lang="en-US" dirty="0" smtClean="0"/>
              <a:t> 13)   Endpoint </a:t>
            </a:r>
            <a:r>
              <a:rPr lang="en-US" dirty="0" smtClean="0"/>
              <a:t>Security</a:t>
            </a:r>
          </a:p>
          <a:p>
            <a:pPr lvl="0"/>
            <a:r>
              <a:rPr lang="en-US" dirty="0" smtClean="0"/>
              <a:t>14 )   Network </a:t>
            </a:r>
            <a:r>
              <a:rPr lang="en-US" dirty="0" smtClean="0"/>
              <a:t>Access Control (NAC)</a:t>
            </a:r>
          </a:p>
          <a:p>
            <a:r>
              <a:rPr lang="en-US" dirty="0" smtClean="0"/>
              <a:t> </a:t>
            </a:r>
            <a:endParaRPr lang="en-US" dirty="0"/>
          </a:p>
        </p:txBody>
      </p:sp>
      <p:sp>
        <p:nvSpPr>
          <p:cNvPr id="16392" name="Rectangle 8"/>
          <p:cNvSpPr>
            <a:spLocks noChangeArrowheads="1"/>
          </p:cNvSpPr>
          <p:nvPr/>
        </p:nvSpPr>
        <p:spPr bwMode="auto">
          <a:xfrm>
            <a:off x="0" y="685800"/>
            <a:ext cx="54102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1" u="sng" strike="noStrike" cap="none" normalizeH="0" baseline="0" dirty="0" smtClean="0">
                <a:ln>
                  <a:noFill/>
                </a:ln>
                <a:solidFill>
                  <a:srgbClr val="0070C0"/>
                </a:solidFill>
                <a:effectLst/>
                <a:latin typeface="inherit"/>
                <a:ea typeface="Times New Roman" pitchFamily="18" charset="0"/>
                <a:cs typeface="Arial" pitchFamily="34" charset="0"/>
              </a:rPr>
              <a:t> Types of Network Security  :</a:t>
            </a:r>
            <a:endParaRPr kumimoji="0" lang="en-US" sz="2800" b="0" i="1" u="sng" strike="noStrike" cap="none" normalizeH="0" baseline="0" dirty="0" smtClean="0">
              <a:ln>
                <a:noFill/>
              </a:ln>
              <a:solidFill>
                <a:srgbClr val="0070C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7543800" cy="523220"/>
          </a:xfrm>
          <a:prstGeom prst="rect">
            <a:avLst/>
          </a:prstGeom>
        </p:spPr>
        <p:txBody>
          <a:bodyPr wrap="square">
            <a:spAutoFit/>
          </a:bodyPr>
          <a:lstStyle/>
          <a:p>
            <a:r>
              <a:rPr lang="en-US" sz="2800" b="1" i="1" u="sng" dirty="0" smtClean="0">
                <a:solidFill>
                  <a:srgbClr val="0070C0"/>
                </a:solidFill>
              </a:rPr>
              <a:t>1)  </a:t>
            </a:r>
            <a:r>
              <a:rPr lang="en-US" sz="2800" b="1" i="1" u="sng" dirty="0" smtClean="0">
                <a:solidFill>
                  <a:srgbClr val="0070C0"/>
                </a:solidFill>
              </a:rPr>
              <a:t> </a:t>
            </a:r>
            <a:r>
              <a:rPr lang="en-US" sz="2800" b="1" i="1" u="sng" dirty="0" smtClean="0">
                <a:solidFill>
                  <a:srgbClr val="0070C0"/>
                </a:solidFill>
              </a:rPr>
              <a:t>Antivirus and Antimalware </a:t>
            </a:r>
            <a:r>
              <a:rPr lang="en-US" sz="2800" b="1" i="1" u="sng" dirty="0" smtClean="0">
                <a:solidFill>
                  <a:srgbClr val="0070C0"/>
                </a:solidFill>
              </a:rPr>
              <a:t>Software   :</a:t>
            </a:r>
            <a:endParaRPr lang="en-US" sz="2800" b="1" i="1" u="sng" dirty="0">
              <a:solidFill>
                <a:srgbClr val="0070C0"/>
              </a:solidFill>
            </a:endParaRPr>
          </a:p>
        </p:txBody>
      </p:sp>
      <p:sp>
        <p:nvSpPr>
          <p:cNvPr id="3" name="Rectangle 2"/>
          <p:cNvSpPr/>
          <p:nvPr/>
        </p:nvSpPr>
        <p:spPr>
          <a:xfrm>
            <a:off x="533400" y="1066800"/>
            <a:ext cx="7848600" cy="1754326"/>
          </a:xfrm>
          <a:prstGeom prst="rect">
            <a:avLst/>
          </a:prstGeom>
        </p:spPr>
        <p:txBody>
          <a:bodyPr wrap="square">
            <a:spAutoFit/>
          </a:bodyPr>
          <a:lstStyle/>
          <a:p>
            <a:r>
              <a:rPr lang="en-US" dirty="0" smtClean="0"/>
              <a:t>This software is used for protecting against malware, which includes spyware</a:t>
            </a:r>
            <a:r>
              <a:rPr lang="en-US" dirty="0" smtClean="0"/>
              <a:t>,  </a:t>
            </a:r>
            <a:r>
              <a:rPr lang="en-US" dirty="0" smtClean="0"/>
              <a:t>ransomware, Trojans, worms, and viruses. Malware can also become very dangerous as it can infect a network and then remain calm for days or even weeks. This software handles this threat by scanning for malware entry and regularly tracks files afterward in order to detect anomalies, remove malware, and fix damage.</a:t>
            </a:r>
            <a:endParaRPr lang="en-US" dirty="0"/>
          </a:p>
        </p:txBody>
      </p:sp>
      <p:sp>
        <p:nvSpPr>
          <p:cNvPr id="4" name="Rectangle 3"/>
          <p:cNvSpPr/>
          <p:nvPr/>
        </p:nvSpPr>
        <p:spPr>
          <a:xfrm>
            <a:off x="304800" y="3124200"/>
            <a:ext cx="4350871" cy="523220"/>
          </a:xfrm>
          <a:prstGeom prst="rect">
            <a:avLst/>
          </a:prstGeom>
        </p:spPr>
        <p:txBody>
          <a:bodyPr wrap="none">
            <a:spAutoFit/>
          </a:bodyPr>
          <a:lstStyle/>
          <a:p>
            <a:pPr lvl="0"/>
            <a:r>
              <a:rPr lang="en-US" sz="2800" b="1" i="1" u="sng" dirty="0" smtClean="0">
                <a:solidFill>
                  <a:srgbClr val="0070C0"/>
                </a:solidFill>
              </a:rPr>
              <a:t>2)  </a:t>
            </a:r>
            <a:r>
              <a:rPr lang="en-US" sz="2800" b="1" i="1" u="sng" dirty="0" smtClean="0">
                <a:solidFill>
                  <a:srgbClr val="0070C0"/>
                </a:solidFill>
              </a:rPr>
              <a:t> </a:t>
            </a:r>
            <a:r>
              <a:rPr lang="en-US" sz="2800" b="1" i="1" u="sng" dirty="0" smtClean="0">
                <a:solidFill>
                  <a:srgbClr val="0070C0"/>
                </a:solidFill>
              </a:rPr>
              <a:t>Application </a:t>
            </a:r>
            <a:r>
              <a:rPr lang="en-US" sz="2800" b="1" i="1" u="sng" dirty="0" smtClean="0">
                <a:solidFill>
                  <a:srgbClr val="0070C0"/>
                </a:solidFill>
              </a:rPr>
              <a:t>Security  :</a:t>
            </a:r>
            <a:endParaRPr lang="en-US" sz="2800" b="1" i="1" u="sng" dirty="0" smtClean="0">
              <a:solidFill>
                <a:srgbClr val="0070C0"/>
              </a:solidFill>
            </a:endParaRPr>
          </a:p>
        </p:txBody>
      </p:sp>
      <p:sp>
        <p:nvSpPr>
          <p:cNvPr id="5" name="Rectangle 4"/>
          <p:cNvSpPr/>
          <p:nvPr/>
        </p:nvSpPr>
        <p:spPr>
          <a:xfrm>
            <a:off x="609600" y="3733800"/>
            <a:ext cx="7467600" cy="1477328"/>
          </a:xfrm>
          <a:prstGeom prst="rect">
            <a:avLst/>
          </a:prstGeom>
        </p:spPr>
        <p:txBody>
          <a:bodyPr wrap="square">
            <a:spAutoFit/>
          </a:bodyPr>
          <a:lstStyle/>
          <a:p>
            <a:r>
              <a:rPr lang="en-US" dirty="0" smtClean="0"/>
              <a:t>It is important to have an application security since no app is created perfectly. It is possible for any application to comprise of vulnerabilities, or holes, that are used by attackers to enter your network. Application security thus encompasses the software, hardware, and processes you select for closing those holes.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4724400" cy="523220"/>
          </a:xfrm>
          <a:prstGeom prst="rect">
            <a:avLst/>
          </a:prstGeom>
        </p:spPr>
        <p:txBody>
          <a:bodyPr wrap="square">
            <a:spAutoFit/>
          </a:bodyPr>
          <a:lstStyle/>
          <a:p>
            <a:r>
              <a:rPr lang="en-US" sz="2800" b="1" i="1" u="sng" dirty="0" smtClean="0">
                <a:solidFill>
                  <a:srgbClr val="0070C0"/>
                </a:solidFill>
              </a:rPr>
              <a:t>3)   Behavioral Analytics  :</a:t>
            </a:r>
            <a:endParaRPr lang="en-US" sz="2800" b="1" i="1" u="sng" dirty="0">
              <a:solidFill>
                <a:srgbClr val="0070C0"/>
              </a:solidFill>
            </a:endParaRPr>
          </a:p>
        </p:txBody>
      </p:sp>
      <p:sp>
        <p:nvSpPr>
          <p:cNvPr id="3" name="Rectangle 2"/>
          <p:cNvSpPr/>
          <p:nvPr/>
        </p:nvSpPr>
        <p:spPr>
          <a:xfrm>
            <a:off x="381000" y="1066801"/>
            <a:ext cx="8153400" cy="1477328"/>
          </a:xfrm>
          <a:prstGeom prst="rect">
            <a:avLst/>
          </a:prstGeom>
        </p:spPr>
        <p:txBody>
          <a:bodyPr wrap="square">
            <a:spAutoFit/>
          </a:bodyPr>
          <a:lstStyle/>
          <a:p>
            <a:r>
              <a:rPr lang="en-US" dirty="0" smtClean="0"/>
              <a:t>In order to detect abnormal network behaviour, you will have to know what normal behavior looks like. Behavioral analytics tools are capable of automatically discerning activities that deviate from the norm. Your security team will thus be able to efficiently detect indicators of compromise that pose a potential problem and rapidly remediate threats.</a:t>
            </a:r>
            <a:endParaRPr lang="en-US" dirty="0"/>
          </a:p>
        </p:txBody>
      </p:sp>
      <p:sp>
        <p:nvSpPr>
          <p:cNvPr id="4" name="Rectangle 3"/>
          <p:cNvSpPr/>
          <p:nvPr/>
        </p:nvSpPr>
        <p:spPr>
          <a:xfrm>
            <a:off x="152400" y="3200400"/>
            <a:ext cx="5943600" cy="523220"/>
          </a:xfrm>
          <a:prstGeom prst="rect">
            <a:avLst/>
          </a:prstGeom>
        </p:spPr>
        <p:txBody>
          <a:bodyPr wrap="square">
            <a:spAutoFit/>
          </a:bodyPr>
          <a:lstStyle/>
          <a:p>
            <a:pPr lvl="0"/>
            <a:r>
              <a:rPr lang="en-US" sz="2800" u="sng" dirty="0" smtClean="0"/>
              <a:t> </a:t>
            </a:r>
            <a:r>
              <a:rPr lang="en-US" sz="2800" b="1" i="1" u="sng" dirty="0" smtClean="0">
                <a:solidFill>
                  <a:srgbClr val="0070C0"/>
                </a:solidFill>
              </a:rPr>
              <a:t>4) </a:t>
            </a:r>
            <a:r>
              <a:rPr lang="en-US" sz="2800" b="1" i="1" u="sng" dirty="0" smtClean="0">
                <a:solidFill>
                  <a:srgbClr val="0070C0"/>
                </a:solidFill>
              </a:rPr>
              <a:t>   </a:t>
            </a:r>
            <a:r>
              <a:rPr lang="en-US" sz="2800" b="1" i="1" u="sng" dirty="0" smtClean="0">
                <a:solidFill>
                  <a:srgbClr val="0070C0"/>
                </a:solidFill>
              </a:rPr>
              <a:t>Data Loss Prevention (DLP</a:t>
            </a:r>
            <a:r>
              <a:rPr lang="en-US" sz="2800" b="1" i="1" u="sng" dirty="0" smtClean="0">
                <a:solidFill>
                  <a:srgbClr val="0070C0"/>
                </a:solidFill>
              </a:rPr>
              <a:t>) :</a:t>
            </a:r>
            <a:endParaRPr lang="en-US" sz="2800" b="1" i="1" u="sng" dirty="0" smtClean="0">
              <a:solidFill>
                <a:srgbClr val="0070C0"/>
              </a:solidFill>
            </a:endParaRPr>
          </a:p>
        </p:txBody>
      </p:sp>
      <p:sp>
        <p:nvSpPr>
          <p:cNvPr id="5" name="Rectangle 4"/>
          <p:cNvSpPr/>
          <p:nvPr/>
        </p:nvSpPr>
        <p:spPr>
          <a:xfrm>
            <a:off x="381000" y="3810000"/>
            <a:ext cx="8229600" cy="1200329"/>
          </a:xfrm>
          <a:prstGeom prst="rect">
            <a:avLst/>
          </a:prstGeom>
        </p:spPr>
        <p:txBody>
          <a:bodyPr wrap="square">
            <a:spAutoFit/>
          </a:bodyPr>
          <a:lstStyle/>
          <a:p>
            <a:r>
              <a:rPr lang="en-US" dirty="0" smtClean="0"/>
              <a:t>Organizations should guarantee that their staff does not send sensitive information outside the network. They should thus use DLP technologies, network security measures, that prevent people from uploading, forwarding, or even printing vital information in an unsafe manner.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3570208" cy="523220"/>
          </a:xfrm>
          <a:prstGeom prst="rect">
            <a:avLst/>
          </a:prstGeom>
        </p:spPr>
        <p:txBody>
          <a:bodyPr wrap="none">
            <a:spAutoFit/>
          </a:bodyPr>
          <a:lstStyle/>
          <a:p>
            <a:r>
              <a:rPr lang="en-US" sz="2800" b="1" i="1" u="sng" dirty="0" smtClean="0">
                <a:solidFill>
                  <a:srgbClr val="0070C0"/>
                </a:solidFill>
              </a:rPr>
              <a:t>5)     Email </a:t>
            </a:r>
            <a:r>
              <a:rPr lang="en-US" sz="2800" b="1" i="1" u="sng" dirty="0" smtClean="0">
                <a:solidFill>
                  <a:srgbClr val="0070C0"/>
                </a:solidFill>
              </a:rPr>
              <a:t>Security  :</a:t>
            </a:r>
            <a:endParaRPr lang="en-US" sz="2800" b="1" i="1" u="sng" dirty="0">
              <a:solidFill>
                <a:srgbClr val="0070C0"/>
              </a:solidFill>
            </a:endParaRPr>
          </a:p>
        </p:txBody>
      </p:sp>
      <p:sp>
        <p:nvSpPr>
          <p:cNvPr id="3" name="Rectangle 2"/>
          <p:cNvSpPr/>
          <p:nvPr/>
        </p:nvSpPr>
        <p:spPr>
          <a:xfrm>
            <a:off x="533400" y="838200"/>
            <a:ext cx="8153400" cy="1754326"/>
          </a:xfrm>
          <a:prstGeom prst="rect">
            <a:avLst/>
          </a:prstGeom>
        </p:spPr>
        <p:txBody>
          <a:bodyPr wrap="square">
            <a:spAutoFit/>
          </a:bodyPr>
          <a:lstStyle/>
          <a:p>
            <a:r>
              <a:rPr lang="en-US" dirty="0" smtClean="0"/>
              <a:t>Email gateways are considered to be the number one threat vector for a security breach. Attackers use social engineering tactics and personal information in order to build refined phishing campaigns to deceive recipients and then send them to sites serving up malware. An email security application is capable of blocking incoming attacks and controlling outbound messages in order to prevent the loss of sensitive data.</a:t>
            </a:r>
            <a:endParaRPr lang="en-US" dirty="0"/>
          </a:p>
        </p:txBody>
      </p:sp>
      <p:sp>
        <p:nvSpPr>
          <p:cNvPr id="4" name="Rectangle 3"/>
          <p:cNvSpPr/>
          <p:nvPr/>
        </p:nvSpPr>
        <p:spPr>
          <a:xfrm>
            <a:off x="0" y="3124200"/>
            <a:ext cx="2720617" cy="523220"/>
          </a:xfrm>
          <a:prstGeom prst="rect">
            <a:avLst/>
          </a:prstGeom>
        </p:spPr>
        <p:txBody>
          <a:bodyPr wrap="none">
            <a:spAutoFit/>
          </a:bodyPr>
          <a:lstStyle/>
          <a:p>
            <a:pPr lvl="0"/>
            <a:r>
              <a:rPr lang="en-US" sz="2800" b="1" i="1" u="sng" dirty="0" smtClean="0">
                <a:solidFill>
                  <a:srgbClr val="0070C0"/>
                </a:solidFill>
              </a:rPr>
              <a:t> 6)     </a:t>
            </a:r>
            <a:r>
              <a:rPr lang="en-US" sz="2800" b="1" i="1" u="sng" dirty="0" smtClean="0">
                <a:solidFill>
                  <a:srgbClr val="0070C0"/>
                </a:solidFill>
              </a:rPr>
              <a:t>Firewalls :</a:t>
            </a:r>
            <a:endParaRPr lang="en-US" sz="2800" b="1" i="1" u="sng" dirty="0" smtClean="0">
              <a:solidFill>
                <a:srgbClr val="0070C0"/>
              </a:solidFill>
            </a:endParaRPr>
          </a:p>
        </p:txBody>
      </p:sp>
      <p:sp>
        <p:nvSpPr>
          <p:cNvPr id="5" name="Rectangle 4"/>
          <p:cNvSpPr/>
          <p:nvPr/>
        </p:nvSpPr>
        <p:spPr>
          <a:xfrm>
            <a:off x="685800" y="3657600"/>
            <a:ext cx="7467600" cy="1754326"/>
          </a:xfrm>
          <a:prstGeom prst="rect">
            <a:avLst/>
          </a:prstGeom>
        </p:spPr>
        <p:txBody>
          <a:bodyPr wrap="square">
            <a:spAutoFit/>
          </a:bodyPr>
          <a:lstStyle/>
          <a:p>
            <a:r>
              <a:rPr lang="en-US" dirty="0" smtClean="0"/>
              <a:t>Firewalls place a barrier between your trusted internal network and untrusted outside networks, like the Internet. A set of defined rules are employed to block or allow traffic. A firewall can be software, hardware, or both. The free firewall efficiently manages traffic on your PC, monitors in/out connections, and secures all connections when you are online.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4963218" cy="523220"/>
          </a:xfrm>
          <a:prstGeom prst="rect">
            <a:avLst/>
          </a:prstGeom>
        </p:spPr>
        <p:txBody>
          <a:bodyPr wrap="none">
            <a:spAutoFit/>
          </a:bodyPr>
          <a:lstStyle/>
          <a:p>
            <a:pPr lvl="0"/>
            <a:r>
              <a:rPr lang="en-US" b="1" i="1" dirty="0" smtClean="0">
                <a:solidFill>
                  <a:srgbClr val="0070C0"/>
                </a:solidFill>
              </a:rPr>
              <a:t> </a:t>
            </a:r>
            <a:r>
              <a:rPr lang="en-US" sz="2800" b="1" i="1" u="sng" dirty="0" smtClean="0">
                <a:solidFill>
                  <a:srgbClr val="0070C0"/>
                </a:solidFill>
              </a:rPr>
              <a:t>7)     Mobile Device </a:t>
            </a:r>
            <a:r>
              <a:rPr lang="en-US" sz="2800" b="1" i="1" u="sng" dirty="0" smtClean="0">
                <a:solidFill>
                  <a:srgbClr val="0070C0"/>
                </a:solidFill>
              </a:rPr>
              <a:t>Security  :</a:t>
            </a:r>
            <a:endParaRPr lang="en-US" sz="2800" b="1" i="1" u="sng" dirty="0" smtClean="0">
              <a:solidFill>
                <a:srgbClr val="0070C0"/>
              </a:solidFill>
            </a:endParaRPr>
          </a:p>
        </p:txBody>
      </p:sp>
      <p:sp>
        <p:nvSpPr>
          <p:cNvPr id="5" name="Rectangle 4"/>
          <p:cNvSpPr/>
          <p:nvPr/>
        </p:nvSpPr>
        <p:spPr>
          <a:xfrm>
            <a:off x="381000" y="838200"/>
            <a:ext cx="8458200" cy="1477328"/>
          </a:xfrm>
          <a:prstGeom prst="rect">
            <a:avLst/>
          </a:prstGeom>
        </p:spPr>
        <p:txBody>
          <a:bodyPr wrap="square">
            <a:spAutoFit/>
          </a:bodyPr>
          <a:lstStyle/>
          <a:p>
            <a:r>
              <a:rPr lang="en-US" dirty="0" smtClean="0"/>
              <a:t>Mobile devices and apps are increasingly being targeted by cybercriminals. 90% of IT organizations could very soon support corporate applications on personal mobile devices. There is indeed the necessity for you to control which devices can access your network. It is also necessary to configure their connections in order to keep network traffic private.</a:t>
            </a:r>
            <a:endParaRPr lang="en-US" dirty="0"/>
          </a:p>
        </p:txBody>
      </p:sp>
      <p:sp>
        <p:nvSpPr>
          <p:cNvPr id="6" name="Rectangle 5"/>
          <p:cNvSpPr/>
          <p:nvPr/>
        </p:nvSpPr>
        <p:spPr>
          <a:xfrm>
            <a:off x="0" y="2667000"/>
            <a:ext cx="5257800" cy="1231106"/>
          </a:xfrm>
          <a:prstGeom prst="rect">
            <a:avLst/>
          </a:prstGeom>
        </p:spPr>
        <p:txBody>
          <a:bodyPr wrap="square">
            <a:spAutoFit/>
          </a:bodyPr>
          <a:lstStyle/>
          <a:p>
            <a:pPr lvl="0"/>
            <a:r>
              <a:rPr lang="en-US" sz="2800" b="1" i="1" u="sng" dirty="0" smtClean="0">
                <a:solidFill>
                  <a:srgbClr val="0070C0"/>
                </a:solidFill>
              </a:rPr>
              <a:t>8)    Network Segmentation   :</a:t>
            </a:r>
          </a:p>
          <a:p>
            <a:pPr lvl="0"/>
            <a:endParaRPr lang="en-US" sz="2800" dirty="0" smtClean="0"/>
          </a:p>
          <a:p>
            <a:pPr lvl="0"/>
            <a:r>
              <a:rPr lang="en-US" dirty="0" smtClean="0"/>
              <a:t> </a:t>
            </a:r>
            <a:endParaRPr lang="en-US" dirty="0"/>
          </a:p>
        </p:txBody>
      </p:sp>
      <p:sp>
        <p:nvSpPr>
          <p:cNvPr id="7" name="Rectangle 6"/>
          <p:cNvSpPr/>
          <p:nvPr/>
        </p:nvSpPr>
        <p:spPr>
          <a:xfrm>
            <a:off x="457200" y="3429000"/>
            <a:ext cx="7848600" cy="1754326"/>
          </a:xfrm>
          <a:prstGeom prst="rect">
            <a:avLst/>
          </a:prstGeom>
        </p:spPr>
        <p:txBody>
          <a:bodyPr wrap="square">
            <a:spAutoFit/>
          </a:bodyPr>
          <a:lstStyle/>
          <a:p>
            <a:r>
              <a:rPr lang="en-US" dirty="0" smtClean="0"/>
              <a:t>Software-defined segmentation places network traffic into varied classifications and makes enforcing security policies a lot easier. The classifications are ideally based on endpoint identity, not just IP addresses. Rights can be accessed based on location, role, and more so that the right people get the correct level of access and suspicious devices are thus contained and </a:t>
            </a:r>
            <a:r>
              <a:rPr lang="en-US" dirty="0" smtClean="0"/>
              <a:t>remediated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461665"/>
          </a:xfrm>
          <a:prstGeom prst="rect">
            <a:avLst/>
          </a:prstGeom>
        </p:spPr>
        <p:txBody>
          <a:bodyPr wrap="square">
            <a:spAutoFit/>
          </a:bodyPr>
          <a:lstStyle/>
          <a:p>
            <a:pPr lvl="0"/>
            <a:r>
              <a:rPr lang="en-US" dirty="0" smtClean="0"/>
              <a:t> </a:t>
            </a:r>
            <a:r>
              <a:rPr lang="en-US" sz="2400" b="1" i="1" u="sng" dirty="0" smtClean="0">
                <a:solidFill>
                  <a:srgbClr val="0070C0"/>
                </a:solidFill>
              </a:rPr>
              <a:t>9)     Security Information and Event Management (SIEM</a:t>
            </a:r>
            <a:r>
              <a:rPr lang="en-US" sz="2400" b="1" i="1" u="sng" dirty="0" smtClean="0">
                <a:solidFill>
                  <a:srgbClr val="0070C0"/>
                </a:solidFill>
              </a:rPr>
              <a:t>)  :</a:t>
            </a:r>
            <a:endParaRPr lang="en-US" sz="2400" b="1" i="1" u="sng" dirty="0" smtClean="0">
              <a:solidFill>
                <a:srgbClr val="0070C0"/>
              </a:solidFill>
            </a:endParaRPr>
          </a:p>
        </p:txBody>
      </p:sp>
      <p:sp>
        <p:nvSpPr>
          <p:cNvPr id="3" name="Rectangle 2"/>
          <p:cNvSpPr/>
          <p:nvPr/>
        </p:nvSpPr>
        <p:spPr>
          <a:xfrm>
            <a:off x="381000" y="914400"/>
            <a:ext cx="8458200" cy="923330"/>
          </a:xfrm>
          <a:prstGeom prst="rect">
            <a:avLst/>
          </a:prstGeom>
        </p:spPr>
        <p:txBody>
          <a:bodyPr wrap="square">
            <a:spAutoFit/>
          </a:bodyPr>
          <a:lstStyle/>
          <a:p>
            <a:r>
              <a:rPr lang="en-US" dirty="0" smtClean="0"/>
              <a:t> SIEM products bring together all the information needed by your security staff in order to identify and respond to threats. These products are available in different forms, including virtual and physical appliances and server software.</a:t>
            </a:r>
            <a:endParaRPr lang="en-US" dirty="0"/>
          </a:p>
        </p:txBody>
      </p:sp>
      <p:sp>
        <p:nvSpPr>
          <p:cNvPr id="4" name="Rectangle 3"/>
          <p:cNvSpPr/>
          <p:nvPr/>
        </p:nvSpPr>
        <p:spPr>
          <a:xfrm>
            <a:off x="0" y="2209800"/>
            <a:ext cx="5791200" cy="738664"/>
          </a:xfrm>
          <a:prstGeom prst="rect">
            <a:avLst/>
          </a:prstGeom>
        </p:spPr>
        <p:txBody>
          <a:bodyPr wrap="square">
            <a:spAutoFit/>
          </a:bodyPr>
          <a:lstStyle/>
          <a:p>
            <a:pPr lvl="0"/>
            <a:r>
              <a:rPr lang="en-US" sz="2400" b="1" i="1" u="sng" dirty="0" smtClean="0">
                <a:solidFill>
                  <a:srgbClr val="0070C0"/>
                </a:solidFill>
              </a:rPr>
              <a:t>10</a:t>
            </a:r>
            <a:r>
              <a:rPr lang="en-US" sz="2400" b="1" i="1" u="sng" dirty="0" smtClean="0">
                <a:solidFill>
                  <a:srgbClr val="0070C0"/>
                </a:solidFill>
              </a:rPr>
              <a:t>)  </a:t>
            </a:r>
            <a:r>
              <a:rPr lang="en-US" sz="2400" b="1" i="1" u="sng" dirty="0" smtClean="0">
                <a:solidFill>
                  <a:srgbClr val="0070C0"/>
                </a:solidFill>
              </a:rPr>
              <a:t>   Virtual </a:t>
            </a:r>
            <a:r>
              <a:rPr lang="en-US" sz="2400" b="1" i="1" u="sng" dirty="0" smtClean="0">
                <a:solidFill>
                  <a:srgbClr val="0070C0"/>
                </a:solidFill>
              </a:rPr>
              <a:t>Private Network (VPN</a:t>
            </a:r>
            <a:r>
              <a:rPr lang="en-US" sz="2400" b="1" i="1" u="sng" dirty="0" smtClean="0">
                <a:solidFill>
                  <a:srgbClr val="0070C0"/>
                </a:solidFill>
              </a:rPr>
              <a:t>) :</a:t>
            </a:r>
            <a:endParaRPr lang="en-US" sz="2400" b="1" i="1" u="sng" dirty="0" smtClean="0">
              <a:solidFill>
                <a:srgbClr val="0070C0"/>
              </a:solidFill>
            </a:endParaRPr>
          </a:p>
          <a:p>
            <a:pPr lvl="0"/>
            <a:r>
              <a:rPr lang="en-US" dirty="0" smtClean="0"/>
              <a:t> </a:t>
            </a:r>
            <a:endParaRPr lang="en-US" dirty="0"/>
          </a:p>
        </p:txBody>
      </p:sp>
      <p:sp>
        <p:nvSpPr>
          <p:cNvPr id="34819" name="Rectangle 3"/>
          <p:cNvSpPr>
            <a:spLocks noChangeArrowheads="1"/>
          </p:cNvSpPr>
          <p:nvPr/>
        </p:nvSpPr>
        <p:spPr bwMode="auto">
          <a:xfrm>
            <a:off x="381000" y="2895600"/>
            <a:ext cx="8382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effectLst/>
                <a:latin typeface="Arial" pitchFamily="34" charset="0"/>
                <a:ea typeface="Times New Roman" pitchFamily="18" charset="0"/>
                <a:cs typeface="Arial" pitchFamily="34" charset="0"/>
              </a:rPr>
              <a:t>A VPN is another type of network security capable of encrypting the connection from an endpoint to a network, mostly over the Internet. A remote-access VPN typically uses </a:t>
            </a:r>
            <a:r>
              <a:rPr kumimoji="0" lang="en-US" b="0" i="0" u="none" strike="noStrike" cap="none" normalizeH="0" baseline="0" dirty="0" err="1" smtClean="0">
                <a:ln>
                  <a:noFill/>
                </a:ln>
                <a:effectLst/>
                <a:latin typeface="Arial" pitchFamily="34" charset="0"/>
                <a:ea typeface="Times New Roman" pitchFamily="18" charset="0"/>
                <a:cs typeface="Arial" pitchFamily="34" charset="0"/>
              </a:rPr>
              <a:t>IPsec</a:t>
            </a:r>
            <a:r>
              <a:rPr kumimoji="0" lang="en-US" b="0" i="0" u="none" strike="noStrike" cap="none" normalizeH="0" baseline="0" dirty="0" smtClean="0">
                <a:ln>
                  <a:noFill/>
                </a:ln>
                <a:effectLst/>
                <a:latin typeface="Arial" pitchFamily="34" charset="0"/>
                <a:ea typeface="Times New Roman" pitchFamily="18" charset="0"/>
                <a:cs typeface="Arial" pitchFamily="34" charset="0"/>
              </a:rPr>
              <a:t> or Secure Sockets Layer in order to authenticate the communication between network and device.</a:t>
            </a:r>
            <a:endParaRPr kumimoji="0" lang="en-US" b="1"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3810000" cy="523220"/>
          </a:xfrm>
          <a:prstGeom prst="rect">
            <a:avLst/>
          </a:prstGeom>
        </p:spPr>
        <p:txBody>
          <a:bodyPr wrap="square">
            <a:spAutoFit/>
          </a:bodyPr>
          <a:lstStyle/>
          <a:p>
            <a:pPr lvl="0"/>
            <a:r>
              <a:rPr lang="en-US" sz="2800" b="1" i="1" u="sng" dirty="0" smtClean="0">
                <a:solidFill>
                  <a:srgbClr val="0070C0"/>
                </a:solidFill>
              </a:rPr>
              <a:t> 11)   Web </a:t>
            </a:r>
            <a:r>
              <a:rPr lang="en-US" sz="2800" b="1" i="1" u="sng" dirty="0" smtClean="0">
                <a:solidFill>
                  <a:srgbClr val="0070C0"/>
                </a:solidFill>
              </a:rPr>
              <a:t>Security :</a:t>
            </a:r>
            <a:endParaRPr lang="en-US" sz="2800" b="1" i="1" u="sng" dirty="0" smtClean="0">
              <a:solidFill>
                <a:srgbClr val="0070C0"/>
              </a:solidFill>
            </a:endParaRPr>
          </a:p>
        </p:txBody>
      </p:sp>
      <p:sp>
        <p:nvSpPr>
          <p:cNvPr id="33793" name="Rectangle 1"/>
          <p:cNvSpPr>
            <a:spLocks noChangeArrowheads="1"/>
          </p:cNvSpPr>
          <p:nvPr/>
        </p:nvSpPr>
        <p:spPr bwMode="auto">
          <a:xfrm>
            <a:off x="685800" y="914400"/>
            <a:ext cx="7620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al" pitchFamily="34" charset="0"/>
                <a:ea typeface="Times New Roman" pitchFamily="18" charset="0"/>
                <a:cs typeface="Arial" pitchFamily="34" charset="0"/>
              </a:rPr>
              <a:t>A perfect web security solution will help in controlling your staff’s web use, denying access to malicious websites, and blocking.</a:t>
            </a:r>
            <a:endParaRPr kumimoji="0" lang="en-US" b="0" i="0" u="none" strike="noStrike" cap="none" normalizeH="0" baseline="0" dirty="0" smtClean="0">
              <a:ln>
                <a:noFill/>
              </a:ln>
              <a:effectLst/>
              <a:latin typeface="Arial" pitchFamily="34" charset="0"/>
              <a:cs typeface="Arial" pitchFamily="34" charset="0"/>
            </a:endParaRPr>
          </a:p>
        </p:txBody>
      </p:sp>
      <p:sp>
        <p:nvSpPr>
          <p:cNvPr id="4" name="Rectangle 3"/>
          <p:cNvSpPr/>
          <p:nvPr/>
        </p:nvSpPr>
        <p:spPr>
          <a:xfrm>
            <a:off x="0" y="2362200"/>
            <a:ext cx="4800600" cy="523220"/>
          </a:xfrm>
          <a:prstGeom prst="rect">
            <a:avLst/>
          </a:prstGeom>
        </p:spPr>
        <p:txBody>
          <a:bodyPr wrap="square">
            <a:spAutoFit/>
          </a:bodyPr>
          <a:lstStyle/>
          <a:p>
            <a:pPr lvl="0"/>
            <a:r>
              <a:rPr lang="en-US" sz="2800" b="1" i="1" u="sng" dirty="0" smtClean="0">
                <a:solidFill>
                  <a:srgbClr val="0070C0"/>
                </a:solidFill>
              </a:rPr>
              <a:t>12</a:t>
            </a:r>
            <a:r>
              <a:rPr lang="en-US" sz="2800" b="1" i="1" u="sng" dirty="0" smtClean="0">
                <a:solidFill>
                  <a:srgbClr val="0070C0"/>
                </a:solidFill>
              </a:rPr>
              <a:t>)   Wireless </a:t>
            </a:r>
            <a:r>
              <a:rPr lang="en-US" sz="2800" b="1" i="1" u="sng" dirty="0" smtClean="0">
                <a:solidFill>
                  <a:srgbClr val="0070C0"/>
                </a:solidFill>
              </a:rPr>
              <a:t>Security :</a:t>
            </a:r>
            <a:endParaRPr lang="en-US" sz="2800" b="1" i="1" u="sng" dirty="0" smtClean="0">
              <a:solidFill>
                <a:srgbClr val="0070C0"/>
              </a:solidFill>
            </a:endParaRPr>
          </a:p>
        </p:txBody>
      </p:sp>
      <p:sp>
        <p:nvSpPr>
          <p:cNvPr id="5" name="Rectangle 4"/>
          <p:cNvSpPr/>
          <p:nvPr/>
        </p:nvSpPr>
        <p:spPr>
          <a:xfrm>
            <a:off x="685800" y="2887682"/>
            <a:ext cx="8077200" cy="2308324"/>
          </a:xfrm>
          <a:prstGeom prst="rect">
            <a:avLst/>
          </a:prstGeom>
        </p:spPr>
        <p:txBody>
          <a:bodyPr wrap="square">
            <a:spAutoFit/>
          </a:bodyPr>
          <a:lstStyle/>
          <a:p>
            <a:r>
              <a:rPr lang="en-US" dirty="0" smtClean="0"/>
              <a:t>The mobile office movement is presently gaining momentum along with wireless networks and access points. However, wireless networks are not as secure as wired ones and this makes way for hackers to enter. It is thus essential for the wireless security to be strong. It should be noted that without stringent security measures installing a wireless LAN could be like placing Ethernet ports everywhere. Products specifically designed for protecting a wireless network will have to be used in order to prevent an exploit from taking place.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136</TotalTime>
  <Words>1078</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Mou</dc:creator>
  <cp:lastModifiedBy>Mou</cp:lastModifiedBy>
  <cp:revision>18</cp:revision>
  <dcterms:created xsi:type="dcterms:W3CDTF">2020-06-16T13:34:13Z</dcterms:created>
  <dcterms:modified xsi:type="dcterms:W3CDTF">2020-06-17T13:45:15Z</dcterms:modified>
</cp:coreProperties>
</file>