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3" r:id="rId4"/>
    <p:sldId id="261" r:id="rId5"/>
    <p:sldId id="258" r:id="rId6"/>
    <p:sldId id="259" r:id="rId7"/>
    <p:sldId id="262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A1881-5A3F-40A0-8ECE-E98E59944E6B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00BB-C5EE-46BA-B8DC-C4BCEEE0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E4748C-BA49-40E7-A685-B0736EB4CA1A}" type="datetimeFigureOut">
              <a:rPr lang="en-US" smtClean="0"/>
              <a:pPr/>
              <a:t>19-Jun-20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SAROJ MOHAN INSTITUTION OF TECHNOLOGY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334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Subject-Cryptography &amp; Network Security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6" name="Picture 5" descr="S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1295400" cy="1250062"/>
          </a:xfrm>
          <a:prstGeom prst="rect">
            <a:avLst/>
          </a:prstGeom>
        </p:spPr>
      </p:pic>
      <p:pic>
        <p:nvPicPr>
          <p:cNvPr id="7" name="Picture 6" descr="TECH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838200"/>
            <a:ext cx="1219200" cy="11914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400" y="2590800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Guptipara,hooghly</a:t>
            </a:r>
            <a:endParaRPr lang="en-US" dirty="0"/>
          </a:p>
        </p:txBody>
      </p:sp>
      <p:pic>
        <p:nvPicPr>
          <p:cNvPr id="9" name="Picture 8" descr="14952_SMI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29000"/>
            <a:ext cx="7391400" cy="1790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305800" cy="6278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TOPIC NAME- CIPHER BLOCK CHAINING(CBC)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76401"/>
            <a:ext cx="8305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PRESENTED BY 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400" dirty="0" smtClean="0"/>
              <a:t>       NAME               </a:t>
            </a:r>
            <a:r>
              <a:rPr lang="en-US" sz="2400" b="1" dirty="0" smtClean="0"/>
              <a:t> -  </a:t>
            </a:r>
            <a:r>
              <a:rPr lang="en-US" sz="2400" dirty="0" smtClean="0"/>
              <a:t>BIPASA PAL</a:t>
            </a:r>
          </a:p>
          <a:p>
            <a:endParaRPr lang="en-US" sz="2400" dirty="0" smtClean="0"/>
          </a:p>
          <a:p>
            <a:r>
              <a:rPr lang="en-US" sz="2400" dirty="0" smtClean="0"/>
              <a:t>       DEPARTMENT </a:t>
            </a:r>
            <a:r>
              <a:rPr lang="en-US" sz="2400" b="1" dirty="0" smtClean="0"/>
              <a:t>- </a:t>
            </a:r>
            <a:r>
              <a:rPr lang="en-US" sz="2400" dirty="0" smtClean="0"/>
              <a:t>  C.S.E</a:t>
            </a:r>
          </a:p>
          <a:p>
            <a:endParaRPr lang="en-US" sz="2400" dirty="0" smtClean="0"/>
          </a:p>
          <a:p>
            <a:r>
              <a:rPr lang="en-US" sz="2400" dirty="0" smtClean="0"/>
              <a:t>       SECTION         </a:t>
            </a:r>
            <a:r>
              <a:rPr lang="en-US" sz="2400" b="1" dirty="0" smtClean="0"/>
              <a:t> -  </a:t>
            </a:r>
            <a:r>
              <a:rPr lang="en-US" sz="2400" dirty="0" smtClean="0"/>
              <a:t>B</a:t>
            </a:r>
          </a:p>
          <a:p>
            <a:endParaRPr lang="en-US" sz="2400" dirty="0" smtClean="0"/>
          </a:p>
          <a:p>
            <a:r>
              <a:rPr lang="en-US" sz="2400" dirty="0" smtClean="0"/>
              <a:t>       ROLL NO.-       </a:t>
            </a:r>
            <a:r>
              <a:rPr lang="en-US" sz="2400" b="1" dirty="0" smtClean="0"/>
              <a:t> - </a:t>
            </a:r>
            <a:r>
              <a:rPr lang="en-US" sz="2400" b="1" dirty="0" smtClean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Narrow" pitchFamily="34" charset="0"/>
              </a:rPr>
              <a:t>16800116079</a:t>
            </a:r>
          </a:p>
          <a:p>
            <a:endParaRPr lang="en-US" sz="2400" dirty="0" smtClean="0"/>
          </a:p>
          <a:p>
            <a:r>
              <a:rPr lang="en-US" sz="2400" dirty="0" smtClean="0"/>
              <a:t>       YEAR-                </a:t>
            </a:r>
            <a:r>
              <a:rPr lang="en-US" sz="2400" b="1" dirty="0" smtClean="0"/>
              <a:t>-</a:t>
            </a:r>
            <a:r>
              <a:rPr lang="en-US" sz="2400" dirty="0" smtClean="0"/>
              <a:t> 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year (8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Cipher block chaining  mode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905000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 smtClean="0"/>
              <a:t>IBM invented the Cipher Block Chaining(CBC)mode of    operation in </a:t>
            </a:r>
            <a:r>
              <a:rPr lang="en-US" sz="2800" dirty="0" smtClean="0">
                <a:latin typeface="Segoe UI Black" pitchFamily="34" charset="0"/>
                <a:ea typeface="Segoe UI Black" pitchFamily="34" charset="0"/>
              </a:rPr>
              <a:t>1976</a:t>
            </a:r>
            <a:r>
              <a:rPr lang="en-US" sz="2800" dirty="0" smtClean="0"/>
              <a:t>.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 smtClean="0"/>
              <a:t>In CBC mode ,each block of plaintext is </a:t>
            </a:r>
            <a:r>
              <a:rPr lang="en-US" sz="2800" dirty="0" err="1" smtClean="0"/>
              <a:t>XORed</a:t>
            </a:r>
            <a:r>
              <a:rPr lang="en-US" sz="2800" dirty="0" smtClean="0"/>
              <a:t> with the previous cipher text block before being encrypted.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 smtClean="0"/>
              <a:t>This way , each cipher text block  depends on all plaintext blocks processed up to that point . To make  each message unique , an initialization vector must be  used in the first block.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752600"/>
            <a:ext cx="8915400" cy="47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266" tIns="49197" rIns="137116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428750" lvl="2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 message is broken into blocks</a:t>
            </a:r>
          </a:p>
          <a:p>
            <a:pPr marL="1428750" lvl="2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 linked together in encryption operation</a:t>
            </a:r>
          </a:p>
          <a:p>
            <a:pPr marL="1428750" lvl="2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 each previous cipher blocks is chained    with current plaintext block, hence name </a:t>
            </a:r>
          </a:p>
          <a:p>
            <a:pPr marL="1428750" lvl="2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use Initial Vector (IV) to start process </a:t>
            </a:r>
            <a:r>
              <a:rPr lang="en-US" sz="2800" dirty="0" err="1" smtClean="0"/>
              <a:t>Ci</a:t>
            </a:r>
            <a:r>
              <a:rPr lang="en-US" sz="2800" dirty="0" smtClean="0"/>
              <a:t> = E K(Pi XOR Ci-1) </a:t>
            </a:r>
          </a:p>
          <a:p>
            <a:pPr marL="1428750" lvl="2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2800" dirty="0" smtClean="0"/>
              <a:t>      C-1 = IV</a:t>
            </a:r>
          </a:p>
          <a:p>
            <a:pPr marL="1428750" lvl="2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uses: bulk data encryption, authentication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600"/>
            <a:ext cx="6324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MORE INFORMATION</a:t>
            </a:r>
            <a:endParaRPr kumimoji="0" lang="en-US" sz="4400" b="1" i="0" u="sng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162800" cy="114300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ENCRYPTION</a:t>
            </a:r>
            <a:endParaRPr lang="en-US" b="1" dirty="0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347160" y="2385019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347160" y="3836691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3347160" y="4389710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448600" y="3033087"/>
            <a:ext cx="622080" cy="345636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" name="AutoShape 7"/>
          <p:cNvCxnSpPr>
            <a:cxnSpLocks noChangeShapeType="1"/>
            <a:stCxn id="54" idx="2"/>
            <a:endCxn id="59" idx="0"/>
          </p:cNvCxnSpPr>
          <p:nvPr/>
        </p:nvCxnSpPr>
        <p:spPr bwMode="auto">
          <a:xfrm flipH="1">
            <a:off x="3653880" y="2730655"/>
            <a:ext cx="432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3515640" y="3076292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cxnSp>
        <p:nvCxnSpPr>
          <p:cNvPr id="60" name="AutoShape 9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3653880" y="3352800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0"/>
          <p:cNvCxnSpPr>
            <a:cxnSpLocks noChangeShapeType="1"/>
            <a:stCxn id="57" idx="3"/>
            <a:endCxn id="59" idx="2"/>
          </p:cNvCxnSpPr>
          <p:nvPr/>
        </p:nvCxnSpPr>
        <p:spPr bwMode="auto">
          <a:xfrm>
            <a:off x="3070680" y="3205906"/>
            <a:ext cx="444960" cy="86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379480" y="3767564"/>
            <a:ext cx="594310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key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4798680" y="3836691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4798680" y="4389710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6319320" y="3836691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319320" y="4389710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4798680" y="2385019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8" name="AutoShape 19"/>
          <p:cNvCxnSpPr>
            <a:cxnSpLocks noChangeShapeType="1"/>
            <a:stCxn id="67" idx="2"/>
            <a:endCxn id="69" idx="0"/>
          </p:cNvCxnSpPr>
          <p:nvPr/>
        </p:nvCxnSpPr>
        <p:spPr bwMode="auto">
          <a:xfrm flipH="1">
            <a:off x="5105400" y="2730655"/>
            <a:ext cx="432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4967160" y="3076292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0" name="AutoShape 21"/>
          <p:cNvCxnSpPr>
            <a:cxnSpLocks noChangeShapeType="1"/>
            <a:stCxn id="69" idx="4"/>
          </p:cNvCxnSpPr>
          <p:nvPr/>
        </p:nvCxnSpPr>
        <p:spPr bwMode="auto">
          <a:xfrm>
            <a:off x="5105400" y="3352800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6319320" y="2385019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AutoShape 23"/>
          <p:cNvCxnSpPr>
            <a:cxnSpLocks noChangeShapeType="1"/>
            <a:stCxn id="71" idx="2"/>
            <a:endCxn id="73" idx="0"/>
          </p:cNvCxnSpPr>
          <p:nvPr/>
        </p:nvCxnSpPr>
        <p:spPr bwMode="auto">
          <a:xfrm flipH="1">
            <a:off x="6626040" y="2730655"/>
            <a:ext cx="432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Oval 24"/>
          <p:cNvSpPr>
            <a:spLocks noChangeArrowheads="1"/>
          </p:cNvSpPr>
          <p:nvPr/>
        </p:nvSpPr>
        <p:spPr bwMode="auto">
          <a:xfrm>
            <a:off x="6487800" y="3076292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cxnSp>
        <p:nvCxnSpPr>
          <p:cNvPr id="74" name="AutoShape 25"/>
          <p:cNvCxnSpPr>
            <a:cxnSpLocks noChangeShapeType="1"/>
            <a:stCxn id="73" idx="4"/>
          </p:cNvCxnSpPr>
          <p:nvPr/>
        </p:nvCxnSpPr>
        <p:spPr bwMode="auto">
          <a:xfrm>
            <a:off x="6626040" y="3352800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6"/>
          <p:cNvCxnSpPr>
            <a:cxnSpLocks noChangeShapeType="1"/>
            <a:stCxn id="56" idx="3"/>
            <a:endCxn id="69" idx="2"/>
          </p:cNvCxnSpPr>
          <p:nvPr/>
        </p:nvCxnSpPr>
        <p:spPr bwMode="auto">
          <a:xfrm flipV="1">
            <a:off x="3969240" y="3214546"/>
            <a:ext cx="997920" cy="1347982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6" name="AutoShape 27"/>
          <p:cNvCxnSpPr>
            <a:cxnSpLocks noChangeShapeType="1"/>
            <a:stCxn id="64" idx="3"/>
            <a:endCxn id="73" idx="2"/>
          </p:cNvCxnSpPr>
          <p:nvPr/>
        </p:nvCxnSpPr>
        <p:spPr bwMode="auto">
          <a:xfrm flipV="1">
            <a:off x="5420760" y="3214546"/>
            <a:ext cx="1067040" cy="1347982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7" name="AutoShape 30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3658200" y="4182328"/>
            <a:ext cx="0" cy="20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31"/>
          <p:cNvCxnSpPr>
            <a:cxnSpLocks noChangeShapeType="1"/>
            <a:stCxn id="63" idx="2"/>
            <a:endCxn id="64" idx="0"/>
          </p:cNvCxnSpPr>
          <p:nvPr/>
        </p:nvCxnSpPr>
        <p:spPr bwMode="auto">
          <a:xfrm>
            <a:off x="5109720" y="4182328"/>
            <a:ext cx="0" cy="20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AutoShape 32"/>
          <p:cNvCxnSpPr>
            <a:cxnSpLocks noChangeShapeType="1"/>
            <a:stCxn id="65" idx="2"/>
            <a:endCxn id="66" idx="0"/>
          </p:cNvCxnSpPr>
          <p:nvPr/>
        </p:nvCxnSpPr>
        <p:spPr bwMode="auto">
          <a:xfrm>
            <a:off x="6630360" y="4182328"/>
            <a:ext cx="0" cy="20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3857641" y="5229190"/>
            <a:ext cx="1813406" cy="46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500" dirty="0"/>
              <a:t>Encryption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524000" y="2438400"/>
            <a:ext cx="1070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600200" y="3048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752600" y="4419600"/>
            <a:ext cx="119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0"/>
            <a:ext cx="731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 </a:t>
            </a:r>
            <a:r>
              <a:rPr lang="en-US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DECRYPTION</a:t>
            </a:r>
            <a:endParaRPr lang="en-US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00628" y="4880673"/>
            <a:ext cx="1859430" cy="46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500" dirty="0"/>
              <a:t>Decryption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34780" y="2915372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AutoShape 9"/>
          <p:cNvCxnSpPr>
            <a:cxnSpLocks noChangeShapeType="1"/>
            <a:endCxn id="6" idx="0"/>
          </p:cNvCxnSpPr>
          <p:nvPr/>
        </p:nvCxnSpPr>
        <p:spPr bwMode="auto">
          <a:xfrm>
            <a:off x="3141500" y="2431481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74263" y="4091090"/>
            <a:ext cx="1270076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plaintext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058550" y="2915372"/>
            <a:ext cx="594310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key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401273" y="2081587"/>
            <a:ext cx="1433507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ciphertext</a:t>
            </a:r>
            <a:endParaRPr lang="en-US" sz="20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256577" y="2891414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773841" y="2915372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AutoShape 21"/>
          <p:cNvCxnSpPr>
            <a:cxnSpLocks noChangeShapeType="1"/>
          </p:cNvCxnSpPr>
          <p:nvPr/>
        </p:nvCxnSpPr>
        <p:spPr bwMode="auto">
          <a:xfrm>
            <a:off x="4563297" y="2407523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25"/>
          <p:cNvCxnSpPr>
            <a:cxnSpLocks noChangeShapeType="1"/>
          </p:cNvCxnSpPr>
          <p:nvPr/>
        </p:nvCxnSpPr>
        <p:spPr bwMode="auto">
          <a:xfrm>
            <a:off x="6080561" y="2431481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26"/>
          <p:cNvCxnSpPr>
            <a:cxnSpLocks noChangeShapeType="1"/>
            <a:stCxn id="17" idx="3"/>
            <a:endCxn id="28" idx="2"/>
          </p:cNvCxnSpPr>
          <p:nvPr/>
        </p:nvCxnSpPr>
        <p:spPr bwMode="auto">
          <a:xfrm>
            <a:off x="3448643" y="2254405"/>
            <a:ext cx="987501" cy="147085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27"/>
          <p:cNvCxnSpPr>
            <a:cxnSpLocks noChangeShapeType="1"/>
            <a:stCxn id="18" idx="3"/>
            <a:endCxn id="30" idx="2"/>
          </p:cNvCxnSpPr>
          <p:nvPr/>
        </p:nvCxnSpPr>
        <p:spPr bwMode="auto">
          <a:xfrm>
            <a:off x="4900163" y="2254405"/>
            <a:ext cx="1056621" cy="147085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26563" y="2081587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78083" y="2081587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798723" y="2081587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826563" y="4091299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278083" y="4091299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798723" y="4091299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917584" y="3543802"/>
            <a:ext cx="622080" cy="345636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AutoShape 7"/>
          <p:cNvCxnSpPr>
            <a:cxnSpLocks noChangeShapeType="1"/>
            <a:endCxn id="25" idx="0"/>
          </p:cNvCxnSpPr>
          <p:nvPr/>
        </p:nvCxnSpPr>
        <p:spPr bwMode="auto">
          <a:xfrm flipH="1">
            <a:off x="3122864" y="3241370"/>
            <a:ext cx="432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2984624" y="3587007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cxnSp>
        <p:nvCxnSpPr>
          <p:cNvPr id="26" name="AutoShape 10"/>
          <p:cNvCxnSpPr>
            <a:cxnSpLocks noChangeShapeType="1"/>
            <a:stCxn id="23" idx="3"/>
            <a:endCxn id="25" idx="2"/>
          </p:cNvCxnSpPr>
          <p:nvPr/>
        </p:nvCxnSpPr>
        <p:spPr bwMode="auto">
          <a:xfrm>
            <a:off x="2539664" y="3716621"/>
            <a:ext cx="444960" cy="86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19"/>
          <p:cNvCxnSpPr>
            <a:cxnSpLocks noChangeShapeType="1"/>
            <a:endCxn id="28" idx="0"/>
          </p:cNvCxnSpPr>
          <p:nvPr/>
        </p:nvCxnSpPr>
        <p:spPr bwMode="auto">
          <a:xfrm flipH="1">
            <a:off x="4574384" y="3241370"/>
            <a:ext cx="432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4436144" y="3587007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cxnSp>
        <p:nvCxnSpPr>
          <p:cNvPr id="29" name="AutoShape 23"/>
          <p:cNvCxnSpPr>
            <a:cxnSpLocks noChangeShapeType="1"/>
            <a:endCxn id="30" idx="0"/>
          </p:cNvCxnSpPr>
          <p:nvPr/>
        </p:nvCxnSpPr>
        <p:spPr bwMode="auto">
          <a:xfrm flipH="1">
            <a:off x="6095024" y="3241370"/>
            <a:ext cx="432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5956784" y="3587007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413584" y="3517879"/>
            <a:ext cx="411166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IV</a:t>
            </a:r>
          </a:p>
        </p:txBody>
      </p: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3169781" y="3883917"/>
            <a:ext cx="0" cy="20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4591578" y="3859959"/>
            <a:ext cx="0" cy="20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6108842" y="3883917"/>
            <a:ext cx="0" cy="207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0"/>
            <a:ext cx="5486400" cy="762000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ERROR RECOVERY</a:t>
            </a:r>
            <a:endParaRPr lang="en-US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108560" y="4217691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17200" y="3388164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52080" y="3319037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67000" y="4191000"/>
            <a:ext cx="594310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key</a:t>
            </a:r>
          </a:p>
        </p:txBody>
      </p:sp>
      <p:cxnSp>
        <p:nvCxnSpPr>
          <p:cNvPr id="7" name="AutoShape 9"/>
          <p:cNvCxnSpPr>
            <a:cxnSpLocks noChangeShapeType="1"/>
            <a:stCxn id="4" idx="3"/>
            <a:endCxn id="20" idx="2"/>
          </p:cNvCxnSpPr>
          <p:nvPr/>
        </p:nvCxnSpPr>
        <p:spPr bwMode="auto">
          <a:xfrm>
            <a:off x="4739280" y="3560982"/>
            <a:ext cx="1080000" cy="15553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" name="AutoShape 10"/>
          <p:cNvCxnSpPr>
            <a:cxnSpLocks noChangeShapeType="1"/>
            <a:stCxn id="4" idx="2"/>
            <a:endCxn id="3" idx="0"/>
          </p:cNvCxnSpPr>
          <p:nvPr/>
        </p:nvCxnSpPr>
        <p:spPr bwMode="auto">
          <a:xfrm flipH="1">
            <a:off x="4419600" y="3733800"/>
            <a:ext cx="864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15760" y="5682324"/>
            <a:ext cx="622080" cy="34563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286000" y="5638800"/>
            <a:ext cx="1270076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plaintext</a:t>
            </a:r>
            <a:endParaRPr lang="en-US" sz="2000" dirty="0"/>
          </a:p>
        </p:txBody>
      </p:sp>
      <p:cxnSp>
        <p:nvCxnSpPr>
          <p:cNvPr id="11" name="AutoShape 13"/>
          <p:cNvCxnSpPr>
            <a:cxnSpLocks noChangeShapeType="1"/>
            <a:stCxn id="3" idx="2"/>
            <a:endCxn id="12" idx="0"/>
          </p:cNvCxnSpPr>
          <p:nvPr/>
        </p:nvCxnSpPr>
        <p:spPr bwMode="auto">
          <a:xfrm>
            <a:off x="4419600" y="4563327"/>
            <a:ext cx="2880" cy="4147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284240" y="4978091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cxnSp>
        <p:nvCxnSpPr>
          <p:cNvPr id="13" name="AutoShape 15"/>
          <p:cNvCxnSpPr>
            <a:cxnSpLocks noChangeShapeType="1"/>
            <a:stCxn id="12" idx="4"/>
            <a:endCxn id="9" idx="0"/>
          </p:cNvCxnSpPr>
          <p:nvPr/>
        </p:nvCxnSpPr>
        <p:spPr bwMode="auto">
          <a:xfrm>
            <a:off x="4422481" y="5254601"/>
            <a:ext cx="4320" cy="4277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6"/>
          <p:cNvCxnSpPr>
            <a:cxnSpLocks noChangeShapeType="1"/>
            <a:stCxn id="5" idx="3"/>
            <a:endCxn id="12" idx="2"/>
          </p:cNvCxnSpPr>
          <p:nvPr/>
        </p:nvCxnSpPr>
        <p:spPr bwMode="auto">
          <a:xfrm>
            <a:off x="3374160" y="3491855"/>
            <a:ext cx="910080" cy="16244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655120" y="4217691"/>
            <a:ext cx="62208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650800" y="3388164"/>
            <a:ext cx="622080" cy="345636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AutoShape 19"/>
          <p:cNvCxnSpPr>
            <a:cxnSpLocks noChangeShapeType="1"/>
            <a:stCxn id="16" idx="2"/>
            <a:endCxn id="15" idx="0"/>
          </p:cNvCxnSpPr>
          <p:nvPr/>
        </p:nvCxnSpPr>
        <p:spPr bwMode="auto">
          <a:xfrm>
            <a:off x="5961840" y="3733800"/>
            <a:ext cx="4320" cy="4838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650800" y="5682324"/>
            <a:ext cx="622080" cy="34563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AutoShape 21"/>
          <p:cNvCxnSpPr>
            <a:cxnSpLocks noChangeShapeType="1"/>
            <a:stCxn id="15" idx="2"/>
            <a:endCxn id="20" idx="0"/>
          </p:cNvCxnSpPr>
          <p:nvPr/>
        </p:nvCxnSpPr>
        <p:spPr bwMode="auto">
          <a:xfrm flipH="1">
            <a:off x="5957520" y="4563327"/>
            <a:ext cx="8640" cy="4147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5819280" y="4978091"/>
            <a:ext cx="276480" cy="276509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+</a:t>
            </a:r>
          </a:p>
        </p:txBody>
      </p:sp>
      <p:cxnSp>
        <p:nvCxnSpPr>
          <p:cNvPr id="21" name="AutoShape 23"/>
          <p:cNvCxnSpPr>
            <a:cxnSpLocks noChangeShapeType="1"/>
            <a:stCxn id="20" idx="4"/>
            <a:endCxn id="18" idx="0"/>
          </p:cNvCxnSpPr>
          <p:nvPr/>
        </p:nvCxnSpPr>
        <p:spPr bwMode="auto">
          <a:xfrm>
            <a:off x="5957521" y="5254601"/>
            <a:ext cx="4320" cy="4277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341840" y="3388164"/>
            <a:ext cx="138240" cy="34563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5888400" y="5686645"/>
            <a:ext cx="138240" cy="34563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81800" y="4267200"/>
            <a:ext cx="171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Error extension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95400" y="3352800"/>
            <a:ext cx="119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050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An error in </a:t>
            </a:r>
            <a:r>
              <a:rPr lang="en-GB" sz="2400" dirty="0" err="1" smtClean="0"/>
              <a:t>ciphertext</a:t>
            </a:r>
            <a:r>
              <a:rPr lang="en-GB" sz="2400" dirty="0" smtClean="0"/>
              <a:t> affects one block and several bits of plaintext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2098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block depends on all blocks before it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800" dirty="0" smtClean="0"/>
              <a:t> Any change to a block affects all following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blocks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800" dirty="0" smtClean="0"/>
              <a:t> Need Initialization Vector (IV)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000" dirty="0" smtClean="0"/>
              <a:t>which must be known to sender &amp; receiver 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000" dirty="0" smtClean="0"/>
              <a:t>if sent in clear, attacker can change bits of first block, and change IV to compensate 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000" dirty="0" smtClean="0"/>
              <a:t>hence IV must either be a fixed value (as in EFTPOS)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000" dirty="0" smtClean="0"/>
              <a:t>or must be sent encrypted in ECB mode before rest of message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ADVANTAGES &amp; LIMITATIONS OF CBC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CIPHER BLOCK CHAINING MODE SECURITY ISSUES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The patterns at the block are not preserved.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In CBC mode , equal plain text block belonging to the same message are  enciphered into different cipher text block.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However ,if two message are equal ,their </a:t>
            </a:r>
            <a:r>
              <a:rPr lang="en-US" dirty="0" err="1" smtClean="0"/>
              <a:t>encipherment</a:t>
            </a:r>
            <a:r>
              <a:rPr lang="en-US" dirty="0" smtClean="0"/>
              <a:t> is the same if they use the same IV.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Any  person can add some cipher text blocks to the end of the cipher text stream.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371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</vt:lpstr>
      <vt:lpstr>TOPIC NAME- CIPHER BLOCK CHAINING(CBC)</vt:lpstr>
      <vt:lpstr>Cipher block chaining  mode</vt:lpstr>
      <vt:lpstr>Slide 4</vt:lpstr>
      <vt:lpstr>ENCRYPTION</vt:lpstr>
      <vt:lpstr>Slide 6</vt:lpstr>
      <vt:lpstr>ERROR RECOVERY</vt:lpstr>
      <vt:lpstr>Slide 8</vt:lpstr>
      <vt:lpstr>CIPHER BLOCK CHAINING MODE SECURITY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38</cp:revision>
  <dcterms:created xsi:type="dcterms:W3CDTF">2019-11-30T06:59:26Z</dcterms:created>
  <dcterms:modified xsi:type="dcterms:W3CDTF">2020-06-18T20:48:15Z</dcterms:modified>
</cp:coreProperties>
</file>