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638" autoAdjust="0"/>
  </p:normalViewPr>
  <p:slideViewPr>
    <p:cSldViewPr>
      <p:cViewPr>
        <p:scale>
          <a:sx n="80" d="100"/>
          <a:sy n="80" d="100"/>
        </p:scale>
        <p:origin x="-1260"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74885-FE39-46C8-9E3A-410C8CFE65AF}" type="datetimeFigureOut">
              <a:rPr lang="en-US" smtClean="0"/>
              <a:pPr/>
              <a:t>6/18/2020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B0532-663D-4F8D-B59C-9CCFF39E578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2CB0532-663D-4F8D-B59C-9CCFF39E5787}"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DBA0F37-38B8-4302-AFD5-C9C3137A67BF}"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BA0F37-38B8-4302-AFD5-C9C3137A67BF}"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DBA0F37-38B8-4302-AFD5-C9C3137A67BF}"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DBA0F37-38B8-4302-AFD5-C9C3137A67B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6242A4B-CF3E-40A1-894C-B531DD391F2F}" type="datetimeFigureOut">
              <a:rPr lang="en-US" smtClean="0"/>
              <a:pPr/>
              <a:t>6/18/2020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DBA0F37-38B8-4302-AFD5-C9C3137A67BF}"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6242A4B-CF3E-40A1-894C-B531DD391F2F}" type="datetimeFigureOut">
              <a:rPr lang="en-US" smtClean="0"/>
              <a:pPr/>
              <a:t>6/18/2020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BA0F37-38B8-4302-AFD5-C9C3137A67BF}"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en.m.wikipedia.org/wiki/Digital" TargetMode="External"/><Relationship Id="rId1" Type="http://schemas.openxmlformats.org/officeDocument/2006/relationships/slideLayout" Target="../slideLayouts/slideLayout2.xml"/><Relationship Id="rId5" Type="http://schemas.openxmlformats.org/officeDocument/2006/relationships/hyperlink" Target="http://www.slideshare.net/" TargetMode="External"/><Relationship Id="rId4" Type="http://schemas.openxmlformats.org/officeDocument/2006/relationships/hyperlink" Target="http://www.computerfun4u.blogspo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428728" y="428604"/>
            <a:ext cx="7498080" cy="6143668"/>
          </a:xfrm>
        </p:spPr>
        <p:txBody>
          <a:bodyPr/>
          <a:lstStyle/>
          <a:p>
            <a:pPr>
              <a:buNone/>
            </a:pPr>
            <a:r>
              <a:rPr lang="en-IN" sz="2400" dirty="0" smtClean="0"/>
              <a:t>                               </a:t>
            </a:r>
            <a:r>
              <a:rPr lang="en-IN" sz="2400" dirty="0" smtClean="0">
                <a:latin typeface="Baskerville Old Face" pitchFamily="18" charset="0"/>
              </a:rPr>
              <a:t>A</a:t>
            </a:r>
          </a:p>
          <a:p>
            <a:pPr>
              <a:buNone/>
            </a:pPr>
            <a:r>
              <a:rPr lang="en-IN" sz="2400" dirty="0" smtClean="0">
                <a:latin typeface="Baskerville Old Face" pitchFamily="18" charset="0"/>
              </a:rPr>
              <a:t>                          Presentation</a:t>
            </a:r>
          </a:p>
          <a:p>
            <a:pPr>
              <a:buNone/>
            </a:pPr>
            <a:r>
              <a:rPr lang="en-IN" sz="2400" dirty="0" smtClean="0">
                <a:latin typeface="Baskerville Old Face" pitchFamily="18" charset="0"/>
              </a:rPr>
              <a:t>                                  on</a:t>
            </a:r>
          </a:p>
          <a:p>
            <a:pPr>
              <a:buNone/>
            </a:pPr>
            <a:r>
              <a:rPr lang="en-IN" sz="2800" dirty="0" smtClean="0">
                <a:latin typeface="Baskerville Old Face" pitchFamily="18" charset="0"/>
              </a:rPr>
              <a:t>             </a:t>
            </a:r>
            <a:r>
              <a:rPr lang="en-IN" sz="2800" dirty="0" smtClean="0">
                <a:solidFill>
                  <a:schemeClr val="accent4">
                    <a:lumMod val="50000"/>
                  </a:schemeClr>
                </a:solidFill>
                <a:latin typeface="Baskerville Old Face" pitchFamily="18" charset="0"/>
              </a:rPr>
              <a:t>DIGITAL   SIGNATURE</a:t>
            </a:r>
          </a:p>
          <a:p>
            <a:pPr>
              <a:buNone/>
            </a:pPr>
            <a:r>
              <a:rPr lang="en-IN" sz="2800" dirty="0" smtClean="0">
                <a:solidFill>
                  <a:schemeClr val="accent4">
                    <a:lumMod val="50000"/>
                  </a:schemeClr>
                </a:solidFill>
                <a:latin typeface="Baskerville Old Face" pitchFamily="18" charset="0"/>
              </a:rPr>
              <a:t>                       </a:t>
            </a:r>
          </a:p>
          <a:p>
            <a:pPr>
              <a:buNone/>
            </a:pPr>
            <a:endParaRPr lang="en-IN" sz="2800" dirty="0" smtClean="0">
              <a:solidFill>
                <a:schemeClr val="accent4">
                  <a:lumMod val="50000"/>
                </a:schemeClr>
              </a:solidFill>
              <a:latin typeface="Baskerville Old Face" pitchFamily="18" charset="0"/>
            </a:endParaRPr>
          </a:p>
          <a:p>
            <a:pPr>
              <a:buNone/>
            </a:pPr>
            <a:endParaRPr lang="en-IN" sz="2800" dirty="0" smtClean="0">
              <a:solidFill>
                <a:schemeClr val="accent4">
                  <a:lumMod val="50000"/>
                </a:schemeClr>
              </a:solidFill>
              <a:latin typeface="Baskerville Old Face" pitchFamily="18" charset="0"/>
            </a:endParaRPr>
          </a:p>
          <a:p>
            <a:pPr>
              <a:buNone/>
            </a:pPr>
            <a:r>
              <a:rPr lang="en-IN" sz="2800" dirty="0" smtClean="0">
                <a:solidFill>
                  <a:schemeClr val="accent4">
                    <a:lumMod val="50000"/>
                  </a:schemeClr>
                </a:solidFill>
                <a:latin typeface="Baskerville Old Face" pitchFamily="18" charset="0"/>
              </a:rPr>
              <a:t>           </a:t>
            </a:r>
            <a:r>
              <a:rPr lang="en-IN" sz="1800" dirty="0" smtClean="0">
                <a:latin typeface="Baskerville Old Face" pitchFamily="18" charset="0"/>
              </a:rPr>
              <a:t>Department   of  Computer  Science  and  Engineering</a:t>
            </a:r>
          </a:p>
          <a:p>
            <a:pPr>
              <a:buNone/>
            </a:pPr>
            <a:r>
              <a:rPr lang="en-IN" sz="2000" b="1" dirty="0" smtClean="0">
                <a:solidFill>
                  <a:schemeClr val="accent1">
                    <a:lumMod val="50000"/>
                  </a:schemeClr>
                </a:solidFill>
                <a:latin typeface="Baskerville Old Face" pitchFamily="18" charset="0"/>
              </a:rPr>
              <a:t>        </a:t>
            </a:r>
            <a:r>
              <a:rPr lang="en-IN" sz="2000" b="1" dirty="0" err="1" smtClean="0">
                <a:solidFill>
                  <a:schemeClr val="accent1">
                    <a:lumMod val="50000"/>
                  </a:schemeClr>
                </a:solidFill>
                <a:latin typeface="Baskerville Old Face" pitchFamily="18" charset="0"/>
              </a:rPr>
              <a:t>Saroj</a:t>
            </a:r>
            <a:r>
              <a:rPr lang="en-IN" sz="2000" b="1" dirty="0" smtClean="0">
                <a:solidFill>
                  <a:schemeClr val="accent1">
                    <a:lumMod val="50000"/>
                  </a:schemeClr>
                </a:solidFill>
                <a:latin typeface="Baskerville Old Face" pitchFamily="18" charset="0"/>
              </a:rPr>
              <a:t>   Mohan  Institute  Of  Technology(Degree Division)</a:t>
            </a:r>
          </a:p>
          <a:p>
            <a:pPr>
              <a:buNone/>
            </a:pPr>
            <a:r>
              <a:rPr lang="en-IN" sz="2000" b="1" dirty="0" smtClean="0">
                <a:solidFill>
                  <a:schemeClr val="accent1">
                    <a:lumMod val="50000"/>
                  </a:schemeClr>
                </a:solidFill>
                <a:latin typeface="Baskerville Old Face" pitchFamily="18" charset="0"/>
              </a:rPr>
              <a:t>                           </a:t>
            </a:r>
            <a:r>
              <a:rPr lang="en-IN" sz="2000" b="1" dirty="0" err="1" smtClean="0">
                <a:solidFill>
                  <a:schemeClr val="accent1">
                    <a:lumMod val="50000"/>
                  </a:schemeClr>
                </a:solidFill>
                <a:latin typeface="Baskerville Old Face" pitchFamily="18" charset="0"/>
              </a:rPr>
              <a:t>Guptipara</a:t>
            </a:r>
            <a:r>
              <a:rPr lang="en-IN" sz="2000" b="1" dirty="0" smtClean="0">
                <a:solidFill>
                  <a:schemeClr val="accent1">
                    <a:lumMod val="50000"/>
                  </a:schemeClr>
                </a:solidFill>
                <a:latin typeface="Baskerville Old Face" pitchFamily="18" charset="0"/>
              </a:rPr>
              <a:t> .  Hooghly</a:t>
            </a:r>
          </a:p>
          <a:p>
            <a:pPr>
              <a:buNone/>
            </a:pPr>
            <a:r>
              <a:rPr lang="en-IN" sz="2000" b="1" dirty="0" smtClean="0">
                <a:solidFill>
                  <a:schemeClr val="tx2">
                    <a:lumMod val="75000"/>
                  </a:schemeClr>
                </a:solidFill>
                <a:latin typeface="Baskerville Old Face" pitchFamily="18" charset="0"/>
              </a:rPr>
              <a:t>                    Submitted By :  </a:t>
            </a:r>
            <a:r>
              <a:rPr lang="en-IN" sz="2000" b="1" dirty="0" err="1" smtClean="0">
                <a:solidFill>
                  <a:schemeClr val="tx2">
                    <a:lumMod val="75000"/>
                  </a:schemeClr>
                </a:solidFill>
                <a:latin typeface="Baskerville Old Face" pitchFamily="18" charset="0"/>
              </a:rPr>
              <a:t>Rintu</a:t>
            </a:r>
            <a:r>
              <a:rPr lang="en-IN" sz="2000" b="1" dirty="0" smtClean="0">
                <a:solidFill>
                  <a:schemeClr val="tx2">
                    <a:lumMod val="75000"/>
                  </a:schemeClr>
                </a:solidFill>
                <a:latin typeface="Baskerville Old Face" pitchFamily="18" charset="0"/>
              </a:rPr>
              <a:t>  </a:t>
            </a:r>
            <a:r>
              <a:rPr lang="en-IN" sz="2000" b="1" dirty="0" err="1" smtClean="0">
                <a:solidFill>
                  <a:schemeClr val="tx2">
                    <a:lumMod val="75000"/>
                  </a:schemeClr>
                </a:solidFill>
                <a:latin typeface="Baskerville Old Face" pitchFamily="18" charset="0"/>
              </a:rPr>
              <a:t>Pratihar</a:t>
            </a:r>
            <a:endParaRPr lang="en-IN" sz="2000" b="1" dirty="0" smtClean="0">
              <a:solidFill>
                <a:schemeClr val="tx2">
                  <a:lumMod val="75000"/>
                </a:schemeClr>
              </a:solidFill>
              <a:latin typeface="Baskerville Old Face" pitchFamily="18" charset="0"/>
            </a:endParaRPr>
          </a:p>
          <a:p>
            <a:pPr>
              <a:buNone/>
            </a:pPr>
            <a:r>
              <a:rPr lang="en-IN" sz="2000" b="1" dirty="0" smtClean="0">
                <a:solidFill>
                  <a:schemeClr val="tx2">
                    <a:lumMod val="75000"/>
                  </a:schemeClr>
                </a:solidFill>
                <a:latin typeface="Baskerville Old Face" pitchFamily="18" charset="0"/>
              </a:rPr>
              <a:t>                           Roll no :  16800116049</a:t>
            </a:r>
          </a:p>
          <a:p>
            <a:pPr>
              <a:buNone/>
            </a:pPr>
            <a:r>
              <a:rPr lang="en-IN" sz="2000" b="1" dirty="0" smtClean="0">
                <a:solidFill>
                  <a:schemeClr val="tx2">
                    <a:lumMod val="75000"/>
                  </a:schemeClr>
                </a:solidFill>
                <a:latin typeface="Baskerville Old Face" pitchFamily="18" charset="0"/>
              </a:rPr>
              <a:t>                            </a:t>
            </a:r>
            <a:r>
              <a:rPr lang="en-IN" sz="2000" b="1" dirty="0" err="1" smtClean="0">
                <a:solidFill>
                  <a:schemeClr val="tx2">
                    <a:lumMod val="75000"/>
                  </a:schemeClr>
                </a:solidFill>
                <a:latin typeface="Baskerville Old Face" pitchFamily="18" charset="0"/>
              </a:rPr>
              <a:t>Sem</a:t>
            </a:r>
            <a:r>
              <a:rPr lang="en-IN" sz="2000" b="1" dirty="0" smtClean="0">
                <a:solidFill>
                  <a:schemeClr val="tx2">
                    <a:lumMod val="75000"/>
                  </a:schemeClr>
                </a:solidFill>
                <a:latin typeface="Baskerville Old Face" pitchFamily="18" charset="0"/>
              </a:rPr>
              <a:t>  :  8</a:t>
            </a:r>
            <a:r>
              <a:rPr lang="en-IN" sz="2000" b="1" baseline="30000" dirty="0" smtClean="0">
                <a:solidFill>
                  <a:schemeClr val="tx2">
                    <a:lumMod val="75000"/>
                  </a:schemeClr>
                </a:solidFill>
                <a:latin typeface="Baskerville Old Face" pitchFamily="18" charset="0"/>
              </a:rPr>
              <a:t>th</a:t>
            </a:r>
            <a:r>
              <a:rPr lang="en-IN" sz="2000" b="1" dirty="0" smtClean="0">
                <a:solidFill>
                  <a:schemeClr val="tx2">
                    <a:lumMod val="75000"/>
                  </a:schemeClr>
                </a:solidFill>
                <a:latin typeface="Baskerville Old Face" pitchFamily="18" charset="0"/>
              </a:rPr>
              <a:t>  , Year :  4th</a:t>
            </a:r>
            <a:endParaRPr lang="en-IN" sz="2000" b="1" dirty="0">
              <a:solidFill>
                <a:schemeClr val="tx2">
                  <a:lumMod val="75000"/>
                </a:schemeClr>
              </a:solidFill>
            </a:endParaRPr>
          </a:p>
        </p:txBody>
      </p:sp>
      <p:pic>
        <p:nvPicPr>
          <p:cNvPr id="11266" name="Picture 2" descr="C:\Users\Srikanta Pratihar\Pictures\download (9).jpg"/>
          <p:cNvPicPr>
            <a:picLocks noChangeAspect="1" noChangeArrowheads="1"/>
          </p:cNvPicPr>
          <p:nvPr/>
        </p:nvPicPr>
        <p:blipFill>
          <a:blip r:embed="rId2"/>
          <a:srcRect/>
          <a:stretch>
            <a:fillRect/>
          </a:stretch>
        </p:blipFill>
        <p:spPr bwMode="auto">
          <a:xfrm>
            <a:off x="3786182" y="2428868"/>
            <a:ext cx="1571636" cy="13573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357298"/>
            <a:ext cx="7498080" cy="1071570"/>
          </a:xfrm>
        </p:spPr>
        <p:txBody>
          <a:bodyPr>
            <a:normAutofit fontScale="90000"/>
          </a:bodyPr>
          <a:lstStyle/>
          <a:p>
            <a:r>
              <a:rPr lang="en-IN" sz="4400" b="1" u="sng" dirty="0" smtClean="0">
                <a:latin typeface="Baskerville Old Face" pitchFamily="18" charset="0"/>
              </a:rPr>
              <a:t>Digital  Signature  Algorithm</a:t>
            </a:r>
            <a:br>
              <a:rPr lang="en-IN" sz="4400" b="1" u="sng" dirty="0" smtClean="0">
                <a:latin typeface="Baskerville Old Face" pitchFamily="18" charset="0"/>
              </a:rPr>
            </a:br>
            <a:r>
              <a:rPr lang="en-IN" sz="2400" dirty="0" smtClean="0">
                <a:latin typeface="Baskerville Old Face" pitchFamily="18" charset="0"/>
              </a:rPr>
              <a:t>       </a:t>
            </a:r>
            <a:br>
              <a:rPr lang="en-IN" sz="2400" dirty="0" smtClean="0">
                <a:latin typeface="Baskerville Old Face" pitchFamily="18" charset="0"/>
              </a:rPr>
            </a:br>
            <a:r>
              <a:rPr lang="en-IN" sz="2400" dirty="0" smtClean="0">
                <a:latin typeface="Baskerville Old Face" pitchFamily="18" charset="0"/>
              </a:rPr>
              <a:t/>
            </a:r>
            <a:br>
              <a:rPr lang="en-IN" sz="2400" dirty="0" smtClean="0">
                <a:latin typeface="Baskerville Old Face" pitchFamily="18" charset="0"/>
              </a:rPr>
            </a:br>
            <a:r>
              <a:rPr lang="en-IN" sz="2400" dirty="0" smtClean="0">
                <a:latin typeface="Baskerville Old Face" pitchFamily="18" charset="0"/>
              </a:rPr>
              <a:t/>
            </a:r>
            <a:br>
              <a:rPr lang="en-IN" sz="2400" dirty="0" smtClean="0">
                <a:latin typeface="Baskerville Old Face" pitchFamily="18" charset="0"/>
              </a:rPr>
            </a:br>
            <a:r>
              <a:rPr lang="en-IN" sz="2400" dirty="0" smtClean="0">
                <a:latin typeface="Baskerville Old Face" pitchFamily="18" charset="0"/>
              </a:rPr>
              <a:t>      </a:t>
            </a:r>
            <a:r>
              <a:rPr lang="en-IN" sz="2400" u="sng" dirty="0" smtClean="0">
                <a:solidFill>
                  <a:schemeClr val="tx1"/>
                </a:solidFill>
                <a:latin typeface="Baskerville Old Face" pitchFamily="18" charset="0"/>
              </a:rPr>
              <a:t>Digital  Signature   Verification</a:t>
            </a:r>
            <a:r>
              <a:rPr lang="en-IN" sz="4400" b="1" u="sng" dirty="0" smtClean="0">
                <a:latin typeface="Baskerville Old Face" pitchFamily="18" charset="0"/>
              </a:rPr>
              <a:t/>
            </a:r>
            <a:br>
              <a:rPr lang="en-IN" sz="4400" b="1" u="sng" dirty="0" smtClean="0">
                <a:latin typeface="Baskerville Old Face" pitchFamily="18" charset="0"/>
              </a:rPr>
            </a:b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2071670" y="2643182"/>
            <a:ext cx="3929089" cy="371477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857232"/>
            <a:ext cx="7498080" cy="1285884"/>
          </a:xfrm>
        </p:spPr>
        <p:txBody>
          <a:bodyPr>
            <a:normAutofit fontScale="90000"/>
          </a:bodyPr>
          <a:lstStyle/>
          <a:p>
            <a:r>
              <a:rPr lang="en-IN" sz="4000" b="1" u="sng" dirty="0" smtClean="0">
                <a:latin typeface="Baskerville Old Face" pitchFamily="18" charset="0"/>
              </a:rPr>
              <a:t>Digital  Signature  Algorithm</a:t>
            </a:r>
            <a:br>
              <a:rPr lang="en-IN" sz="4000" b="1" u="sng" dirty="0" smtClean="0">
                <a:latin typeface="Baskerville Old Face" pitchFamily="18" charset="0"/>
              </a:rPr>
            </a:br>
            <a:r>
              <a:rPr lang="en-IN" sz="4000" b="1" u="sng" dirty="0" smtClean="0">
                <a:latin typeface="Baskerville Old Face" pitchFamily="18" charset="0"/>
              </a:rPr>
              <a:t/>
            </a:r>
            <a:br>
              <a:rPr lang="en-IN" sz="4000" b="1" u="sng" dirty="0" smtClean="0">
                <a:latin typeface="Baskerville Old Face" pitchFamily="18" charset="0"/>
              </a:rPr>
            </a:br>
            <a:r>
              <a:rPr lang="en-IN" sz="2400" dirty="0" smtClean="0">
                <a:latin typeface="Baskerville Old Face" pitchFamily="18" charset="0"/>
              </a:rPr>
              <a:t>       </a:t>
            </a:r>
            <a:br>
              <a:rPr lang="en-IN" sz="2400" dirty="0" smtClean="0">
                <a:latin typeface="Baskerville Old Face" pitchFamily="18" charset="0"/>
              </a:rPr>
            </a:br>
            <a:r>
              <a:rPr lang="en-IN" sz="2400" dirty="0" smtClean="0">
                <a:latin typeface="Baskerville Old Face" pitchFamily="18" charset="0"/>
              </a:rPr>
              <a:t>     </a:t>
            </a:r>
            <a:r>
              <a:rPr lang="en-IN" sz="2400" u="sng" dirty="0" smtClean="0">
                <a:solidFill>
                  <a:schemeClr val="tx1"/>
                </a:solidFill>
                <a:latin typeface="Baskerville Old Face" pitchFamily="18" charset="0"/>
              </a:rPr>
              <a:t>Secure  Hash   Algorithm</a:t>
            </a:r>
            <a:endParaRPr lang="en-IN" u="sng" dirty="0"/>
          </a:p>
        </p:txBody>
      </p:sp>
      <p:pic>
        <p:nvPicPr>
          <p:cNvPr id="5122" name="Picture 2"/>
          <p:cNvPicPr>
            <a:picLocks noGrp="1" noChangeAspect="1" noChangeArrowheads="1"/>
          </p:cNvPicPr>
          <p:nvPr>
            <p:ph idx="1"/>
          </p:nvPr>
        </p:nvPicPr>
        <p:blipFill>
          <a:blip r:embed="rId2"/>
          <a:srcRect/>
          <a:stretch>
            <a:fillRect/>
          </a:stretch>
        </p:blipFill>
        <p:spPr bwMode="auto">
          <a:xfrm>
            <a:off x="1785918" y="2857496"/>
            <a:ext cx="5643602" cy="314327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Baskerville Old Face" pitchFamily="18" charset="0"/>
              </a:rPr>
              <a:t>Challenges  and   Opportunities</a:t>
            </a:r>
            <a:endParaRPr lang="en-IN" sz="3600" b="1" u="sng" dirty="0">
              <a:latin typeface="Baskerville Old Face" pitchFamily="18" charset="0"/>
            </a:endParaRPr>
          </a:p>
        </p:txBody>
      </p:sp>
      <p:sp>
        <p:nvSpPr>
          <p:cNvPr id="3" name="Content Placeholder 2"/>
          <p:cNvSpPr>
            <a:spLocks noGrp="1"/>
          </p:cNvSpPr>
          <p:nvPr>
            <p:ph idx="1"/>
          </p:nvPr>
        </p:nvSpPr>
        <p:spPr>
          <a:xfrm>
            <a:off x="1435608" y="1857364"/>
            <a:ext cx="7498080" cy="4391036"/>
          </a:xfrm>
        </p:spPr>
        <p:txBody>
          <a:bodyPr>
            <a:normAutofit/>
          </a:bodyPr>
          <a:lstStyle/>
          <a:p>
            <a:pPr algn="just">
              <a:buFont typeface="Wingdings" pitchFamily="2" charset="2"/>
              <a:buChar char="Ø"/>
            </a:pPr>
            <a:r>
              <a:rPr lang="en-IN" sz="2000" b="1" dirty="0" smtClean="0">
                <a:latin typeface="Baskerville Old Face" pitchFamily="18" charset="0"/>
              </a:rPr>
              <a:t>Institutional  overhead </a:t>
            </a:r>
            <a:r>
              <a:rPr lang="en-IN" sz="2000" dirty="0" smtClean="0">
                <a:latin typeface="Baskerville Old Face" pitchFamily="18" charset="0"/>
              </a:rPr>
              <a:t>:</a:t>
            </a:r>
          </a:p>
          <a:p>
            <a:pPr algn="just">
              <a:buNone/>
            </a:pPr>
            <a:r>
              <a:rPr lang="en-IN" sz="2000" dirty="0" smtClean="0">
                <a:latin typeface="Baskerville Old Face" pitchFamily="18" charset="0"/>
              </a:rPr>
              <a:t>     The  cost  of  establishing  and  utilizing  certification  authorities,  repositories,  and  other  important  services, as well  as  assuring quality  in  the  performance  of  their  functions.</a:t>
            </a:r>
          </a:p>
          <a:p>
            <a:pPr algn="just">
              <a:buFont typeface="Wingdings" pitchFamily="2" charset="2"/>
              <a:buChar char="Ø"/>
            </a:pPr>
            <a:r>
              <a:rPr lang="en-IN" sz="2000" b="1" dirty="0" smtClean="0">
                <a:latin typeface="Baskerville Old Face" pitchFamily="18" charset="0"/>
              </a:rPr>
              <a:t>Subscriber  and  Relying   Party  Costs :</a:t>
            </a:r>
          </a:p>
          <a:p>
            <a:pPr algn="just">
              <a:buNone/>
            </a:pPr>
            <a:r>
              <a:rPr lang="en-IN" sz="2000" dirty="0" smtClean="0">
                <a:latin typeface="Baskerville Old Face" pitchFamily="18" charset="0"/>
              </a:rPr>
              <a:t>     A  digital signer  will require  software,  and  will  probably  have  to  pay  a  certification  authority  some  price  to  issue  a  certificate.  Hardware  to  secure  the  subscriber’s  private  key  may  also  be  advisable.</a:t>
            </a:r>
            <a:endParaRPr lang="en-IN" sz="2000" dirty="0">
              <a:latin typeface="Baskerville Old Fac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Baskerville Old Face" pitchFamily="18" charset="0"/>
              </a:rPr>
              <a:t>Applications....</a:t>
            </a:r>
            <a:endParaRPr lang="en-IN" sz="4000" b="1" u="sng" dirty="0">
              <a:latin typeface="Baskerville Old Face" pitchFamily="18" charset="0"/>
            </a:endParaRPr>
          </a:p>
        </p:txBody>
      </p:sp>
      <p:sp>
        <p:nvSpPr>
          <p:cNvPr id="3" name="Content Placeholder 2"/>
          <p:cNvSpPr>
            <a:spLocks noGrp="1"/>
          </p:cNvSpPr>
          <p:nvPr>
            <p:ph idx="1"/>
          </p:nvPr>
        </p:nvSpPr>
        <p:spPr>
          <a:xfrm>
            <a:off x="1435608" y="1714488"/>
            <a:ext cx="7498080" cy="4533912"/>
          </a:xfrm>
        </p:spPr>
        <p:txBody>
          <a:bodyPr>
            <a:normAutofit/>
          </a:bodyPr>
          <a:lstStyle/>
          <a:p>
            <a:pPr>
              <a:buFont typeface="Wingdings" pitchFamily="2" charset="2"/>
              <a:buChar char="Ø"/>
            </a:pPr>
            <a:r>
              <a:rPr lang="en-IN" sz="2000" dirty="0" smtClean="0">
                <a:latin typeface="Baskerville Old Face" pitchFamily="18" charset="0"/>
              </a:rPr>
              <a:t>Electronic  Mail</a:t>
            </a:r>
          </a:p>
          <a:p>
            <a:pPr>
              <a:buFont typeface="Wingdings" pitchFamily="2" charset="2"/>
              <a:buChar char="Ø"/>
            </a:pPr>
            <a:r>
              <a:rPr lang="en-IN" sz="2000" dirty="0" smtClean="0">
                <a:latin typeface="Baskerville Old Face" pitchFamily="18" charset="0"/>
              </a:rPr>
              <a:t>Data  storage</a:t>
            </a:r>
          </a:p>
          <a:p>
            <a:pPr>
              <a:buFont typeface="Wingdings" pitchFamily="2" charset="2"/>
              <a:buChar char="Ø"/>
            </a:pPr>
            <a:r>
              <a:rPr lang="en-IN" sz="2000" dirty="0" smtClean="0">
                <a:latin typeface="Baskerville Old Face" pitchFamily="18" charset="0"/>
              </a:rPr>
              <a:t>Electronic  funds  transfer</a:t>
            </a:r>
          </a:p>
          <a:p>
            <a:pPr>
              <a:buFont typeface="Wingdings" pitchFamily="2" charset="2"/>
              <a:buChar char="Ø"/>
            </a:pPr>
            <a:r>
              <a:rPr lang="en-IN" sz="2000" dirty="0" smtClean="0">
                <a:latin typeface="Baskerville Old Face" pitchFamily="18" charset="0"/>
              </a:rPr>
              <a:t>Software  Distribution</a:t>
            </a:r>
          </a:p>
          <a:p>
            <a:pPr>
              <a:buFont typeface="Wingdings" pitchFamily="2" charset="2"/>
              <a:buChar char="Ø"/>
            </a:pPr>
            <a:r>
              <a:rPr lang="en-IN" sz="2000" dirty="0" smtClean="0">
                <a:latin typeface="Baskerville Old Face" pitchFamily="18" charset="0"/>
              </a:rPr>
              <a:t>Smart   Cards</a:t>
            </a:r>
          </a:p>
          <a:p>
            <a:pPr>
              <a:buFont typeface="Wingdings" pitchFamily="2" charset="2"/>
              <a:buChar char="Ø"/>
            </a:pPr>
            <a:r>
              <a:rPr lang="en-IN" sz="2000" dirty="0" smtClean="0">
                <a:latin typeface="Baskerville Old Face" pitchFamily="18" charset="0"/>
              </a:rPr>
              <a:t>MITRENET</a:t>
            </a:r>
          </a:p>
          <a:p>
            <a:pPr>
              <a:buFont typeface="Wingdings" pitchFamily="2" charset="2"/>
              <a:buChar char="Ø"/>
            </a:pPr>
            <a:r>
              <a:rPr lang="en-IN" sz="2000" dirty="0" smtClean="0">
                <a:latin typeface="Baskerville Old Face" pitchFamily="18" charset="0"/>
              </a:rPr>
              <a:t>ISDN</a:t>
            </a:r>
          </a:p>
          <a:p>
            <a:pPr>
              <a:buFont typeface="Wingdings" pitchFamily="2" charset="2"/>
              <a:buChar char="Ø"/>
            </a:pPr>
            <a:r>
              <a:rPr lang="en-IN" sz="2000" dirty="0" smtClean="0">
                <a:latin typeface="Baskerville Old Face" pitchFamily="18" charset="0"/>
              </a:rPr>
              <a:t>Time  Stamped  Signature</a:t>
            </a:r>
          </a:p>
          <a:p>
            <a:pPr>
              <a:buFont typeface="Wingdings" pitchFamily="2" charset="2"/>
              <a:buChar char="Ø"/>
            </a:pPr>
            <a:r>
              <a:rPr lang="en-IN" sz="2000" dirty="0" smtClean="0">
                <a:latin typeface="Baskerville Old Face" pitchFamily="18" charset="0"/>
              </a:rPr>
              <a:t>Blind  Signatures</a:t>
            </a:r>
          </a:p>
          <a:p>
            <a:pPr>
              <a:buFont typeface="Wingdings" pitchFamily="2" charset="2"/>
              <a:buChar char="Ø"/>
            </a:pPr>
            <a:endParaRPr lang="en-IN" sz="2000" dirty="0">
              <a:latin typeface="Baskerville Old Face"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Baskerville Old Face" pitchFamily="18" charset="0"/>
              </a:rPr>
              <a:t>Drawbacks</a:t>
            </a:r>
            <a:endParaRPr lang="en-IN" sz="4000" b="1" u="sng" dirty="0">
              <a:latin typeface="Baskerville Old Face" pitchFamily="18" charset="0"/>
            </a:endParaRPr>
          </a:p>
        </p:txBody>
      </p:sp>
      <p:sp>
        <p:nvSpPr>
          <p:cNvPr id="3" name="Content Placeholder 2"/>
          <p:cNvSpPr>
            <a:spLocks noGrp="1"/>
          </p:cNvSpPr>
          <p:nvPr>
            <p:ph idx="1"/>
          </p:nvPr>
        </p:nvSpPr>
        <p:spPr>
          <a:xfrm>
            <a:off x="1435608" y="2000240"/>
            <a:ext cx="6994044" cy="4248160"/>
          </a:xfrm>
        </p:spPr>
        <p:txBody>
          <a:bodyPr>
            <a:normAutofit/>
          </a:bodyPr>
          <a:lstStyle/>
          <a:p>
            <a:pPr>
              <a:buFont typeface="Wingdings" pitchFamily="2" charset="2"/>
              <a:buChar char="Ø"/>
            </a:pPr>
            <a:r>
              <a:rPr lang="en-IN" sz="2000" dirty="0" smtClean="0">
                <a:latin typeface="Baskerville Old Face" pitchFamily="18" charset="0"/>
              </a:rPr>
              <a:t>The  private  key  must  be  kept  in  a  secured  manner.</a:t>
            </a:r>
          </a:p>
          <a:p>
            <a:pPr>
              <a:buNone/>
            </a:pPr>
            <a:endParaRPr lang="en-IN" sz="2000" dirty="0" smtClean="0">
              <a:latin typeface="Baskerville Old Face" pitchFamily="18" charset="0"/>
            </a:endParaRPr>
          </a:p>
          <a:p>
            <a:pPr>
              <a:buFont typeface="Wingdings" pitchFamily="2" charset="2"/>
              <a:buChar char="Ø"/>
            </a:pPr>
            <a:r>
              <a:rPr lang="en-IN" sz="2000" dirty="0" smtClean="0">
                <a:latin typeface="Baskerville Old Face" pitchFamily="18" charset="0"/>
              </a:rPr>
              <a:t>The  process  of  generation  and  verification  of  digital  signature  requires  considerable  amount  of  time.</a:t>
            </a:r>
          </a:p>
          <a:p>
            <a:pPr>
              <a:buFont typeface="Wingdings" pitchFamily="2" charset="2"/>
              <a:buChar char="Ø"/>
            </a:pPr>
            <a:endParaRPr lang="en-IN" sz="2000" dirty="0" smtClean="0">
              <a:latin typeface="Baskerville Old Face" pitchFamily="18" charset="0"/>
            </a:endParaRPr>
          </a:p>
          <a:p>
            <a:pPr algn="just">
              <a:buFont typeface="Wingdings" pitchFamily="2" charset="2"/>
              <a:buChar char="Ø"/>
            </a:pPr>
            <a:r>
              <a:rPr lang="en-IN" sz="2000" dirty="0" smtClean="0">
                <a:latin typeface="Baskerville Old Face" pitchFamily="18" charset="0"/>
              </a:rPr>
              <a:t>For using  e  digital  signature  the  user  has  to  obtain  private  and  public  key, the  receiver  has  to  obtain  the  digital  signature  certificate  also.</a:t>
            </a:r>
            <a:endParaRPr lang="en-IN" sz="2000" dirty="0">
              <a:latin typeface="Baskerville Old Face"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274638"/>
            <a:ext cx="7004894" cy="1143000"/>
          </a:xfrm>
        </p:spPr>
        <p:txBody>
          <a:bodyPr>
            <a:normAutofit/>
          </a:bodyPr>
          <a:lstStyle/>
          <a:p>
            <a:r>
              <a:rPr lang="en-IN" sz="4000" b="1" u="sng" dirty="0" smtClean="0">
                <a:latin typeface="Baskerville Old Face" pitchFamily="18" charset="0"/>
              </a:rPr>
              <a:t>Conclusion</a:t>
            </a:r>
            <a:endParaRPr lang="en-IN" sz="4000" b="1" u="sng" dirty="0">
              <a:latin typeface="Baskerville Old Face" pitchFamily="18" charset="0"/>
            </a:endParaRPr>
          </a:p>
        </p:txBody>
      </p:sp>
      <p:sp>
        <p:nvSpPr>
          <p:cNvPr id="3" name="Content Placeholder 2"/>
          <p:cNvSpPr>
            <a:spLocks noGrp="1"/>
          </p:cNvSpPr>
          <p:nvPr>
            <p:ph idx="1"/>
          </p:nvPr>
        </p:nvSpPr>
        <p:spPr>
          <a:xfrm>
            <a:off x="1435608" y="2143116"/>
            <a:ext cx="6994044" cy="4105284"/>
          </a:xfrm>
        </p:spPr>
        <p:txBody>
          <a:bodyPr>
            <a:normAutofit/>
          </a:bodyPr>
          <a:lstStyle/>
          <a:p>
            <a:pPr algn="just">
              <a:buNone/>
            </a:pPr>
            <a:r>
              <a:rPr lang="en-IN" sz="2400" dirty="0" smtClean="0">
                <a:latin typeface="Baskerville Old Face" pitchFamily="18" charset="0"/>
              </a:rPr>
              <a:t>    Digital  signatures  are  difficult  to  understand.  Digital  signatures will  be  championed  by  many  players  that  the  public  distrusts,  including  national  security agencies,  law  enforcement   agencies,  and  consumer  marketing  companies. </a:t>
            </a:r>
            <a:endParaRPr lang="en-IN" sz="2400" dirty="0">
              <a:latin typeface="Baskerville Old Face"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Baskerville Old Face" pitchFamily="18" charset="0"/>
              </a:rPr>
              <a:t>References</a:t>
            </a:r>
            <a:endParaRPr lang="en-IN" sz="4000" b="1" u="sng" dirty="0">
              <a:latin typeface="Baskerville Old Face" pitchFamily="18" charset="0"/>
            </a:endParaRPr>
          </a:p>
        </p:txBody>
      </p:sp>
      <p:sp>
        <p:nvSpPr>
          <p:cNvPr id="3" name="Content Placeholder 2"/>
          <p:cNvSpPr>
            <a:spLocks noGrp="1"/>
          </p:cNvSpPr>
          <p:nvPr>
            <p:ph idx="1"/>
          </p:nvPr>
        </p:nvSpPr>
        <p:spPr>
          <a:xfrm>
            <a:off x="1435608" y="2000240"/>
            <a:ext cx="7498080" cy="4248160"/>
          </a:xfrm>
          <a:ln/>
        </p:spPr>
        <p:style>
          <a:lnRef idx="2">
            <a:schemeClr val="accent4"/>
          </a:lnRef>
          <a:fillRef idx="1">
            <a:schemeClr val="lt1"/>
          </a:fillRef>
          <a:effectRef idx="0">
            <a:schemeClr val="accent4"/>
          </a:effectRef>
          <a:fontRef idx="minor">
            <a:schemeClr val="dk1"/>
          </a:fontRef>
        </p:style>
        <p:txBody>
          <a:bodyPr>
            <a:normAutofit/>
          </a:bodyPr>
          <a:lstStyle/>
          <a:p>
            <a:pPr marL="596646" indent="-514350">
              <a:buClrTx/>
              <a:buFont typeface="+mj-lt"/>
              <a:buAutoNum type="arabicPeriod"/>
            </a:pPr>
            <a:r>
              <a:rPr lang="en-IN" sz="2000" u="sng" dirty="0" smtClean="0">
                <a:latin typeface="Baskerville Old Face" pitchFamily="18" charset="0"/>
                <a:hlinkClick r:id="rId2"/>
              </a:rPr>
              <a:t>https://en.m.wikipedia.org/wiki/Digital</a:t>
            </a:r>
            <a:r>
              <a:rPr lang="en-IN" sz="2000" u="sng" dirty="0" smtClean="0">
                <a:latin typeface="Baskerville Old Face" pitchFamily="18" charset="0"/>
              </a:rPr>
              <a:t>  </a:t>
            </a:r>
            <a:r>
              <a:rPr lang="en-IN" sz="2000" dirty="0" smtClean="0">
                <a:latin typeface="Baskerville Old Face" pitchFamily="18" charset="0"/>
              </a:rPr>
              <a:t>Signature</a:t>
            </a:r>
          </a:p>
          <a:p>
            <a:pPr marL="596646" indent="-514350">
              <a:buClrTx/>
              <a:buFont typeface="+mj-lt"/>
              <a:buAutoNum type="arabicPeriod"/>
            </a:pPr>
            <a:r>
              <a:rPr lang="en-IN" sz="2000" u="sng" dirty="0" smtClean="0">
                <a:latin typeface="Baskerville Old Face" pitchFamily="18" charset="0"/>
                <a:hlinkClick r:id="rId3"/>
              </a:rPr>
              <a:t>www.google.com</a:t>
            </a:r>
            <a:endParaRPr lang="en-IN" sz="2000" u="sng" dirty="0" smtClean="0">
              <a:latin typeface="Baskerville Old Face" pitchFamily="18" charset="0"/>
            </a:endParaRPr>
          </a:p>
          <a:p>
            <a:pPr marL="596646" indent="-514350">
              <a:buClrTx/>
              <a:buFont typeface="+mj-lt"/>
              <a:buAutoNum type="arabicPeriod"/>
            </a:pPr>
            <a:r>
              <a:rPr lang="en-IN" sz="2000" u="sng" dirty="0" smtClean="0">
                <a:latin typeface="Baskerville Old Face" pitchFamily="18" charset="0"/>
                <a:hlinkClick r:id="rId4"/>
              </a:rPr>
              <a:t>www.computerfun4u.blogspot.com</a:t>
            </a:r>
            <a:endParaRPr lang="en-IN" sz="2000" u="sng" dirty="0" smtClean="0">
              <a:latin typeface="Baskerville Old Face" pitchFamily="18" charset="0"/>
            </a:endParaRPr>
          </a:p>
          <a:p>
            <a:pPr marL="596646" indent="-514350">
              <a:buClrTx/>
              <a:buFont typeface="+mj-lt"/>
              <a:buAutoNum type="arabicPeriod"/>
            </a:pPr>
            <a:r>
              <a:rPr lang="en-IN" sz="2000" u="sng" dirty="0" smtClean="0">
                <a:latin typeface="Baskerville Old Face" pitchFamily="18" charset="0"/>
                <a:hlinkClick r:id="rId5"/>
              </a:rPr>
              <a:t>www.slideshare.net</a:t>
            </a:r>
            <a:endParaRPr lang="en-IN" sz="2000" u="sng" dirty="0" smtClean="0">
              <a:latin typeface="Baskerville Old Face" pitchFamily="18" charset="0"/>
            </a:endParaRPr>
          </a:p>
          <a:p>
            <a:pPr marL="596646" indent="-514350">
              <a:buClrTx/>
              <a:buFont typeface="+mj-lt"/>
              <a:buAutoNum type="arabicPeriod"/>
            </a:pPr>
            <a:r>
              <a:rPr lang="en-IN" sz="2000" dirty="0" smtClean="0">
                <a:latin typeface="Baskerville Old Face" pitchFamily="18" charset="0"/>
              </a:rPr>
              <a:t>Cryptography  and  network  security :  Principal &amp;  Practise, William  Stallings</a:t>
            </a:r>
          </a:p>
          <a:p>
            <a:pPr marL="596646" indent="-514350">
              <a:buClrTx/>
              <a:buFont typeface="+mj-lt"/>
              <a:buAutoNum type="arabicPeriod"/>
            </a:pPr>
            <a:endParaRPr lang="en-IN" sz="2000" u="sng" dirty="0">
              <a:latin typeface="Baskerville Old Face"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4000" b="1" dirty="0" smtClean="0">
                <a:latin typeface="Baskerville Old Face" pitchFamily="18" charset="0"/>
              </a:rPr>
              <a:t>        </a:t>
            </a:r>
          </a:p>
          <a:p>
            <a:pPr>
              <a:buNone/>
            </a:pPr>
            <a:endParaRPr lang="en-IN" sz="4000" b="1" dirty="0" smtClean="0">
              <a:latin typeface="Baskerville Old Face" pitchFamily="18" charset="0"/>
            </a:endParaRPr>
          </a:p>
          <a:p>
            <a:pPr>
              <a:buNone/>
            </a:pPr>
            <a:r>
              <a:rPr lang="en-IN" sz="4000" b="1" dirty="0" smtClean="0">
                <a:latin typeface="Baskerville Old Face" pitchFamily="18" charset="0"/>
              </a:rPr>
              <a:t>             Thank  You......</a:t>
            </a:r>
            <a:endParaRPr lang="en-IN" sz="4000" b="1" dirty="0">
              <a:latin typeface="Baskerville Old Fac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3639506" cy="997400"/>
          </a:xfrm>
        </p:spPr>
        <p:txBody>
          <a:bodyPr/>
          <a:lstStyle/>
          <a:p>
            <a:r>
              <a:rPr lang="en-IN" b="1" u="sng" dirty="0" smtClean="0">
                <a:solidFill>
                  <a:schemeClr val="tx1"/>
                </a:solidFill>
                <a:latin typeface="Baskerville Old Face" pitchFamily="18" charset="0"/>
              </a:rPr>
              <a:t>Content</a:t>
            </a:r>
            <a:endParaRPr lang="en-IN" b="1" u="sng" dirty="0">
              <a:solidFill>
                <a:schemeClr val="tx1"/>
              </a:solidFill>
              <a:latin typeface="Baskerville Old Face" pitchFamily="18" charset="0"/>
            </a:endParaRPr>
          </a:p>
        </p:txBody>
      </p:sp>
      <p:sp>
        <p:nvSpPr>
          <p:cNvPr id="3" name="Subtitle 2"/>
          <p:cNvSpPr>
            <a:spLocks noGrp="1"/>
          </p:cNvSpPr>
          <p:nvPr>
            <p:ph type="subTitle" idx="1"/>
          </p:nvPr>
        </p:nvSpPr>
        <p:spPr>
          <a:xfrm>
            <a:off x="1432560" y="1850064"/>
            <a:ext cx="7406640" cy="4365018"/>
          </a:xfrm>
        </p:spPr>
        <p:txBody>
          <a:bodyPr>
            <a:normAutofit fontScale="92500" lnSpcReduction="10000"/>
          </a:bodyPr>
          <a:lstStyle/>
          <a:p>
            <a:pPr>
              <a:buClr>
                <a:schemeClr val="tx1"/>
              </a:buClr>
              <a:buFont typeface="Arial" pitchFamily="34" charset="0"/>
              <a:buChar char="•"/>
            </a:pPr>
            <a:r>
              <a:rPr lang="en-IN" dirty="0" smtClean="0"/>
              <a:t> </a:t>
            </a:r>
            <a:r>
              <a:rPr lang="en-IN" sz="2000" dirty="0" smtClean="0">
                <a:latin typeface="Baskerville Old Face" pitchFamily="18" charset="0"/>
              </a:rPr>
              <a:t>Introduction</a:t>
            </a:r>
          </a:p>
          <a:p>
            <a:pPr>
              <a:buClr>
                <a:schemeClr val="tx1"/>
              </a:buClr>
              <a:buFont typeface="Arial" pitchFamily="34" charset="0"/>
              <a:buChar char="•"/>
            </a:pPr>
            <a:r>
              <a:rPr lang="en-IN" sz="2000" dirty="0" smtClean="0">
                <a:latin typeface="Baskerville Old Face" pitchFamily="18" charset="0"/>
              </a:rPr>
              <a:t>  What  is  Digital  Signature </a:t>
            </a:r>
            <a:r>
              <a:rPr lang="en-IN" sz="2000" dirty="0" smtClean="0">
                <a:latin typeface="Arial" pitchFamily="34" charset="0"/>
                <a:cs typeface="Arial" pitchFamily="34" charset="0"/>
              </a:rPr>
              <a:t>??</a:t>
            </a:r>
            <a:endParaRPr lang="en-IN" sz="2000" dirty="0" smtClean="0">
              <a:latin typeface="Baskerville Old Face" pitchFamily="18" charset="0"/>
            </a:endParaRPr>
          </a:p>
          <a:p>
            <a:pPr>
              <a:buClr>
                <a:schemeClr val="tx1"/>
              </a:buClr>
              <a:buFont typeface="Arial" pitchFamily="34" charset="0"/>
              <a:buChar char="•"/>
            </a:pPr>
            <a:r>
              <a:rPr lang="en-IN" sz="2000" dirty="0" smtClean="0">
                <a:latin typeface="Baskerville Old Face" pitchFamily="18" charset="0"/>
              </a:rPr>
              <a:t>  Why  Digital  Signature </a:t>
            </a:r>
            <a:r>
              <a:rPr lang="en-IN" sz="2000" dirty="0" smtClean="0">
                <a:latin typeface="Arial" pitchFamily="34" charset="0"/>
                <a:cs typeface="Arial" pitchFamily="34" charset="0"/>
              </a:rPr>
              <a:t>??</a:t>
            </a:r>
            <a:endParaRPr lang="en-IN" sz="2000" dirty="0" smtClean="0">
              <a:latin typeface="Baskerville Old Face" pitchFamily="18" charset="0"/>
            </a:endParaRPr>
          </a:p>
          <a:p>
            <a:pPr>
              <a:buClr>
                <a:schemeClr val="tx1"/>
              </a:buClr>
              <a:buFont typeface="Arial" pitchFamily="34" charset="0"/>
              <a:buChar char="•"/>
            </a:pPr>
            <a:r>
              <a:rPr lang="en-IN" sz="2000" dirty="0" smtClean="0">
                <a:latin typeface="Baskerville Old Face" pitchFamily="18" charset="0"/>
              </a:rPr>
              <a:t>  Basic Requirements....</a:t>
            </a:r>
          </a:p>
          <a:p>
            <a:pPr>
              <a:buClr>
                <a:schemeClr val="tx1"/>
              </a:buClr>
              <a:buFont typeface="Arial" pitchFamily="34" charset="0"/>
              <a:buChar char="•"/>
            </a:pPr>
            <a:r>
              <a:rPr lang="en-IN" sz="2000" dirty="0" smtClean="0">
                <a:latin typeface="Baskerville Old Face" pitchFamily="18" charset="0"/>
              </a:rPr>
              <a:t>  How  the  Technology  works</a:t>
            </a:r>
            <a:r>
              <a:rPr lang="en-IN" sz="2000" dirty="0" smtClean="0"/>
              <a:t> </a:t>
            </a:r>
          </a:p>
          <a:p>
            <a:pPr>
              <a:buClr>
                <a:schemeClr val="tx1"/>
              </a:buClr>
              <a:buFont typeface="Arial" pitchFamily="34" charset="0"/>
              <a:buChar char="•"/>
            </a:pPr>
            <a:r>
              <a:rPr lang="en-IN" sz="2000" dirty="0" smtClean="0"/>
              <a:t>  </a:t>
            </a:r>
            <a:r>
              <a:rPr lang="en-IN" sz="2000" dirty="0" smtClean="0">
                <a:latin typeface="Baskerville Old Face" pitchFamily="18" charset="0"/>
              </a:rPr>
              <a:t>Approaches</a:t>
            </a:r>
          </a:p>
          <a:p>
            <a:pPr>
              <a:buClr>
                <a:schemeClr val="tx1"/>
              </a:buClr>
              <a:buFont typeface="Arial" pitchFamily="34" charset="0"/>
              <a:buChar char="•"/>
            </a:pPr>
            <a:r>
              <a:rPr lang="en-IN" sz="2000" dirty="0" smtClean="0">
                <a:latin typeface="Baskerville Old Face" pitchFamily="18" charset="0"/>
              </a:rPr>
              <a:t>  Algorithm  of  Digital  Signature</a:t>
            </a:r>
          </a:p>
          <a:p>
            <a:pPr>
              <a:buClr>
                <a:schemeClr val="tx1"/>
              </a:buClr>
              <a:buFont typeface="Arial" pitchFamily="34" charset="0"/>
              <a:buChar char="•"/>
            </a:pPr>
            <a:r>
              <a:rPr lang="en-IN" sz="2000" dirty="0" smtClean="0">
                <a:latin typeface="Baskerville Old Face" pitchFamily="18" charset="0"/>
              </a:rPr>
              <a:t>  </a:t>
            </a:r>
            <a:r>
              <a:rPr lang="en-IN" sz="2000" dirty="0" err="1" smtClean="0">
                <a:latin typeface="Baskerville Old Face" pitchFamily="18" charset="0"/>
              </a:rPr>
              <a:t>Challengs</a:t>
            </a:r>
            <a:r>
              <a:rPr lang="en-IN" sz="2000" dirty="0" smtClean="0">
                <a:latin typeface="Baskerville Old Face" pitchFamily="18" charset="0"/>
              </a:rPr>
              <a:t>  and  Opportunities</a:t>
            </a:r>
          </a:p>
          <a:p>
            <a:pPr>
              <a:buClr>
                <a:schemeClr val="tx1"/>
              </a:buClr>
              <a:buFont typeface="Arial" pitchFamily="34" charset="0"/>
              <a:buChar char="•"/>
            </a:pPr>
            <a:r>
              <a:rPr lang="en-IN" sz="2000" dirty="0" smtClean="0">
                <a:latin typeface="Baskerville Old Face" pitchFamily="18" charset="0"/>
              </a:rPr>
              <a:t>  Application</a:t>
            </a:r>
          </a:p>
          <a:p>
            <a:pPr>
              <a:buClr>
                <a:schemeClr val="tx1"/>
              </a:buClr>
              <a:buFont typeface="Arial" pitchFamily="34" charset="0"/>
              <a:buChar char="•"/>
            </a:pPr>
            <a:r>
              <a:rPr lang="en-IN" sz="2000" dirty="0" smtClean="0">
                <a:latin typeface="Baskerville Old Face" pitchFamily="18" charset="0"/>
              </a:rPr>
              <a:t>  Drawbacks </a:t>
            </a:r>
          </a:p>
          <a:p>
            <a:pPr>
              <a:buClr>
                <a:schemeClr val="tx1"/>
              </a:buClr>
              <a:buFont typeface="Arial" pitchFamily="34" charset="0"/>
              <a:buChar char="•"/>
            </a:pPr>
            <a:r>
              <a:rPr lang="en-IN" sz="2000" dirty="0" smtClean="0">
                <a:latin typeface="Baskerville Old Face" pitchFamily="18" charset="0"/>
              </a:rPr>
              <a:t>  Conclusion</a:t>
            </a:r>
          </a:p>
          <a:p>
            <a:pPr>
              <a:buClr>
                <a:schemeClr val="tx1"/>
              </a:buClr>
            </a:pPr>
            <a:r>
              <a:rPr lang="en-IN" dirty="0" smtClean="0">
                <a:latin typeface="Baskerville Old Face" pitchFamily="18" charset="0"/>
              </a:rPr>
              <a:t>  </a:t>
            </a:r>
          </a:p>
          <a:p>
            <a:pPr>
              <a:buClr>
                <a:schemeClr val="tx1"/>
              </a:buClr>
            </a:pPr>
            <a:endParaRPr lang="en-IN" dirty="0" smtClean="0">
              <a:latin typeface="Baskerville Old Face" pitchFamily="18" charset="0"/>
            </a:endParaRPr>
          </a:p>
          <a:p>
            <a:pPr>
              <a:buClr>
                <a:schemeClr val="tx1"/>
              </a:buClr>
            </a:pPr>
            <a:endParaRPr lang="en-IN" dirty="0" smtClean="0">
              <a:latin typeface="Baskerville Old Fac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565152" cy="1143000"/>
          </a:xfrm>
        </p:spPr>
        <p:txBody>
          <a:bodyPr/>
          <a:lstStyle/>
          <a:p>
            <a:r>
              <a:rPr lang="en-IN" u="sng" dirty="0" smtClean="0">
                <a:latin typeface="Baskerville Old Face" pitchFamily="18" charset="0"/>
              </a:rPr>
              <a:t>Introduction</a:t>
            </a:r>
            <a:endParaRPr lang="en-IN" u="sng" dirty="0">
              <a:latin typeface="Baskerville Old Face" pitchFamily="18" charset="0"/>
            </a:endParaRPr>
          </a:p>
        </p:txBody>
      </p:sp>
      <p:sp>
        <p:nvSpPr>
          <p:cNvPr id="3" name="Content Placeholder 2"/>
          <p:cNvSpPr>
            <a:spLocks noGrp="1"/>
          </p:cNvSpPr>
          <p:nvPr>
            <p:ph idx="1"/>
          </p:nvPr>
        </p:nvSpPr>
        <p:spPr>
          <a:xfrm>
            <a:off x="1357290" y="2143116"/>
            <a:ext cx="7072362" cy="4071966"/>
          </a:xfrm>
        </p:spPr>
        <p:txBody>
          <a:bodyPr>
            <a:normAutofit/>
          </a:bodyPr>
          <a:lstStyle/>
          <a:p>
            <a:pPr algn="just">
              <a:buFont typeface="Wingdings" pitchFamily="2" charset="2"/>
              <a:buChar char="Ø"/>
            </a:pPr>
            <a:r>
              <a:rPr lang="en-IN" sz="2000" dirty="0" smtClean="0">
                <a:latin typeface="Baskerville Old Face" pitchFamily="18" charset="0"/>
              </a:rPr>
              <a:t>The  authenticity  of  many  legal,  financial,  and  other  documents  is  done by  the  presence  or  absence  of  an  authorized  handwritten  signature.</a:t>
            </a:r>
          </a:p>
          <a:p>
            <a:pPr algn="just">
              <a:buFont typeface="Wingdings" pitchFamily="2" charset="2"/>
              <a:buChar char="Ø"/>
            </a:pPr>
            <a:r>
              <a:rPr lang="en-IN" sz="2000" dirty="0" smtClean="0">
                <a:latin typeface="Baskerville Old Face" pitchFamily="18" charset="0"/>
              </a:rPr>
              <a:t> “ Digital  Signature”  is  the  best  solution  for  authenticity  in  various  fields.</a:t>
            </a:r>
          </a:p>
          <a:p>
            <a:pPr algn="just">
              <a:buFont typeface="Wingdings" pitchFamily="2" charset="2"/>
              <a:buChar char="Ø"/>
            </a:pPr>
            <a:r>
              <a:rPr lang="en-IN" sz="2000" dirty="0" smtClean="0">
                <a:latin typeface="Baskerville Old Face" pitchFamily="18" charset="0"/>
              </a:rPr>
              <a:t>  A Digital  Signature  is  nothing  but  an  attachment  to  any  piece  of  electronic  information,  which  represents  the  content  of  the  document   and  the  identity   of   the  owner  of  that  document  uniquely.</a:t>
            </a:r>
          </a:p>
        </p:txBody>
      </p:sp>
      <p:sp>
        <p:nvSpPr>
          <p:cNvPr id="17410" name="AutoShape 2" descr="INTRODUCTION&#10;The authenticity of many legal, financial, and other documents is&#10;done by the presence or absence of an au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Baskerville Old Face" pitchFamily="18" charset="0"/>
              </a:rPr>
              <a:t>What  is  </a:t>
            </a:r>
            <a:r>
              <a:rPr lang="en-IN" sz="3600" b="1" u="sng" dirty="0" err="1" smtClean="0">
                <a:latin typeface="Baskerville Old Face" pitchFamily="18" charset="0"/>
              </a:rPr>
              <a:t>Digtal</a:t>
            </a:r>
            <a:r>
              <a:rPr lang="en-IN" sz="3600" b="1" u="sng" dirty="0" smtClean="0">
                <a:latin typeface="Baskerville Old Face" pitchFamily="18" charset="0"/>
              </a:rPr>
              <a:t>   Signature ??</a:t>
            </a:r>
            <a:endParaRPr lang="en-IN" sz="3600" b="1" u="sng" dirty="0">
              <a:latin typeface="Baskerville Old Face" pitchFamily="18" charset="0"/>
            </a:endParaRPr>
          </a:p>
        </p:txBody>
      </p:sp>
      <p:sp>
        <p:nvSpPr>
          <p:cNvPr id="7" name="Content Placeholder 6"/>
          <p:cNvSpPr>
            <a:spLocks noGrp="1"/>
          </p:cNvSpPr>
          <p:nvPr>
            <p:ph idx="1"/>
          </p:nvPr>
        </p:nvSpPr>
        <p:spPr>
          <a:xfrm>
            <a:off x="1357290" y="1928802"/>
            <a:ext cx="6929486" cy="4357718"/>
          </a:xfrm>
        </p:spPr>
        <p:txBody>
          <a:bodyPr>
            <a:normAutofit/>
          </a:bodyPr>
          <a:lstStyle/>
          <a:p>
            <a:pPr algn="just">
              <a:buFont typeface="Wingdings" pitchFamily="2" charset="2"/>
              <a:buChar char="Ø"/>
            </a:pPr>
            <a:r>
              <a:rPr lang="en-IN" sz="2000" dirty="0" smtClean="0">
                <a:latin typeface="Baskerville Old Face" pitchFamily="18" charset="0"/>
              </a:rPr>
              <a:t> Hash  value  of  a  message  when  encrypted  with  the  private  key  of  a  person  is  his  digital   signature  on  that  e-Document.</a:t>
            </a:r>
          </a:p>
          <a:p>
            <a:pPr algn="just">
              <a:buFont typeface="Wingdings" pitchFamily="2" charset="2"/>
              <a:buChar char="Ø"/>
            </a:pPr>
            <a:endParaRPr lang="en-IN" sz="2000" dirty="0" smtClean="0">
              <a:latin typeface="Baskerville Old Face" pitchFamily="18" charset="0"/>
            </a:endParaRPr>
          </a:p>
          <a:p>
            <a:pPr algn="just">
              <a:buFont typeface="Wingdings" pitchFamily="2" charset="2"/>
              <a:buChar char="Ø"/>
            </a:pPr>
            <a:r>
              <a:rPr lang="en-IN" sz="2000" dirty="0" smtClean="0">
                <a:latin typeface="Baskerville Old Face" pitchFamily="18" charset="0"/>
              </a:rPr>
              <a:t> Digital  Signature  of  a  person  therefore  varies  from  document  to  document  thus  ensuring  authenticity  of  each  word  of  that  document.</a:t>
            </a:r>
          </a:p>
          <a:p>
            <a:pPr algn="just">
              <a:buFont typeface="Wingdings" pitchFamily="2" charset="2"/>
              <a:buChar char="Ø"/>
            </a:pPr>
            <a:endParaRPr lang="en-IN" sz="2000" dirty="0" smtClean="0">
              <a:latin typeface="Baskerville Old Face" pitchFamily="18" charset="0"/>
            </a:endParaRPr>
          </a:p>
          <a:p>
            <a:pPr algn="just">
              <a:buFont typeface="Wingdings" pitchFamily="2" charset="2"/>
              <a:buChar char="Ø"/>
            </a:pPr>
            <a:r>
              <a:rPr lang="en-IN" sz="2000" dirty="0" smtClean="0">
                <a:latin typeface="Baskerville Old Face" pitchFamily="18" charset="0"/>
              </a:rPr>
              <a:t>As  the  public  key  of  the  signature  is  known,  anybody  can  verify  the  message  and  the  digital  signature.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Baskerville Old Face" pitchFamily="18" charset="0"/>
              </a:rPr>
              <a:t>Why  Digital  Signatures??</a:t>
            </a:r>
            <a:endParaRPr lang="en-IN" sz="4000" b="1" u="sng" dirty="0">
              <a:latin typeface="Baskerville Old Face" pitchFamily="18" charset="0"/>
            </a:endParaRPr>
          </a:p>
        </p:txBody>
      </p:sp>
      <p:sp>
        <p:nvSpPr>
          <p:cNvPr id="3" name="Content Placeholder 2"/>
          <p:cNvSpPr>
            <a:spLocks noGrp="1"/>
          </p:cNvSpPr>
          <p:nvPr>
            <p:ph idx="1"/>
          </p:nvPr>
        </p:nvSpPr>
        <p:spPr>
          <a:xfrm>
            <a:off x="1142976" y="2143116"/>
            <a:ext cx="6929486" cy="4105284"/>
          </a:xfrm>
        </p:spPr>
        <p:txBody>
          <a:bodyPr>
            <a:normAutofit/>
          </a:bodyPr>
          <a:lstStyle/>
          <a:p>
            <a:pPr algn="just">
              <a:buFont typeface="Wingdings" pitchFamily="2" charset="2"/>
              <a:buChar char="Ø"/>
            </a:pPr>
            <a:r>
              <a:rPr lang="en-IN" sz="2400" dirty="0" smtClean="0">
                <a:latin typeface="Baskerville Old Face" pitchFamily="18" charset="0"/>
              </a:rPr>
              <a:t> To  provide  Authenticity,  Integrity  and  Non-repudiation  to  electronic  documents.</a:t>
            </a:r>
          </a:p>
          <a:p>
            <a:pPr algn="just">
              <a:buFont typeface="Wingdings" pitchFamily="2" charset="2"/>
              <a:buChar char="Ø"/>
            </a:pPr>
            <a:endParaRPr lang="en-IN" sz="2400" dirty="0" smtClean="0">
              <a:latin typeface="Baskerville Old Face" pitchFamily="18" charset="0"/>
            </a:endParaRPr>
          </a:p>
          <a:p>
            <a:pPr algn="just">
              <a:buFont typeface="Wingdings" pitchFamily="2" charset="2"/>
              <a:buChar char="Ø"/>
            </a:pPr>
            <a:r>
              <a:rPr lang="en-IN" sz="2400" dirty="0" smtClean="0">
                <a:latin typeface="Baskerville Old Face" pitchFamily="18" charset="0"/>
              </a:rPr>
              <a:t>  To  use  the  Internet  as  the  safe  and  secure  medium  for  e-Commerce  and  e-Governance.</a:t>
            </a:r>
            <a:endParaRPr lang="en-IN" sz="2400" dirty="0">
              <a:latin typeface="Baskerville Old Fac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Baskerville Old Face" pitchFamily="18" charset="0"/>
              </a:rPr>
              <a:t>Basic  Requirements...</a:t>
            </a:r>
            <a:endParaRPr lang="en-IN" sz="4000" b="1" u="sng" dirty="0">
              <a:latin typeface="Baskerville Old Face" pitchFamily="18" charset="0"/>
            </a:endParaRPr>
          </a:p>
        </p:txBody>
      </p:sp>
      <p:sp>
        <p:nvSpPr>
          <p:cNvPr id="3" name="Content Placeholder 2"/>
          <p:cNvSpPr>
            <a:spLocks noGrp="1"/>
          </p:cNvSpPr>
          <p:nvPr>
            <p:ph idx="1"/>
          </p:nvPr>
        </p:nvSpPr>
        <p:spPr>
          <a:xfrm>
            <a:off x="1435608" y="2000240"/>
            <a:ext cx="7498080" cy="4248160"/>
          </a:xfrm>
        </p:spPr>
        <p:txBody>
          <a:bodyPr>
            <a:normAutofit/>
          </a:bodyPr>
          <a:lstStyle/>
          <a:p>
            <a:pPr algn="just">
              <a:buFont typeface="Wingdings" pitchFamily="2" charset="2"/>
              <a:buChar char="Ø"/>
            </a:pPr>
            <a:r>
              <a:rPr lang="en-IN" sz="2000" b="1" dirty="0" smtClean="0">
                <a:latin typeface="Baskerville Old Face" pitchFamily="18" charset="0"/>
              </a:rPr>
              <a:t> Private  Key   </a:t>
            </a:r>
          </a:p>
          <a:p>
            <a:pPr algn="just">
              <a:buNone/>
            </a:pPr>
            <a:r>
              <a:rPr lang="en-IN" sz="2000" b="1" dirty="0" smtClean="0">
                <a:latin typeface="Baskerville Old Face" pitchFamily="18" charset="0"/>
              </a:rPr>
              <a:t>    </a:t>
            </a:r>
            <a:r>
              <a:rPr lang="en-IN" sz="2000" dirty="0" smtClean="0">
                <a:latin typeface="Baskerville Old Face" pitchFamily="18" charset="0"/>
              </a:rPr>
              <a:t>The  private  key  is  one  which  is  accessible  only  to  the  signature.  It  is  used  to  generate  the  digital  signature  which  is  then  attached  to  the  message.</a:t>
            </a:r>
          </a:p>
          <a:p>
            <a:pPr algn="just">
              <a:buFont typeface="Wingdings" pitchFamily="2" charset="2"/>
              <a:buChar char="Ø"/>
            </a:pPr>
            <a:r>
              <a:rPr lang="en-IN" sz="2000" b="1" dirty="0" smtClean="0">
                <a:latin typeface="Baskerville Old Face" pitchFamily="18" charset="0"/>
              </a:rPr>
              <a:t>Public  Key</a:t>
            </a:r>
          </a:p>
          <a:p>
            <a:pPr algn="just">
              <a:buNone/>
            </a:pPr>
            <a:r>
              <a:rPr lang="en-IN" sz="2000" b="1" dirty="0" smtClean="0">
                <a:latin typeface="Baskerville Old Face" pitchFamily="18" charset="0"/>
              </a:rPr>
              <a:t>     </a:t>
            </a:r>
            <a:r>
              <a:rPr lang="en-IN" sz="2000" dirty="0" smtClean="0">
                <a:latin typeface="Baskerville Old Face" pitchFamily="18" charset="0"/>
              </a:rPr>
              <a:t>The  public  key is  made  available  to  all  those  who  receive the  signed  messages  from  the  sender.  It  is  used  for  verification  of  the  received  message.</a:t>
            </a:r>
            <a:endParaRPr lang="en-IN" sz="2000" b="1" dirty="0" smtClean="0">
              <a:latin typeface="Baskerville Old Fac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u="sng" dirty="0" smtClean="0">
                <a:latin typeface="Baskerville Old Face" pitchFamily="18" charset="0"/>
              </a:rPr>
              <a:t>Basic  Requirements...</a:t>
            </a:r>
            <a:endParaRPr lang="en-IN" dirty="0"/>
          </a:p>
        </p:txBody>
      </p:sp>
      <p:sp>
        <p:nvSpPr>
          <p:cNvPr id="3" name="Content Placeholder 2"/>
          <p:cNvSpPr>
            <a:spLocks noGrp="1"/>
          </p:cNvSpPr>
          <p:nvPr>
            <p:ph idx="1"/>
          </p:nvPr>
        </p:nvSpPr>
        <p:spPr>
          <a:xfrm>
            <a:off x="1500166" y="1928802"/>
            <a:ext cx="6929486" cy="4319598"/>
          </a:xfrm>
        </p:spPr>
        <p:txBody>
          <a:bodyPr>
            <a:normAutofit/>
          </a:bodyPr>
          <a:lstStyle/>
          <a:p>
            <a:pPr>
              <a:buFont typeface="Wingdings" pitchFamily="2" charset="2"/>
              <a:buChar char="v"/>
            </a:pPr>
            <a:r>
              <a:rPr lang="en-IN" sz="2000" dirty="0" smtClean="0">
                <a:latin typeface="Baskerville Old Face" pitchFamily="18" charset="0"/>
              </a:rPr>
              <a:t> </a:t>
            </a:r>
            <a:r>
              <a:rPr lang="en-IN" sz="2000" u="sng" dirty="0" smtClean="0">
                <a:latin typeface="Baskerville Old Face" pitchFamily="18" charset="0"/>
              </a:rPr>
              <a:t>Digital  Signature  Certificate</a:t>
            </a:r>
          </a:p>
          <a:p>
            <a:pPr>
              <a:buNone/>
            </a:pPr>
            <a:endParaRPr lang="en-IN" sz="2000" dirty="0" smtClean="0">
              <a:latin typeface="Baskerville Old Face" pitchFamily="18" charset="0"/>
            </a:endParaRPr>
          </a:p>
          <a:p>
            <a:pPr algn="just">
              <a:buFont typeface="Wingdings" pitchFamily="2" charset="2"/>
              <a:buChar char="Ø"/>
            </a:pPr>
            <a:r>
              <a:rPr lang="en-IN" sz="2000" dirty="0" smtClean="0">
                <a:latin typeface="Baskerville Old Face" pitchFamily="18" charset="0"/>
              </a:rPr>
              <a:t>   A  subscriber   of  the  private  key  and  public  key   pair  makes    the  public  key   available  to  all those  who  are  intended  to  receive   the  signed  messages  from  the  subscriber.</a:t>
            </a:r>
          </a:p>
          <a:p>
            <a:pPr algn="just">
              <a:buFont typeface="Wingdings" pitchFamily="2" charset="2"/>
              <a:buChar char="Ø"/>
            </a:pPr>
            <a:r>
              <a:rPr lang="en-IN" sz="2000" dirty="0" smtClean="0">
                <a:latin typeface="Baskerville Old Face" pitchFamily="18" charset="0"/>
              </a:rPr>
              <a:t>  But  in  case  of  any  dispute  between  the  two  sides  there  must  be  some  entity  with  the  receiver  which  will allow  the  receiver  of  the  message   to  prove  that  the  message  was  sent  by  the  subscriber  of  the  key  pair.  This  can  be  done  with  the  Digital  Signature  Certificate.      </a:t>
            </a:r>
            <a:endParaRPr lang="en-IN" sz="2000" dirty="0">
              <a:latin typeface="Baskerville Old Fac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Baskerville Old Face" pitchFamily="18" charset="0"/>
              </a:rPr>
              <a:t>How  the  Technology  works  ???</a:t>
            </a:r>
            <a:endParaRPr lang="en-IN" sz="3600" b="1" u="sng" dirty="0">
              <a:latin typeface="Baskerville Old Face"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500166" y="1928802"/>
            <a:ext cx="6715172" cy="4214842"/>
          </a:xfrm>
          <a:prstGeom prst="rect">
            <a:avLst/>
          </a:prstGeom>
          <a:noFill/>
          <a:ln w="9525">
            <a:noFill/>
            <a:miter lim="800000"/>
            <a:headEnd/>
            <a:tailEnd/>
          </a:ln>
          <a:effectLst/>
        </p:spPr>
      </p:pic>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1285860"/>
            <a:ext cx="7290646" cy="1714512"/>
          </a:xfrm>
        </p:spPr>
        <p:txBody>
          <a:bodyPr>
            <a:normAutofit fontScale="90000"/>
          </a:bodyPr>
          <a:lstStyle/>
          <a:p>
            <a:r>
              <a:rPr lang="en-IN" sz="3600" b="1" u="sng" dirty="0" smtClean="0">
                <a:latin typeface="Baskerville Old Face" pitchFamily="18" charset="0"/>
              </a:rPr>
              <a:t>Digital  Signature  Algorithm</a:t>
            </a:r>
            <a:br>
              <a:rPr lang="en-IN" sz="3600" b="1" u="sng" dirty="0" smtClean="0">
                <a:latin typeface="Baskerville Old Face" pitchFamily="18" charset="0"/>
              </a:rPr>
            </a:br>
            <a:r>
              <a:rPr lang="en-IN" sz="3600" b="1" u="sng" dirty="0" smtClean="0">
                <a:latin typeface="Baskerville Old Face" pitchFamily="18" charset="0"/>
              </a:rPr>
              <a:t/>
            </a:r>
            <a:br>
              <a:rPr lang="en-IN" sz="3600" b="1" u="sng" dirty="0" smtClean="0">
                <a:latin typeface="Baskerville Old Face" pitchFamily="18" charset="0"/>
              </a:rPr>
            </a:br>
            <a:r>
              <a:rPr lang="en-IN" sz="3600" b="1" u="sng" dirty="0" smtClean="0">
                <a:latin typeface="Baskerville Old Face" pitchFamily="18" charset="0"/>
              </a:rPr>
              <a:t/>
            </a:r>
            <a:br>
              <a:rPr lang="en-IN" sz="3600" b="1" u="sng" dirty="0" smtClean="0">
                <a:latin typeface="Baskerville Old Face" pitchFamily="18" charset="0"/>
              </a:rPr>
            </a:br>
            <a:r>
              <a:rPr lang="en-IN" sz="2700" u="sng" dirty="0" smtClean="0">
                <a:solidFill>
                  <a:schemeClr val="tx1"/>
                </a:solidFill>
                <a:latin typeface="Baskerville Old Face" pitchFamily="18" charset="0"/>
              </a:rPr>
              <a:t>Digital  Signature  Generation</a:t>
            </a:r>
            <a:r>
              <a:rPr lang="en-IN" sz="3600" b="1" u="sng" dirty="0" smtClean="0">
                <a:latin typeface="Baskerville Old Face" pitchFamily="18" charset="0"/>
              </a:rPr>
              <a:t/>
            </a:r>
            <a:br>
              <a:rPr lang="en-IN" sz="3600" b="1" u="sng" dirty="0" smtClean="0">
                <a:latin typeface="Baskerville Old Face" pitchFamily="18" charset="0"/>
              </a:rPr>
            </a:br>
            <a:r>
              <a:rPr lang="en-IN" sz="3600" b="1" u="sng" dirty="0" smtClean="0">
                <a:latin typeface="Baskerville Old Face" pitchFamily="18" charset="0"/>
              </a:rPr>
              <a:t/>
            </a:r>
            <a:br>
              <a:rPr lang="en-IN" sz="3600" b="1" u="sng" dirty="0" smtClean="0">
                <a:latin typeface="Baskerville Old Face" pitchFamily="18" charset="0"/>
              </a:rPr>
            </a:br>
            <a:endParaRPr lang="en-IN" sz="3600" b="1" u="sng" dirty="0">
              <a:latin typeface="Baskerville Old Face"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2143109" y="2928934"/>
            <a:ext cx="5214973" cy="332331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209</TotalTime>
  <Words>647</Words>
  <Application>Microsoft Office PowerPoint</Application>
  <PresentationFormat>On-screen Show (4:3)</PresentationFormat>
  <Paragraphs>87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Slide 1</vt:lpstr>
      <vt:lpstr>Content</vt:lpstr>
      <vt:lpstr>Introduction</vt:lpstr>
      <vt:lpstr>What  is  Digtal   Signature ??</vt:lpstr>
      <vt:lpstr>Why  Digital  Signatures??</vt:lpstr>
      <vt:lpstr>Basic  Requirements...</vt:lpstr>
      <vt:lpstr>Basic  Requirements...</vt:lpstr>
      <vt:lpstr>How  the  Technology  works  ???</vt:lpstr>
      <vt:lpstr>Digital  Signature  Algorithm   Digital  Signature  Generation  </vt:lpstr>
      <vt:lpstr>Digital  Signature  Algorithm                 Digital  Signature   Verification </vt:lpstr>
      <vt:lpstr>Digital  Signature  Algorithm               Secure  Hash   Algorithm</vt:lpstr>
      <vt:lpstr>Challenges  and   Opportunities</vt:lpstr>
      <vt:lpstr>Applications....</vt:lpstr>
      <vt:lpstr>Drawbacks</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Srikanta Pratihar</dc:creator>
  <cp:lastModifiedBy>Srikanta Pratihar</cp:lastModifiedBy>
  <cp:revision>25</cp:revision>
  <dcterms:created xsi:type="dcterms:W3CDTF">2020-06-17T05:02:36Z</dcterms:created>
  <dcterms:modified xsi:type="dcterms:W3CDTF">2020-06-18T07:52:06Z</dcterms:modified>
</cp:coreProperties>
</file>