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458200" cy="13478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095500" marR="5080" indent="-2082800">
              <a:lnSpc>
                <a:spcPts val="4860"/>
              </a:lnSpc>
              <a:spcBef>
                <a:spcPts val="710"/>
              </a:spcBef>
              <a:tabLst>
                <a:tab pos="4139565" algn="l"/>
              </a:tabLst>
            </a:pPr>
            <a:r>
              <a:rPr lang="en-US" sz="3200" dirty="0" smtClean="0">
                <a:latin typeface="Arial Black" pitchFamily="34" charset="0"/>
                <a:cs typeface="Liberation Sans"/>
              </a:rPr>
              <a:t>Message Authentication Using symmetric key cryptography </a:t>
            </a:r>
            <a:endParaRPr sz="3200">
              <a:latin typeface="Arial Black" pitchFamily="34" charset="0"/>
              <a:cs typeface="Liberatio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Th</a:t>
            </a:r>
            <a:r>
              <a:rPr b="1" spc="-340" dirty="0">
                <a:latin typeface="Carlito"/>
                <a:cs typeface="Carlito"/>
              </a:rPr>
              <a:t>a</a:t>
            </a:r>
            <a:r>
              <a:rPr spc="-340" dirty="0"/>
              <a:t>nk</a:t>
            </a:r>
            <a:r>
              <a:rPr spc="-445" dirty="0"/>
              <a:t> </a:t>
            </a:r>
            <a:r>
              <a:rPr spc="-509" dirty="0"/>
              <a:t>Y</a:t>
            </a:r>
            <a:r>
              <a:rPr b="1" spc="-509" dirty="0">
                <a:latin typeface="Carlito"/>
                <a:cs typeface="Carlito"/>
              </a:rPr>
              <a:t>o</a:t>
            </a:r>
            <a:r>
              <a:rPr spc="-509" dirty="0"/>
              <a:t>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Th</a:t>
            </a:r>
            <a:r>
              <a:rPr b="1" spc="-340" dirty="0">
                <a:latin typeface="Carlito"/>
                <a:cs typeface="Carlito"/>
              </a:rPr>
              <a:t>a</a:t>
            </a:r>
            <a:r>
              <a:rPr spc="-340" dirty="0"/>
              <a:t>nk</a:t>
            </a:r>
            <a:r>
              <a:rPr spc="-445" dirty="0"/>
              <a:t> </a:t>
            </a:r>
            <a:r>
              <a:rPr spc="-509" dirty="0"/>
              <a:t>Y</a:t>
            </a:r>
            <a:r>
              <a:rPr b="1" spc="-509" dirty="0">
                <a:latin typeface="Carlito"/>
                <a:cs typeface="Carlito"/>
              </a:rPr>
              <a:t>o</a:t>
            </a:r>
            <a:r>
              <a:rPr spc="-509" dirty="0"/>
              <a:t>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45719"/>
            <a:ext cx="1524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Presented By:- Ashutosh Bandyopadhyay </a:t>
            </a:r>
          </a:p>
          <a:p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Stream:- Computer Science And Engineering</a:t>
            </a:r>
          </a:p>
          <a:p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Sec:- B</a:t>
            </a:r>
          </a:p>
          <a:p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Roll:- 16800116086</a:t>
            </a:r>
          </a:p>
          <a:p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Subject:- </a:t>
            </a:r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Message Authentication Using Symmetric Key Cryptography</a:t>
            </a:r>
            <a:endParaRPr lang="en-US" b="1" i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839" y="739140"/>
            <a:ext cx="48444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Liberation Sans"/>
                <a:cs typeface="Liberation Sans"/>
              </a:rPr>
              <a:t>Message</a:t>
            </a:r>
            <a:r>
              <a:rPr sz="3300" b="1" spc="-40" dirty="0">
                <a:latin typeface="Liberation Sans"/>
                <a:cs typeface="Liberation Sans"/>
              </a:rPr>
              <a:t> </a:t>
            </a:r>
            <a:r>
              <a:rPr sz="3300" b="1" spc="-5" dirty="0">
                <a:latin typeface="Liberation Sans"/>
                <a:cs typeface="Liberation Sans"/>
              </a:rPr>
              <a:t>Authentication</a:t>
            </a:r>
            <a:endParaRPr sz="33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814829"/>
            <a:ext cx="6162040" cy="3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5" dirty="0">
                <a:latin typeface="Arial"/>
                <a:cs typeface="Arial"/>
              </a:rPr>
              <a:t>Why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00" dirty="0">
                <a:latin typeface="Arial"/>
                <a:cs typeface="Arial"/>
              </a:rPr>
              <a:t>Message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Authentication?</a:t>
            </a:r>
            <a:endParaRPr sz="2800">
              <a:latin typeface="Arial"/>
              <a:cs typeface="Arial"/>
            </a:endParaRPr>
          </a:p>
          <a:p>
            <a:pPr marL="527050" indent="-171450">
              <a:lnSpc>
                <a:spcPct val="100000"/>
              </a:lnSpc>
              <a:spcBef>
                <a:spcPts val="90"/>
              </a:spcBef>
              <a:buChar char="•"/>
              <a:tabLst>
                <a:tab pos="527050" algn="l"/>
              </a:tabLst>
            </a:pPr>
            <a:r>
              <a:rPr sz="2400" spc="-45" dirty="0">
                <a:latin typeface="Arial"/>
                <a:cs typeface="Arial"/>
              </a:rPr>
              <a:t>protecting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integrity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message</a:t>
            </a:r>
            <a:endParaRPr sz="2400">
              <a:latin typeface="Arial"/>
              <a:cs typeface="Arial"/>
            </a:endParaRPr>
          </a:p>
          <a:p>
            <a:pPr marL="527050" indent="-171450">
              <a:lnSpc>
                <a:spcPct val="100000"/>
              </a:lnSpc>
              <a:spcBef>
                <a:spcPts val="80"/>
              </a:spcBef>
              <a:buChar char="•"/>
              <a:tabLst>
                <a:tab pos="527050" algn="l"/>
              </a:tabLst>
            </a:pPr>
            <a:r>
              <a:rPr sz="2400" spc="-70" dirty="0">
                <a:latin typeface="Arial"/>
                <a:cs typeface="Arial"/>
              </a:rPr>
              <a:t>validating </a:t>
            </a:r>
            <a:r>
              <a:rPr sz="2400" spc="-15" dirty="0">
                <a:latin typeface="Arial"/>
                <a:cs typeface="Arial"/>
              </a:rPr>
              <a:t>identity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originator</a:t>
            </a:r>
            <a:endParaRPr sz="2400">
              <a:latin typeface="Arial"/>
              <a:cs typeface="Arial"/>
            </a:endParaRPr>
          </a:p>
          <a:p>
            <a:pPr marL="527050" indent="-171450">
              <a:lnSpc>
                <a:spcPct val="100000"/>
              </a:lnSpc>
              <a:spcBef>
                <a:spcPts val="90"/>
              </a:spcBef>
              <a:buChar char="•"/>
              <a:tabLst>
                <a:tab pos="527050" algn="l"/>
              </a:tabLst>
            </a:pPr>
            <a:r>
              <a:rPr sz="2400" spc="-60" dirty="0">
                <a:latin typeface="Arial"/>
                <a:cs typeface="Arial"/>
              </a:rPr>
              <a:t>non-repudiation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5" dirty="0">
                <a:latin typeface="Arial"/>
                <a:cs typeface="Arial"/>
              </a:rPr>
              <a:t>origin </a:t>
            </a:r>
            <a:r>
              <a:rPr sz="2400" spc="-70" dirty="0">
                <a:latin typeface="Arial"/>
                <a:cs typeface="Arial"/>
              </a:rPr>
              <a:t>(dispute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resolution)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200" dirty="0">
                <a:latin typeface="Arial"/>
                <a:cs typeface="Arial"/>
              </a:rPr>
              <a:t>Message </a:t>
            </a:r>
            <a:r>
              <a:rPr sz="2800" spc="-60" dirty="0">
                <a:latin typeface="Arial"/>
                <a:cs typeface="Arial"/>
              </a:rPr>
              <a:t>Authentication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 marL="527050" indent="-171450">
              <a:lnSpc>
                <a:spcPct val="100000"/>
              </a:lnSpc>
              <a:spcBef>
                <a:spcPts val="80"/>
              </a:spcBef>
              <a:buChar char="•"/>
              <a:tabLst>
                <a:tab pos="527050" algn="l"/>
              </a:tabLst>
            </a:pPr>
            <a:r>
              <a:rPr sz="2400" spc="-190" dirty="0">
                <a:latin typeface="Arial"/>
                <a:cs typeface="Arial"/>
              </a:rPr>
              <a:t>Hash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527050" indent="-171450">
              <a:lnSpc>
                <a:spcPct val="100000"/>
              </a:lnSpc>
              <a:spcBef>
                <a:spcPts val="90"/>
              </a:spcBef>
              <a:buChar char="•"/>
              <a:tabLst>
                <a:tab pos="527050" algn="l"/>
              </a:tabLst>
            </a:pPr>
            <a:r>
              <a:rPr sz="2400" spc="-170" dirty="0">
                <a:latin typeface="Arial"/>
                <a:cs typeface="Arial"/>
              </a:rPr>
              <a:t>Message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Encryption</a:t>
            </a:r>
            <a:endParaRPr sz="2400">
              <a:latin typeface="Arial"/>
              <a:cs typeface="Arial"/>
            </a:endParaRPr>
          </a:p>
          <a:p>
            <a:pPr marL="527050" indent="-171450">
              <a:lnSpc>
                <a:spcPct val="100000"/>
              </a:lnSpc>
              <a:spcBef>
                <a:spcPts val="80"/>
              </a:spcBef>
              <a:buChar char="•"/>
              <a:tabLst>
                <a:tab pos="527050" algn="l"/>
              </a:tabLst>
            </a:pPr>
            <a:r>
              <a:rPr sz="2400" spc="-170" dirty="0">
                <a:latin typeface="Arial"/>
                <a:cs typeface="Arial"/>
              </a:rPr>
              <a:t>Message </a:t>
            </a:r>
            <a:r>
              <a:rPr sz="2400" spc="-50" dirty="0">
                <a:latin typeface="Arial"/>
                <a:cs typeface="Arial"/>
              </a:rPr>
              <a:t>Authentication </a:t>
            </a:r>
            <a:r>
              <a:rPr sz="2400" spc="-190" dirty="0">
                <a:latin typeface="Arial"/>
                <a:cs typeface="Arial"/>
              </a:rPr>
              <a:t>Code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(MAC)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585470"/>
            <a:ext cx="6473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Liberation Sans"/>
                <a:cs typeface="Liberation Sans"/>
              </a:rPr>
              <a:t>Message Security</a:t>
            </a:r>
            <a:r>
              <a:rPr sz="3300" b="1" spc="-55" dirty="0">
                <a:latin typeface="Liberation Sans"/>
                <a:cs typeface="Liberation Sans"/>
              </a:rPr>
              <a:t> </a:t>
            </a:r>
            <a:r>
              <a:rPr sz="3300" b="1" spc="-5" dirty="0">
                <a:latin typeface="Liberation Sans"/>
                <a:cs typeface="Liberation Sans"/>
              </a:rPr>
              <a:t>Requirements</a:t>
            </a:r>
            <a:endParaRPr sz="33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62760"/>
            <a:ext cx="3399790" cy="34188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05" dirty="0">
                <a:latin typeface="Arial"/>
                <a:cs typeface="Arial"/>
              </a:rPr>
              <a:t>disclosure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Arial"/>
                <a:cs typeface="Arial"/>
              </a:rPr>
              <a:t>traffic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20" dirty="0">
                <a:latin typeface="Arial"/>
                <a:cs typeface="Arial"/>
              </a:rPr>
              <a:t>masquerade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45" dirty="0">
                <a:latin typeface="Arial"/>
                <a:cs typeface="Arial"/>
              </a:rPr>
              <a:t>content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modification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40" dirty="0">
                <a:latin typeface="Arial"/>
                <a:cs typeface="Arial"/>
              </a:rPr>
              <a:t>sequence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modification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35" dirty="0">
                <a:latin typeface="Arial"/>
                <a:cs typeface="Arial"/>
              </a:rPr>
              <a:t>timing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modification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20" dirty="0">
                <a:latin typeface="Arial"/>
                <a:cs typeface="Arial"/>
              </a:rPr>
              <a:t>source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repudiation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60" dirty="0">
                <a:latin typeface="Arial"/>
                <a:cs typeface="Arial"/>
              </a:rPr>
              <a:t>destination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repudiation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919" y="280670"/>
            <a:ext cx="63576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Liberation Sans"/>
                <a:cs typeface="Liberation Sans"/>
              </a:rPr>
              <a:t>Symmetric Message</a:t>
            </a:r>
            <a:r>
              <a:rPr sz="3300" b="1" spc="-45" dirty="0">
                <a:latin typeface="Liberation Sans"/>
                <a:cs typeface="Liberation Sans"/>
              </a:rPr>
              <a:t> </a:t>
            </a:r>
            <a:r>
              <a:rPr sz="3300" b="1" spc="-5" dirty="0">
                <a:latin typeface="Liberation Sans"/>
                <a:cs typeface="Liberation Sans"/>
              </a:rPr>
              <a:t>Encryption</a:t>
            </a:r>
            <a:endParaRPr sz="33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78230"/>
            <a:ext cx="8143240" cy="280289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60"/>
              </a:spcBef>
              <a:buChar char="•"/>
              <a:tabLst>
                <a:tab pos="184150" algn="l"/>
              </a:tabLst>
            </a:pPr>
            <a:r>
              <a:rPr sz="2400" spc="35" dirty="0">
                <a:latin typeface="Arial"/>
                <a:cs typeface="Arial"/>
              </a:rPr>
              <a:t>It </a:t>
            </a:r>
            <a:r>
              <a:rPr sz="2400" spc="-65" dirty="0">
                <a:latin typeface="Arial"/>
                <a:cs typeface="Arial"/>
              </a:rPr>
              <a:t>provide </a:t>
            </a:r>
            <a:r>
              <a:rPr sz="2400" spc="-50" dirty="0">
                <a:latin typeface="Arial"/>
                <a:cs typeface="Arial"/>
              </a:rPr>
              <a:t>Authentication,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Confidentiality</a:t>
            </a:r>
            <a:endParaRPr sz="2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459"/>
              </a:spcBef>
              <a:buChar char="•"/>
              <a:tabLst>
                <a:tab pos="184150" algn="l"/>
              </a:tabLst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80" dirty="0">
                <a:latin typeface="Arial"/>
                <a:cs typeface="Arial"/>
              </a:rPr>
              <a:t>symmetric </a:t>
            </a:r>
            <a:r>
              <a:rPr sz="2400" spc="-60" dirty="0">
                <a:latin typeface="Arial"/>
                <a:cs typeface="Arial"/>
              </a:rPr>
              <a:t>encryption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0" dirty="0">
                <a:latin typeface="Arial"/>
                <a:cs typeface="Arial"/>
              </a:rPr>
              <a:t>used </a:t>
            </a:r>
            <a:r>
              <a:rPr sz="2400" spc="-45" dirty="0">
                <a:latin typeface="Arial"/>
                <a:cs typeface="Arial"/>
              </a:rPr>
              <a:t>then </a:t>
            </a:r>
            <a:r>
              <a:rPr sz="2400" spc="-85" dirty="0">
                <a:latin typeface="Arial"/>
                <a:cs typeface="Arial"/>
              </a:rPr>
              <a:t>receiver </a:t>
            </a:r>
            <a:r>
              <a:rPr sz="2400" spc="-114" dirty="0">
                <a:latin typeface="Arial"/>
                <a:cs typeface="Arial"/>
              </a:rPr>
              <a:t>knows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sender</a:t>
            </a:r>
            <a:endParaRPr sz="2400">
              <a:latin typeface="Arial"/>
              <a:cs typeface="Arial"/>
            </a:endParaRPr>
          </a:p>
          <a:p>
            <a:pPr marL="184150" marR="582930" indent="-102870">
              <a:lnSpc>
                <a:spcPts val="2600"/>
              </a:lnSpc>
              <a:spcBef>
                <a:spcPts val="770"/>
              </a:spcBef>
            </a:pPr>
            <a:r>
              <a:rPr sz="2400" spc="-75" dirty="0">
                <a:latin typeface="Arial"/>
                <a:cs typeface="Arial"/>
              </a:rPr>
              <a:t>must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80" dirty="0">
                <a:latin typeface="Arial"/>
                <a:cs typeface="Arial"/>
              </a:rPr>
              <a:t>created </a:t>
            </a:r>
            <a:r>
              <a:rPr sz="2400" spc="70" dirty="0">
                <a:latin typeface="Arial"/>
                <a:cs typeface="Arial"/>
              </a:rPr>
              <a:t>it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since </a:t>
            </a:r>
            <a:r>
              <a:rPr sz="2400" spc="-65" dirty="0">
                <a:latin typeface="Arial"/>
                <a:cs typeface="Arial"/>
              </a:rPr>
              <a:t>only </a:t>
            </a:r>
            <a:r>
              <a:rPr sz="2400" spc="-114" dirty="0">
                <a:latin typeface="Arial"/>
                <a:cs typeface="Arial"/>
              </a:rPr>
              <a:t>sender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85" dirty="0">
                <a:latin typeface="Arial"/>
                <a:cs typeface="Arial"/>
              </a:rPr>
              <a:t>receiver </a:t>
            </a:r>
            <a:r>
              <a:rPr sz="2400" spc="-60" dirty="0">
                <a:latin typeface="Arial"/>
                <a:cs typeface="Arial"/>
              </a:rPr>
              <a:t>now </a:t>
            </a:r>
            <a:r>
              <a:rPr sz="2400" spc="-125" dirty="0">
                <a:latin typeface="Arial"/>
                <a:cs typeface="Arial"/>
              </a:rPr>
              <a:t>key  </a:t>
            </a:r>
            <a:r>
              <a:rPr sz="2400" spc="-145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409"/>
              </a:spcBef>
              <a:buChar char="•"/>
              <a:tabLst>
                <a:tab pos="184150" algn="l"/>
              </a:tabLst>
            </a:pPr>
            <a:r>
              <a:rPr sz="2400" spc="-80" dirty="0">
                <a:latin typeface="Arial"/>
                <a:cs typeface="Arial"/>
              </a:rPr>
              <a:t>Content cannot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altered</a:t>
            </a:r>
            <a:endParaRPr sz="2400">
              <a:latin typeface="Arial"/>
              <a:cs typeface="Arial"/>
            </a:endParaRPr>
          </a:p>
          <a:p>
            <a:pPr marL="184150" marR="92075" indent="-171450">
              <a:lnSpc>
                <a:spcPts val="2590"/>
              </a:lnSpc>
              <a:spcBef>
                <a:spcPts val="785"/>
              </a:spcBef>
              <a:buChar char="•"/>
              <a:tabLst>
                <a:tab pos="184150" algn="l"/>
              </a:tabLst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185" dirty="0">
                <a:latin typeface="Arial"/>
                <a:cs typeface="Arial"/>
              </a:rPr>
              <a:t>message </a:t>
            </a:r>
            <a:r>
              <a:rPr sz="2400" spc="-175" dirty="0">
                <a:latin typeface="Arial"/>
                <a:cs typeface="Arial"/>
              </a:rPr>
              <a:t>has </a:t>
            </a:r>
            <a:r>
              <a:rPr sz="2400" spc="-75" dirty="0">
                <a:latin typeface="Arial"/>
                <a:cs typeface="Arial"/>
              </a:rPr>
              <a:t>suitable </a:t>
            </a:r>
            <a:r>
              <a:rPr sz="2400" spc="-50" dirty="0">
                <a:latin typeface="Arial"/>
                <a:cs typeface="Arial"/>
              </a:rPr>
              <a:t>structure, </a:t>
            </a:r>
            <a:r>
              <a:rPr sz="2400" spc="-100" dirty="0">
                <a:latin typeface="Arial"/>
                <a:cs typeface="Arial"/>
              </a:rPr>
              <a:t>redundancy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45" dirty="0">
                <a:latin typeface="Arial"/>
                <a:cs typeface="Arial"/>
              </a:rPr>
              <a:t>checksum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50" dirty="0">
                <a:latin typeface="Arial"/>
                <a:cs typeface="Arial"/>
              </a:rPr>
              <a:t>detect </a:t>
            </a:r>
            <a:r>
              <a:rPr sz="2400" spc="-125" dirty="0">
                <a:latin typeface="Arial"/>
                <a:cs typeface="Arial"/>
              </a:rPr>
              <a:t>any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changes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030" y="4381500"/>
            <a:ext cx="6680200" cy="181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760" y="280670"/>
            <a:ext cx="63785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Liberation Sans"/>
                <a:cs typeface="Liberation Sans"/>
              </a:rPr>
              <a:t>Public-Key Message</a:t>
            </a:r>
            <a:r>
              <a:rPr sz="3300" b="1" spc="-45" dirty="0">
                <a:latin typeface="Liberation Sans"/>
                <a:cs typeface="Liberation Sans"/>
              </a:rPr>
              <a:t> </a:t>
            </a:r>
            <a:r>
              <a:rPr sz="3300" b="1" spc="-5" dirty="0">
                <a:latin typeface="Liberation Sans"/>
                <a:cs typeface="Liberation Sans"/>
              </a:rPr>
              <a:t>Encryption</a:t>
            </a:r>
            <a:endParaRPr sz="33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0690" y="1375096"/>
            <a:ext cx="6886840" cy="495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589" y="739140"/>
            <a:ext cx="60490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Liberation Sans"/>
                <a:cs typeface="Liberation Sans"/>
              </a:rPr>
              <a:t>Internal/External Error</a:t>
            </a:r>
            <a:r>
              <a:rPr sz="3300" b="1" spc="-70" dirty="0">
                <a:latin typeface="Liberation Sans"/>
                <a:cs typeface="Liberation Sans"/>
              </a:rPr>
              <a:t> </a:t>
            </a:r>
            <a:r>
              <a:rPr sz="3300" b="1" spc="-5" dirty="0">
                <a:latin typeface="Liberation Sans"/>
                <a:cs typeface="Liberation Sans"/>
              </a:rPr>
              <a:t>Control</a:t>
            </a:r>
            <a:endParaRPr sz="33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736" y="1845310"/>
            <a:ext cx="8041992" cy="4289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269" y="739140"/>
            <a:ext cx="73583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Liberation Sans"/>
                <a:cs typeface="Liberation Sans"/>
              </a:rPr>
              <a:t>Message Authentication Code</a:t>
            </a:r>
            <a:r>
              <a:rPr sz="3300" b="1" spc="-40" dirty="0">
                <a:latin typeface="Liberation Sans"/>
                <a:cs typeface="Liberation Sans"/>
              </a:rPr>
              <a:t> </a:t>
            </a:r>
            <a:r>
              <a:rPr sz="3300" b="1" dirty="0">
                <a:latin typeface="Liberation Sans"/>
                <a:cs typeface="Liberation Sans"/>
              </a:rPr>
              <a:t>(MAC)</a:t>
            </a:r>
            <a:endParaRPr sz="33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62760"/>
            <a:ext cx="7718425" cy="457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080" indent="-137160">
              <a:lnSpc>
                <a:spcPct val="1059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/>
              <a:t>	</a:t>
            </a:r>
            <a:r>
              <a:rPr sz="2400" spc="-210" dirty="0">
                <a:latin typeface="Arial"/>
                <a:cs typeface="Arial"/>
              </a:rPr>
              <a:t>MAC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small </a:t>
            </a:r>
            <a:r>
              <a:rPr sz="2400" spc="-65" dirty="0">
                <a:latin typeface="Arial"/>
                <a:cs typeface="Arial"/>
              </a:rPr>
              <a:t>fixed-length </a:t>
            </a:r>
            <a:r>
              <a:rPr sz="2400" spc="-125" dirty="0">
                <a:latin typeface="Arial"/>
                <a:cs typeface="Arial"/>
              </a:rPr>
              <a:t>code </a:t>
            </a:r>
            <a:r>
              <a:rPr sz="2400" spc="-90" dirty="0">
                <a:latin typeface="Arial"/>
                <a:cs typeface="Arial"/>
              </a:rPr>
              <a:t>generated </a:t>
            </a:r>
            <a:r>
              <a:rPr sz="2400" spc="-125" dirty="0">
                <a:latin typeface="Arial"/>
                <a:cs typeface="Arial"/>
              </a:rPr>
              <a:t>using </a:t>
            </a:r>
            <a:r>
              <a:rPr sz="2400" spc="-120" dirty="0">
                <a:latin typeface="Arial"/>
                <a:cs typeface="Arial"/>
              </a:rPr>
              <a:t>key </a:t>
            </a:r>
            <a:r>
              <a:rPr sz="2400" spc="-170" dirty="0">
                <a:latin typeface="Arial"/>
                <a:cs typeface="Arial"/>
              </a:rPr>
              <a:t>(K)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135" dirty="0">
                <a:latin typeface="Arial"/>
                <a:cs typeface="Arial"/>
              </a:rPr>
              <a:t>message(M).</a:t>
            </a:r>
            <a:endParaRPr sz="24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170"/>
              </a:spcBef>
            </a:pPr>
            <a:r>
              <a:rPr sz="2400" spc="-204" dirty="0">
                <a:latin typeface="Arial"/>
                <a:cs typeface="Arial"/>
              </a:rPr>
              <a:t>MAC </a:t>
            </a:r>
            <a:r>
              <a:rPr sz="2400" spc="-210" dirty="0">
                <a:latin typeface="Arial"/>
                <a:cs typeface="Arial"/>
              </a:rPr>
              <a:t>=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C(K,M)</a:t>
            </a:r>
            <a:endParaRPr sz="2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0"/>
              </a:spcBef>
              <a:buChar char="•"/>
              <a:tabLst>
                <a:tab pos="184150" algn="l"/>
              </a:tabLst>
            </a:pPr>
            <a:r>
              <a:rPr sz="2400" spc="-18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code </a:t>
            </a:r>
            <a:r>
              <a:rPr sz="2400" spc="-90" dirty="0">
                <a:latin typeface="Arial"/>
                <a:cs typeface="Arial"/>
              </a:rPr>
              <a:t>generated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reversible.</a:t>
            </a:r>
            <a:endParaRPr sz="2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0"/>
              </a:spcBef>
              <a:buChar char="•"/>
              <a:tabLst>
                <a:tab pos="184150" algn="l"/>
              </a:tabLst>
            </a:pPr>
            <a:r>
              <a:rPr sz="2400" spc="-210" dirty="0">
                <a:latin typeface="Arial"/>
                <a:cs typeface="Arial"/>
              </a:rPr>
              <a:t>MAC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10" dirty="0">
                <a:latin typeface="Arial"/>
                <a:cs typeface="Arial"/>
              </a:rPr>
              <a:t>appended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85" dirty="0">
                <a:latin typeface="Arial"/>
                <a:cs typeface="Arial"/>
              </a:rPr>
              <a:t>message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signature.</a:t>
            </a:r>
            <a:endParaRPr sz="2400">
              <a:latin typeface="Arial"/>
              <a:cs typeface="Arial"/>
            </a:endParaRPr>
          </a:p>
          <a:p>
            <a:pPr marL="184150" marR="986155" indent="-184150">
              <a:lnSpc>
                <a:spcPct val="105900"/>
              </a:lnSpc>
              <a:buChar char="•"/>
              <a:tabLst>
                <a:tab pos="184150" algn="l"/>
              </a:tabLst>
            </a:pPr>
            <a:r>
              <a:rPr sz="2400" spc="-40" dirty="0">
                <a:latin typeface="Arial"/>
                <a:cs typeface="Arial"/>
              </a:rPr>
              <a:t>At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receiver </a:t>
            </a:r>
            <a:r>
              <a:rPr sz="2400" spc="-120" dirty="0">
                <a:latin typeface="Arial"/>
                <a:cs typeface="Arial"/>
              </a:rPr>
              <a:t>side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new </a:t>
            </a:r>
            <a:r>
              <a:rPr sz="2400" spc="-210" dirty="0">
                <a:latin typeface="Arial"/>
                <a:cs typeface="Arial"/>
              </a:rPr>
              <a:t>MAC </a:t>
            </a:r>
            <a:r>
              <a:rPr sz="2400" spc="-120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calculated </a:t>
            </a:r>
            <a:r>
              <a:rPr sz="2400" spc="-70" dirty="0">
                <a:latin typeface="Arial"/>
                <a:cs typeface="Arial"/>
              </a:rPr>
              <a:t>which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is  </a:t>
            </a:r>
            <a:r>
              <a:rPr sz="2400" spc="-135" dirty="0">
                <a:latin typeface="Arial"/>
                <a:cs typeface="Arial"/>
              </a:rPr>
              <a:t>supposed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match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original </a:t>
            </a:r>
            <a:r>
              <a:rPr sz="2400" spc="-175" dirty="0">
                <a:latin typeface="Arial"/>
                <a:cs typeface="Arial"/>
              </a:rPr>
              <a:t>MAC.</a:t>
            </a:r>
            <a:endParaRPr sz="2400">
              <a:latin typeface="Arial"/>
              <a:cs typeface="Arial"/>
            </a:endParaRPr>
          </a:p>
          <a:p>
            <a:pPr marL="184150" marR="696595" indent="-184150">
              <a:lnSpc>
                <a:spcPct val="105900"/>
              </a:lnSpc>
              <a:buChar char="•"/>
              <a:tabLst>
                <a:tab pos="184150" algn="l"/>
              </a:tabLst>
            </a:pPr>
            <a:r>
              <a:rPr sz="2400" spc="-210" dirty="0">
                <a:latin typeface="Arial"/>
                <a:cs typeface="Arial"/>
              </a:rPr>
              <a:t>MAC </a:t>
            </a:r>
            <a:r>
              <a:rPr sz="2400" spc="-90" dirty="0">
                <a:latin typeface="Arial"/>
                <a:cs typeface="Arial"/>
              </a:rPr>
              <a:t>provides </a:t>
            </a:r>
            <a:r>
              <a:rPr sz="2400" spc="-150" dirty="0">
                <a:latin typeface="Arial"/>
                <a:cs typeface="Arial"/>
              </a:rPr>
              <a:t>assurance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85" dirty="0">
                <a:latin typeface="Arial"/>
                <a:cs typeface="Arial"/>
              </a:rPr>
              <a:t>message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60" dirty="0">
                <a:latin typeface="Arial"/>
                <a:cs typeface="Arial"/>
              </a:rPr>
              <a:t>unaltered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150" dirty="0">
                <a:latin typeface="Arial"/>
                <a:cs typeface="Arial"/>
              </a:rPr>
              <a:t>comes </a:t>
            </a:r>
            <a:r>
              <a:rPr sz="2400" spc="-20" dirty="0">
                <a:latin typeface="Arial"/>
                <a:cs typeface="Arial"/>
              </a:rPr>
              <a:t>from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sender.</a:t>
            </a:r>
            <a:endParaRPr sz="2400">
              <a:latin typeface="Arial"/>
              <a:cs typeface="Arial"/>
            </a:endParaRPr>
          </a:p>
          <a:p>
            <a:pPr marL="184150" marR="532130" indent="-171450">
              <a:lnSpc>
                <a:spcPct val="79900"/>
              </a:lnSpc>
              <a:spcBef>
                <a:spcPts val="760"/>
              </a:spcBef>
              <a:buChar char="•"/>
              <a:tabLst>
                <a:tab pos="184150" algn="l"/>
              </a:tabLst>
            </a:pPr>
            <a:r>
              <a:rPr sz="2400" spc="-85" dirty="0">
                <a:latin typeface="Arial"/>
                <a:cs typeface="Arial"/>
              </a:rPr>
              <a:t>Unlike </a:t>
            </a:r>
            <a:r>
              <a:rPr sz="2400" spc="-190" dirty="0">
                <a:latin typeface="Arial"/>
                <a:cs typeface="Arial"/>
              </a:rPr>
              <a:t>Hash </a:t>
            </a:r>
            <a:r>
              <a:rPr sz="2400" spc="-40" dirty="0">
                <a:latin typeface="Arial"/>
                <a:cs typeface="Arial"/>
              </a:rPr>
              <a:t>function, </a:t>
            </a:r>
            <a:r>
              <a:rPr sz="2400" spc="-130" dirty="0">
                <a:latin typeface="Arial"/>
                <a:cs typeface="Arial"/>
              </a:rPr>
              <a:t>There may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0" dirty="0">
                <a:latin typeface="Arial"/>
                <a:cs typeface="Arial"/>
              </a:rPr>
              <a:t>more </a:t>
            </a:r>
            <a:r>
              <a:rPr sz="2400" spc="-55" dirty="0">
                <a:latin typeface="Arial"/>
                <a:cs typeface="Arial"/>
              </a:rPr>
              <a:t>than </a:t>
            </a:r>
            <a:r>
              <a:rPr sz="2400" spc="-100" dirty="0">
                <a:latin typeface="Arial"/>
                <a:cs typeface="Arial"/>
              </a:rPr>
              <a:t>one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plain  </a:t>
            </a:r>
            <a:r>
              <a:rPr sz="2400" spc="-10" dirty="0"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70"/>
              </a:spcBef>
            </a:pP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95" dirty="0">
                <a:latin typeface="Arial"/>
                <a:cs typeface="Arial"/>
              </a:rPr>
              <a:t>generate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70" dirty="0">
                <a:latin typeface="Arial"/>
                <a:cs typeface="Arial"/>
              </a:rPr>
              <a:t>same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MAC.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269" y="553720"/>
            <a:ext cx="73583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Liberation Sans"/>
                <a:cs typeface="Liberation Sans"/>
              </a:rPr>
              <a:t>Message Authentication Code</a:t>
            </a:r>
            <a:r>
              <a:rPr sz="3300" b="1" spc="-40" dirty="0">
                <a:latin typeface="Liberation Sans"/>
                <a:cs typeface="Liberation Sans"/>
              </a:rPr>
              <a:t> </a:t>
            </a:r>
            <a:r>
              <a:rPr sz="3300" b="1" dirty="0">
                <a:latin typeface="Liberation Sans"/>
                <a:cs typeface="Liberation Sans"/>
              </a:rPr>
              <a:t>(MAC)</a:t>
            </a:r>
            <a:endParaRPr sz="33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0111" y="1479738"/>
            <a:ext cx="7471954" cy="5222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</TotalTime>
  <Words>155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Message Authentication Using symmetric key cryptography </vt:lpstr>
      <vt:lpstr>Slide 2</vt:lpstr>
      <vt:lpstr>Message Authentication</vt:lpstr>
      <vt:lpstr>Message Security Requirements</vt:lpstr>
      <vt:lpstr>Symmetric Message Encryption</vt:lpstr>
      <vt:lpstr>Public-Key Message Encryption</vt:lpstr>
      <vt:lpstr>Internal/External Error Control</vt:lpstr>
      <vt:lpstr>Message Authentication Code (MAC)</vt:lpstr>
      <vt:lpstr>Message Authentication Code (MAC)</vt:lpstr>
      <vt:lpstr>Thank You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Authentication Using symmetric key cryptography </dc:title>
  <cp:lastModifiedBy>DELL PC</cp:lastModifiedBy>
  <cp:revision>1</cp:revision>
  <dcterms:created xsi:type="dcterms:W3CDTF">2020-06-19T09:41:01Z</dcterms:created>
  <dcterms:modified xsi:type="dcterms:W3CDTF">2020-06-19T09:46:44Z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2018-11-02T00:00:00Z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2020-06-19T00:00:00Z</vt:filetime>
  </property>
</Properties>
</file>