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71522" y="2428746"/>
            <a:ext cx="451535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F0B70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Harley</a:t>
            </a:r>
            <a:r>
              <a:rPr spc="-65" dirty="0"/>
              <a:t> </a:t>
            </a:r>
            <a:r>
              <a:rPr spc="-5" dirty="0"/>
              <a:t>Kozushko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R="30480" algn="r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1</a:t>
            </a:r>
            <a:r>
              <a:rPr spc="-15" dirty="0"/>
              <a:t>1</a:t>
            </a:r>
            <a:r>
              <a:rPr spc="5" dirty="0"/>
              <a:t>/</a:t>
            </a:r>
            <a:r>
              <a:rPr spc="-5" dirty="0"/>
              <a:t>2</a:t>
            </a:r>
            <a:r>
              <a:rPr spc="-15" dirty="0"/>
              <a:t>8</a:t>
            </a:r>
            <a:r>
              <a:rPr spc="-10" dirty="0"/>
              <a:t>/</a:t>
            </a:r>
            <a:r>
              <a:rPr spc="-5" dirty="0"/>
              <a:t>20</a:t>
            </a:r>
            <a:r>
              <a:rPr spc="-15" dirty="0"/>
              <a:t>0</a:t>
            </a:r>
            <a:r>
              <a:rPr dirty="0"/>
              <a:t>3</a:t>
            </a:r>
          </a:p>
          <a:p>
            <a:pPr marR="30480" algn="r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0B70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Harley</a:t>
            </a:r>
            <a:r>
              <a:rPr spc="-65" dirty="0"/>
              <a:t> </a:t>
            </a:r>
            <a:r>
              <a:rPr spc="-5" dirty="0"/>
              <a:t>Kozushko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R="30480" algn="r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1</a:t>
            </a:r>
            <a:r>
              <a:rPr spc="-15" dirty="0"/>
              <a:t>1</a:t>
            </a:r>
            <a:r>
              <a:rPr spc="5" dirty="0"/>
              <a:t>/</a:t>
            </a:r>
            <a:r>
              <a:rPr spc="-5" dirty="0"/>
              <a:t>2</a:t>
            </a:r>
            <a:r>
              <a:rPr spc="-15" dirty="0"/>
              <a:t>8</a:t>
            </a:r>
            <a:r>
              <a:rPr spc="-10" dirty="0"/>
              <a:t>/</a:t>
            </a:r>
            <a:r>
              <a:rPr spc="-5" dirty="0"/>
              <a:t>20</a:t>
            </a:r>
            <a:r>
              <a:rPr spc="-15" dirty="0"/>
              <a:t>0</a:t>
            </a:r>
            <a:r>
              <a:rPr dirty="0"/>
              <a:t>3</a:t>
            </a:r>
          </a:p>
          <a:p>
            <a:pPr marR="30480" algn="r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0B70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Harley</a:t>
            </a:r>
            <a:r>
              <a:rPr spc="-65" dirty="0"/>
              <a:t> </a:t>
            </a:r>
            <a:r>
              <a:rPr spc="-5" dirty="0"/>
              <a:t>Kozushko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R="30480" algn="r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1</a:t>
            </a:r>
            <a:r>
              <a:rPr spc="-15" dirty="0"/>
              <a:t>1</a:t>
            </a:r>
            <a:r>
              <a:rPr spc="5" dirty="0"/>
              <a:t>/</a:t>
            </a:r>
            <a:r>
              <a:rPr spc="-5" dirty="0"/>
              <a:t>2</a:t>
            </a:r>
            <a:r>
              <a:rPr spc="-15" dirty="0"/>
              <a:t>8</a:t>
            </a:r>
            <a:r>
              <a:rPr spc="-10" dirty="0"/>
              <a:t>/</a:t>
            </a:r>
            <a:r>
              <a:rPr spc="-5" dirty="0"/>
              <a:t>20</a:t>
            </a:r>
            <a:r>
              <a:rPr spc="-15" dirty="0"/>
              <a:t>0</a:t>
            </a:r>
            <a:r>
              <a:rPr dirty="0"/>
              <a:t>3</a:t>
            </a:r>
          </a:p>
          <a:p>
            <a:pPr marR="30480" algn="r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0B70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Harley</a:t>
            </a:r>
            <a:r>
              <a:rPr spc="-65" dirty="0"/>
              <a:t> </a:t>
            </a:r>
            <a:r>
              <a:rPr spc="-5" dirty="0"/>
              <a:t>Kozushko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R="30480" algn="r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1</a:t>
            </a:r>
            <a:r>
              <a:rPr spc="-15" dirty="0"/>
              <a:t>1</a:t>
            </a:r>
            <a:r>
              <a:rPr spc="5" dirty="0"/>
              <a:t>/</a:t>
            </a:r>
            <a:r>
              <a:rPr spc="-5" dirty="0"/>
              <a:t>2</a:t>
            </a:r>
            <a:r>
              <a:rPr spc="-15" dirty="0"/>
              <a:t>8</a:t>
            </a:r>
            <a:r>
              <a:rPr spc="-10" dirty="0"/>
              <a:t>/</a:t>
            </a:r>
            <a:r>
              <a:rPr spc="-5" dirty="0"/>
              <a:t>20</a:t>
            </a:r>
            <a:r>
              <a:rPr spc="-15" dirty="0"/>
              <a:t>0</a:t>
            </a:r>
            <a:r>
              <a:rPr dirty="0"/>
              <a:t>3</a:t>
            </a:r>
          </a:p>
          <a:p>
            <a:pPr marR="30480" algn="r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Harley</a:t>
            </a:r>
            <a:r>
              <a:rPr spc="-65" dirty="0"/>
              <a:t> </a:t>
            </a:r>
            <a:r>
              <a:rPr spc="-5" dirty="0"/>
              <a:t>Kozushko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R="30480" algn="r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1</a:t>
            </a:r>
            <a:r>
              <a:rPr spc="-15" dirty="0"/>
              <a:t>1</a:t>
            </a:r>
            <a:r>
              <a:rPr spc="5" dirty="0"/>
              <a:t>/</a:t>
            </a:r>
            <a:r>
              <a:rPr spc="-5" dirty="0"/>
              <a:t>2</a:t>
            </a:r>
            <a:r>
              <a:rPr spc="-15" dirty="0"/>
              <a:t>8</a:t>
            </a:r>
            <a:r>
              <a:rPr spc="-10" dirty="0"/>
              <a:t>/</a:t>
            </a:r>
            <a:r>
              <a:rPr spc="-5" dirty="0"/>
              <a:t>20</a:t>
            </a:r>
            <a:r>
              <a:rPr spc="-15" dirty="0"/>
              <a:t>0</a:t>
            </a:r>
            <a:r>
              <a:rPr dirty="0"/>
              <a:t>3</a:t>
            </a:r>
          </a:p>
          <a:p>
            <a:pPr marR="30480" algn="r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5676" y="455676"/>
            <a:ext cx="9145523" cy="6859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57399" y="457199"/>
            <a:ext cx="7543799" cy="6413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5663" y="455675"/>
            <a:ext cx="381000" cy="6859905"/>
          </a:xfrm>
          <a:custGeom>
            <a:avLst/>
            <a:gdLst/>
            <a:ahLst/>
            <a:cxnLst/>
            <a:rect l="l" t="t" r="r" b="b"/>
            <a:pathLst>
              <a:path w="381000" h="6859905">
                <a:moveTo>
                  <a:pt x="381000" y="2287524"/>
                </a:moveTo>
                <a:lnTo>
                  <a:pt x="0" y="2287524"/>
                </a:lnTo>
                <a:lnTo>
                  <a:pt x="0" y="6859524"/>
                </a:lnTo>
                <a:lnTo>
                  <a:pt x="381000" y="6859524"/>
                </a:lnTo>
                <a:lnTo>
                  <a:pt x="381000" y="2287524"/>
                </a:lnTo>
                <a:close/>
              </a:path>
              <a:path w="381000" h="6859905">
                <a:moveTo>
                  <a:pt x="381000" y="0"/>
                </a:moveTo>
                <a:lnTo>
                  <a:pt x="0" y="0"/>
                </a:lnTo>
                <a:lnTo>
                  <a:pt x="0" y="1524"/>
                </a:lnTo>
                <a:lnTo>
                  <a:pt x="381000" y="1524"/>
                </a:lnTo>
                <a:lnTo>
                  <a:pt x="381000" y="0"/>
                </a:lnTo>
                <a:close/>
              </a:path>
            </a:pathLst>
          </a:custGeom>
          <a:solidFill>
            <a:srgbClr val="CC9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5676" y="457200"/>
            <a:ext cx="381000" cy="2286000"/>
          </a:xfrm>
          <a:custGeom>
            <a:avLst/>
            <a:gdLst/>
            <a:ahLst/>
            <a:cxnLst/>
            <a:rect l="l" t="t" r="r" b="b"/>
            <a:pathLst>
              <a:path w="381000" h="2286000">
                <a:moveTo>
                  <a:pt x="380999" y="2285999"/>
                </a:moveTo>
                <a:lnTo>
                  <a:pt x="380999" y="0"/>
                </a:lnTo>
                <a:lnTo>
                  <a:pt x="0" y="0"/>
                </a:lnTo>
                <a:lnTo>
                  <a:pt x="0" y="2285999"/>
                </a:lnTo>
                <a:lnTo>
                  <a:pt x="380999" y="2285999"/>
                </a:lnTo>
                <a:close/>
              </a:path>
            </a:pathLst>
          </a:custGeom>
          <a:solidFill>
            <a:srgbClr val="F0B6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0339" y="1259839"/>
            <a:ext cx="7157721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F0B70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9205" y="2468371"/>
            <a:ext cx="7539988" cy="3502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30108" y="6818626"/>
            <a:ext cx="1368425" cy="246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Harley</a:t>
            </a:r>
            <a:r>
              <a:rPr spc="-65" dirty="0"/>
              <a:t> </a:t>
            </a:r>
            <a:r>
              <a:rPr spc="-5" dirty="0"/>
              <a:t>Kozushko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1488" y="6588501"/>
            <a:ext cx="938529" cy="474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R="30480" algn="r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1</a:t>
            </a:r>
            <a:r>
              <a:rPr spc="-15" dirty="0"/>
              <a:t>1</a:t>
            </a:r>
            <a:r>
              <a:rPr spc="5" dirty="0"/>
              <a:t>/</a:t>
            </a:r>
            <a:r>
              <a:rPr spc="-5" dirty="0"/>
              <a:t>2</a:t>
            </a:r>
            <a:r>
              <a:rPr spc="-15" dirty="0"/>
              <a:t>8</a:t>
            </a:r>
            <a:r>
              <a:rPr spc="-10" dirty="0"/>
              <a:t>/</a:t>
            </a:r>
            <a:r>
              <a:rPr spc="-5" dirty="0"/>
              <a:t>20</a:t>
            </a:r>
            <a:r>
              <a:rPr spc="-15" dirty="0"/>
              <a:t>0</a:t>
            </a:r>
            <a:r>
              <a:rPr dirty="0"/>
              <a:t>3</a:t>
            </a:r>
          </a:p>
          <a:p>
            <a:pPr marR="30480" algn="r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100"/>
              </a:spcBef>
            </a:pPr>
            <a:r>
              <a:rPr dirty="0"/>
              <a:t>MD5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81488" y="6588501"/>
            <a:ext cx="938529" cy="4482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35"/>
              </a:spcBef>
            </a:pPr>
            <a:r>
              <a:rPr lang="en-IN" spc="-5" dirty="0"/>
              <a:t>19/06/2020</a:t>
            </a:r>
            <a:endParaRPr dirty="0"/>
          </a:p>
          <a:p>
            <a:pPr marR="30480" algn="r">
              <a:lnSpc>
                <a:spcPct val="100000"/>
              </a:lnSpc>
              <a:spcBef>
                <a:spcPts val="120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30108" y="6818626"/>
            <a:ext cx="1368425" cy="21993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IN" spc="-5" dirty="0"/>
              <a:t>Sayanta </a:t>
            </a:r>
            <a:r>
              <a:rPr lang="en-IN" spc="-5" dirty="0" err="1"/>
              <a:t>mondal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96130" y="3756150"/>
            <a:ext cx="2905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5" dirty="0">
                <a:solidFill>
                  <a:srgbClr val="FFFFFF"/>
                </a:solidFill>
                <a:latin typeface="Arial"/>
                <a:cs typeface="Arial"/>
              </a:rPr>
              <a:t>Sayanta Mondal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259839"/>
            <a:ext cx="3555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MD5</a:t>
            </a:r>
            <a:r>
              <a:rPr spc="-9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2468371"/>
            <a:ext cx="7339330" cy="268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467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4 –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Process message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16-word 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blocks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cont.</a:t>
            </a:r>
            <a:endParaRPr sz="3000">
              <a:latin typeface="Arial"/>
              <a:cs typeface="Arial"/>
            </a:endParaRPr>
          </a:p>
          <a:p>
            <a:pPr marL="756285" marR="5080" indent="-287020">
              <a:lnSpc>
                <a:spcPct val="100099"/>
              </a:lnSpc>
              <a:spcBef>
                <a:spcPts val="127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X,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Y, 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and Z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are independent and  unbiased, the each bit of F(X,Y,Z), G(X,Y,Z), 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H(X,Y,Z),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and I(X,Y,Z) will be independent  and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unbiased.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259839"/>
            <a:ext cx="3555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MD5</a:t>
            </a:r>
            <a:r>
              <a:rPr spc="-9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2282260"/>
            <a:ext cx="7352665" cy="257619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6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5 –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3000">
              <a:latin typeface="Arial"/>
              <a:cs typeface="Arial"/>
            </a:endParaRPr>
          </a:p>
          <a:p>
            <a:pPr marL="756285" marR="352425" lvl="1" indent="-287020">
              <a:lnSpc>
                <a:spcPct val="100000"/>
              </a:lnSpc>
              <a:spcBef>
                <a:spcPts val="1275"/>
              </a:spcBef>
              <a:buChar char="–"/>
              <a:tabLst>
                <a:tab pos="756920" algn="l"/>
              </a:tabLst>
            </a:pP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message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digest produced as output is  A, B, C,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D.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260"/>
              </a:spcBef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That is, output begins with the low-order byte  of A, and end with the high-order byte of</a:t>
            </a: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259839"/>
            <a:ext cx="2308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81488" y="6588501"/>
            <a:ext cx="938529" cy="4482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35"/>
              </a:spcBef>
            </a:pPr>
            <a:endParaRPr dirty="0"/>
          </a:p>
          <a:p>
            <a:pPr marR="30480" algn="r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546100" algn="l"/>
                <a:tab pos="546735" algn="l"/>
              </a:tabLst>
            </a:pPr>
            <a:r>
              <a:rPr spc="-5" dirty="0"/>
              <a:t>The </a:t>
            </a:r>
            <a:r>
              <a:rPr dirty="0"/>
              <a:t>MD5 </a:t>
            </a:r>
            <a:r>
              <a:rPr spc="-5" dirty="0"/>
              <a:t>algorithm </a:t>
            </a:r>
            <a:r>
              <a:rPr dirty="0"/>
              <a:t>is </a:t>
            </a:r>
            <a:r>
              <a:rPr spc="-5" dirty="0"/>
              <a:t>simple to  </a:t>
            </a:r>
            <a:r>
              <a:rPr spc="-10" dirty="0"/>
              <a:t>implement, </a:t>
            </a:r>
            <a:r>
              <a:rPr spc="-5" dirty="0"/>
              <a:t>and provides </a:t>
            </a:r>
            <a:r>
              <a:rPr dirty="0"/>
              <a:t>a </a:t>
            </a:r>
            <a:r>
              <a:rPr spc="-5" dirty="0"/>
              <a:t>“fingerprint” or  message digest of </a:t>
            </a:r>
            <a:r>
              <a:rPr dirty="0"/>
              <a:t>a </a:t>
            </a:r>
            <a:r>
              <a:rPr spc="-5" dirty="0"/>
              <a:t>message of arbitrary  length.</a:t>
            </a:r>
          </a:p>
          <a:p>
            <a:pPr marL="546100" marR="25400" indent="-343535">
              <a:lnSpc>
                <a:spcPct val="100000"/>
              </a:lnSpc>
              <a:spcBef>
                <a:spcPts val="2170"/>
              </a:spcBef>
              <a:buChar char="•"/>
              <a:tabLst>
                <a:tab pos="546100" algn="l"/>
                <a:tab pos="547370" algn="l"/>
              </a:tabLst>
            </a:pPr>
            <a:r>
              <a:rPr spc="-5" dirty="0"/>
              <a:t>The difficulty of </a:t>
            </a:r>
            <a:r>
              <a:rPr dirty="0"/>
              <a:t>coming </a:t>
            </a:r>
            <a:r>
              <a:rPr spc="-10" dirty="0"/>
              <a:t>up </a:t>
            </a:r>
            <a:r>
              <a:rPr spc="-5" dirty="0"/>
              <a:t>with two  </a:t>
            </a:r>
            <a:r>
              <a:rPr spc="-10" dirty="0"/>
              <a:t>messages </a:t>
            </a:r>
            <a:r>
              <a:rPr spc="-5" dirty="0"/>
              <a:t>with </a:t>
            </a:r>
            <a:r>
              <a:rPr dirty="0"/>
              <a:t>the </a:t>
            </a:r>
            <a:r>
              <a:rPr spc="-5" dirty="0"/>
              <a:t>same message digest  </a:t>
            </a:r>
            <a:r>
              <a:rPr dirty="0"/>
              <a:t>is on </a:t>
            </a:r>
            <a:r>
              <a:rPr spc="-5" dirty="0"/>
              <a:t>the order of 2^64</a:t>
            </a:r>
            <a:r>
              <a:rPr spc="-50" dirty="0"/>
              <a:t> </a:t>
            </a:r>
            <a:r>
              <a:rPr spc="-5" dirty="0"/>
              <a:t>operations.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259839"/>
            <a:ext cx="20434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dirty="0"/>
              <a:t>pen</a:t>
            </a:r>
            <a:r>
              <a:rPr spc="-15" dirty="0"/>
              <a:t>i</a:t>
            </a:r>
            <a:r>
              <a:rPr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3" y="2468371"/>
            <a:ext cx="7029450" cy="213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MD5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can be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as a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digital  signature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mechanism.</a:t>
            </a:r>
            <a:endParaRPr sz="3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217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presentation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will explore the  technical aspects of the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MD5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algorithm.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296415"/>
            <a:ext cx="71056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Description of </a:t>
            </a:r>
            <a:r>
              <a:rPr sz="3800" dirty="0"/>
              <a:t>the </a:t>
            </a:r>
            <a:r>
              <a:rPr sz="3800" spc="-5" dirty="0"/>
              <a:t>MD5</a:t>
            </a:r>
            <a:r>
              <a:rPr sz="3800" spc="-50" dirty="0"/>
              <a:t> </a:t>
            </a:r>
            <a:r>
              <a:rPr sz="3800" spc="-5" dirty="0"/>
              <a:t>Algorithm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450326" y="2439415"/>
            <a:ext cx="7216775" cy="37871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243840" indent="-342900">
              <a:lnSpc>
                <a:spcPct val="89800"/>
              </a:lnSpc>
              <a:spcBef>
                <a:spcPts val="390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Takes as input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message of arbitrary length and  produces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128 bit “fingerprint” or  “message digest” of the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input.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89800"/>
              </a:lnSpc>
              <a:spcBef>
                <a:spcPts val="173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It is conjectured that it is computationally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infeasible  to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produce two messages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having the same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message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digest.</a:t>
            </a:r>
            <a:endParaRPr sz="2400">
              <a:latin typeface="Arial"/>
              <a:cs typeface="Arial"/>
            </a:endParaRPr>
          </a:p>
          <a:p>
            <a:pPr marL="354965" marR="141605" indent="-342900" algn="just">
              <a:lnSpc>
                <a:spcPct val="89900"/>
              </a:lnSpc>
              <a:spcBef>
                <a:spcPts val="1720"/>
              </a:spcBef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Intended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where 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large file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 “compressed”  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secure manner before being encrypted 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private key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under 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public-key cryptosystem such  as PGP.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259839"/>
            <a:ext cx="3555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MD5</a:t>
            </a:r>
            <a:r>
              <a:rPr spc="-9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2468371"/>
            <a:ext cx="70554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Suppose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b-bit message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input, and  that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we need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its message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digest.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259839"/>
            <a:ext cx="3555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MD5</a:t>
            </a:r>
            <a:r>
              <a:rPr spc="-9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2293090"/>
            <a:ext cx="7372350" cy="34766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9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1 –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append padded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bits:</a:t>
            </a:r>
            <a:endParaRPr sz="3000">
              <a:latin typeface="Arial"/>
              <a:cs typeface="Arial"/>
            </a:endParaRPr>
          </a:p>
          <a:p>
            <a:pPr marL="756285" marR="243840" lvl="1" indent="-287020">
              <a:lnSpc>
                <a:spcPts val="2810"/>
              </a:lnSpc>
              <a:spcBef>
                <a:spcPts val="1305"/>
              </a:spcBef>
              <a:buChar char="–"/>
              <a:tabLst>
                <a:tab pos="756920" algn="l"/>
              </a:tabLst>
            </a:pP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message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is padded so that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length is  congruent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448, 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modulo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512.</a:t>
            </a:r>
            <a:endParaRPr sz="2600">
              <a:latin typeface="Arial"/>
              <a:cs typeface="Arial"/>
            </a:endParaRPr>
          </a:p>
          <a:p>
            <a:pPr marL="1155065" marR="5080" lvl="2" indent="-228600">
              <a:lnSpc>
                <a:spcPts val="2450"/>
              </a:lnSpc>
              <a:spcBef>
                <a:spcPts val="990"/>
              </a:spcBef>
              <a:buChar char="•"/>
              <a:tabLst>
                <a:tab pos="11557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Means extended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 just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64 bits shy of being of  512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long.</a:t>
            </a:r>
            <a:endParaRPr sz="2400">
              <a:latin typeface="Arial"/>
              <a:cs typeface="Arial"/>
            </a:endParaRPr>
          </a:p>
          <a:p>
            <a:pPr marL="756285" marR="151765" lvl="1" indent="-287020">
              <a:lnSpc>
                <a:spcPct val="90200"/>
              </a:lnSpc>
              <a:spcBef>
                <a:spcPts val="1225"/>
              </a:spcBef>
              <a:buChar char="–"/>
              <a:tabLst>
                <a:tab pos="756920" algn="l"/>
              </a:tabLst>
            </a:pP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“1”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bit is appended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 message,  and then “0”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are appended so that 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length in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equals 448 modulo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512.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259839"/>
            <a:ext cx="3555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MD5</a:t>
            </a:r>
            <a:r>
              <a:rPr spc="-9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2282260"/>
            <a:ext cx="7007225" cy="257619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6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2 –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append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length: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275"/>
              </a:spcBef>
              <a:buChar char="–"/>
              <a:tabLst>
                <a:tab pos="756920" algn="l"/>
              </a:tabLst>
            </a:pP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64 bit representation of b is appended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 result of the previous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step.</a:t>
            </a:r>
            <a:endParaRPr sz="2600">
              <a:latin typeface="Arial"/>
              <a:cs typeface="Arial"/>
            </a:endParaRPr>
          </a:p>
          <a:p>
            <a:pPr marL="756285" marR="26670" lvl="1" indent="-287020">
              <a:lnSpc>
                <a:spcPct val="100000"/>
              </a:lnSpc>
              <a:spcBef>
                <a:spcPts val="1260"/>
              </a:spcBef>
              <a:buChar char="–"/>
              <a:tabLst>
                <a:tab pos="756920" algn="l"/>
              </a:tabLst>
            </a:pP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resulting message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has a length that is  an exact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of 512</a:t>
            </a:r>
            <a:r>
              <a:rPr sz="2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bits.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259839"/>
            <a:ext cx="3555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MD5</a:t>
            </a:r>
            <a:r>
              <a:rPr spc="-9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2468371"/>
            <a:ext cx="6884034" cy="223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3 –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Initialize MD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170"/>
              </a:spcBef>
              <a:buChar char="•"/>
              <a:tabLst>
                <a:tab pos="354965" algn="l"/>
                <a:tab pos="356235" algn="l"/>
              </a:tabLst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four-word buffer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(A,B,C,D) is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to  compute the message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digest.</a:t>
            </a:r>
            <a:endParaRPr sz="3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65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– Here each of A,B,C,D, is a 32 bit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register.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259839"/>
            <a:ext cx="3555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MD5</a:t>
            </a:r>
            <a:r>
              <a:rPr spc="-9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2468371"/>
            <a:ext cx="6375400" cy="339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cont.</a:t>
            </a:r>
            <a:endParaRPr sz="3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217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These registers are initialized to the  following values in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hexadecimal:</a:t>
            </a:r>
            <a:endParaRPr sz="3000">
              <a:latin typeface="Arial"/>
              <a:cs typeface="Arial"/>
            </a:endParaRPr>
          </a:p>
          <a:p>
            <a:pPr marL="926465" algn="just">
              <a:lnSpc>
                <a:spcPct val="100000"/>
              </a:lnSpc>
              <a:spcBef>
                <a:spcPts val="276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word A: 01 23 45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67</a:t>
            </a:r>
            <a:endParaRPr sz="2400">
              <a:latin typeface="Arial"/>
              <a:cs typeface="Arial"/>
            </a:endParaRPr>
          </a:p>
          <a:p>
            <a:pPr marL="926465" marR="2694305" algn="just">
              <a:lnSpc>
                <a:spcPts val="2450"/>
              </a:lnSpc>
              <a:spcBef>
                <a:spcPts val="56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word B: 89 ab cd ef  word C: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dc ba 98  word D: 76 54 32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259839"/>
            <a:ext cx="3555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MD5</a:t>
            </a:r>
            <a:r>
              <a:rPr spc="-95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339" y="2313113"/>
            <a:ext cx="7346950" cy="315214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Step 4 – Process message in 16-word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blocks.</a:t>
            </a:r>
            <a:endParaRPr sz="26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104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–	Four auxiliary functions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that take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as input three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32-bit 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words and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produce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32-bit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word.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F(X,Y,Z)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XY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not(X)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G(X,Y,Z)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XZ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not(Z)</a:t>
            </a:r>
            <a:endParaRPr sz="2000">
              <a:latin typeface="Arial"/>
              <a:cs typeface="Arial"/>
            </a:endParaRPr>
          </a:p>
          <a:p>
            <a:pPr marL="1383665" marR="2850515">
              <a:lnSpc>
                <a:spcPts val="253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H(X,Y,Z)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xor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xor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Z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I(X,Y,Z)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xor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(X v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not(Z))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584</Words>
  <Application>Microsoft Office PowerPoint</Application>
  <PresentationFormat>Custom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MD5 Algorithm</vt:lpstr>
      <vt:lpstr>Opening</vt:lpstr>
      <vt:lpstr>Description of the MD5 Algorithm</vt:lpstr>
      <vt:lpstr>MD5 Algorithm</vt:lpstr>
      <vt:lpstr>MD5 Algorithm</vt:lpstr>
      <vt:lpstr>MD5 Algorithm</vt:lpstr>
      <vt:lpstr>MD5 Algorithm</vt:lpstr>
      <vt:lpstr>MD5 Algorithm</vt:lpstr>
      <vt:lpstr>MD5 Algorithm</vt:lpstr>
      <vt:lpstr>MD5 Algorithm</vt:lpstr>
      <vt:lpstr>MD5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MD5</dc:title>
  <dc:creator>SFS Student</dc:creator>
  <cp:lastModifiedBy>Sayanta Mondal</cp:lastModifiedBy>
  <cp:revision>1</cp:revision>
  <dcterms:created xsi:type="dcterms:W3CDTF">2020-06-19T14:45:08Z</dcterms:created>
  <dcterms:modified xsi:type="dcterms:W3CDTF">2020-06-19T14:53:36Z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1601-08-20T00:00:00Z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1601-08-20T00:00:00Z</vt:filetime>
  </property>
</Properties>
</file>