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8" r:id="rId2"/>
    <p:sldId id="260" r:id="rId3"/>
    <p:sldId id="259" r:id="rId4"/>
    <p:sldId id="262" r:id="rId5"/>
    <p:sldId id="264" r:id="rId6"/>
    <p:sldId id="265"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B66A730-C8A0-491C-A0A9-5233EB3C9838}" type="datetimeFigureOut">
              <a:rPr lang="en-IN" smtClean="0"/>
              <a:t>16-06-2020</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4341D4A-A3E1-4090-872D-A65501501FFD}"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8561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6A730-C8A0-491C-A0A9-5233EB3C9838}"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41D4A-A3E1-4090-872D-A65501501FFD}" type="slidenum">
              <a:rPr lang="en-IN" smtClean="0"/>
              <a:t>‹#›</a:t>
            </a:fld>
            <a:endParaRPr lang="en-IN"/>
          </a:p>
        </p:txBody>
      </p:sp>
    </p:spTree>
    <p:extLst>
      <p:ext uri="{BB962C8B-B14F-4D97-AF65-F5344CB8AC3E}">
        <p14:creationId xmlns:p14="http://schemas.microsoft.com/office/powerpoint/2010/main" val="144795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6A730-C8A0-491C-A0A9-5233EB3C9838}"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41D4A-A3E1-4090-872D-A65501501FFD}" type="slidenum">
              <a:rPr lang="en-IN" smtClean="0"/>
              <a:t>‹#›</a:t>
            </a:fld>
            <a:endParaRPr lang="en-IN"/>
          </a:p>
        </p:txBody>
      </p:sp>
    </p:spTree>
    <p:extLst>
      <p:ext uri="{BB962C8B-B14F-4D97-AF65-F5344CB8AC3E}">
        <p14:creationId xmlns:p14="http://schemas.microsoft.com/office/powerpoint/2010/main" val="38774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6A730-C8A0-491C-A0A9-5233EB3C9838}"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41D4A-A3E1-4090-872D-A65501501FFD}" type="slidenum">
              <a:rPr lang="en-IN" smtClean="0"/>
              <a:t>‹#›</a:t>
            </a:fld>
            <a:endParaRPr lang="en-IN"/>
          </a:p>
        </p:txBody>
      </p:sp>
    </p:spTree>
    <p:extLst>
      <p:ext uri="{BB962C8B-B14F-4D97-AF65-F5344CB8AC3E}">
        <p14:creationId xmlns:p14="http://schemas.microsoft.com/office/powerpoint/2010/main" val="266501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B66A730-C8A0-491C-A0A9-5233EB3C9838}" type="datetimeFigureOut">
              <a:rPr lang="en-IN" smtClean="0"/>
              <a:t>16-06-2020</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4341D4A-A3E1-4090-872D-A65501501FFD}"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8880322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66A730-C8A0-491C-A0A9-5233EB3C9838}"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341D4A-A3E1-4090-872D-A65501501FFD}" type="slidenum">
              <a:rPr lang="en-IN" smtClean="0"/>
              <a:t>‹#›</a:t>
            </a:fld>
            <a:endParaRPr lang="en-IN"/>
          </a:p>
        </p:txBody>
      </p:sp>
    </p:spTree>
    <p:extLst>
      <p:ext uri="{BB962C8B-B14F-4D97-AF65-F5344CB8AC3E}">
        <p14:creationId xmlns:p14="http://schemas.microsoft.com/office/powerpoint/2010/main" val="137417975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66A730-C8A0-491C-A0A9-5233EB3C9838}" type="datetimeFigureOut">
              <a:rPr lang="en-IN" smtClean="0"/>
              <a:t>16-06-2020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341D4A-A3E1-4090-872D-A65501501FFD}" type="slidenum">
              <a:rPr lang="en-IN" smtClean="0"/>
              <a:t>‹#›</a:t>
            </a:fld>
            <a:endParaRPr lang="en-IN"/>
          </a:p>
        </p:txBody>
      </p:sp>
    </p:spTree>
    <p:extLst>
      <p:ext uri="{BB962C8B-B14F-4D97-AF65-F5344CB8AC3E}">
        <p14:creationId xmlns:p14="http://schemas.microsoft.com/office/powerpoint/2010/main" val="265209604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66A730-C8A0-491C-A0A9-5233EB3C9838}" type="datetimeFigureOut">
              <a:rPr lang="en-IN" smtClean="0"/>
              <a:t>16-06-2020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341D4A-A3E1-4090-872D-A65501501FFD}" type="slidenum">
              <a:rPr lang="en-IN" smtClean="0"/>
              <a:t>‹#›</a:t>
            </a:fld>
            <a:endParaRPr lang="en-IN"/>
          </a:p>
        </p:txBody>
      </p:sp>
    </p:spTree>
    <p:extLst>
      <p:ext uri="{BB962C8B-B14F-4D97-AF65-F5344CB8AC3E}">
        <p14:creationId xmlns:p14="http://schemas.microsoft.com/office/powerpoint/2010/main" val="154962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66A730-C8A0-491C-A0A9-5233EB3C9838}" type="datetimeFigureOut">
              <a:rPr lang="en-IN" smtClean="0"/>
              <a:t>16-06-2020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341D4A-A3E1-4090-872D-A65501501FFD}" type="slidenum">
              <a:rPr lang="en-IN" smtClean="0"/>
              <a:t>‹#›</a:t>
            </a:fld>
            <a:endParaRPr lang="en-IN"/>
          </a:p>
        </p:txBody>
      </p:sp>
    </p:spTree>
    <p:extLst>
      <p:ext uri="{BB962C8B-B14F-4D97-AF65-F5344CB8AC3E}">
        <p14:creationId xmlns:p14="http://schemas.microsoft.com/office/powerpoint/2010/main" val="864469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6B66A730-C8A0-491C-A0A9-5233EB3C9838}" type="datetimeFigureOut">
              <a:rPr lang="en-IN" smtClean="0"/>
              <a:t>16-06-2020</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A4341D4A-A3E1-4090-872D-A65501501FFD}"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907371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6B66A730-C8A0-491C-A0A9-5233EB3C9838}" type="datetimeFigureOut">
              <a:rPr lang="en-IN" smtClean="0"/>
              <a:t>16-06-2020</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A4341D4A-A3E1-4090-872D-A65501501FFD}" type="slidenum">
              <a:rPr lang="en-IN" smtClean="0"/>
              <a:t>‹#›</a:t>
            </a:fld>
            <a:endParaRPr lang="en-IN"/>
          </a:p>
        </p:txBody>
      </p:sp>
    </p:spTree>
    <p:extLst>
      <p:ext uri="{BB962C8B-B14F-4D97-AF65-F5344CB8AC3E}">
        <p14:creationId xmlns:p14="http://schemas.microsoft.com/office/powerpoint/2010/main" val="4104539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B66A730-C8A0-491C-A0A9-5233EB3C9838}" type="datetimeFigureOut">
              <a:rPr lang="en-IN" smtClean="0"/>
              <a:t>16-06-2020</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4341D4A-A3E1-4090-872D-A65501501FFD}"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0872310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caesar-cipher-in-cryptography/"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331F-0008-4560-9709-8C27BA8D4FCD}"/>
              </a:ext>
            </a:extLst>
          </p:cNvPr>
          <p:cNvSpPr>
            <a:spLocks noGrp="1"/>
          </p:cNvSpPr>
          <p:nvPr>
            <p:ph type="title"/>
          </p:nvPr>
        </p:nvSpPr>
        <p:spPr/>
        <p:txBody>
          <a:bodyPr>
            <a:normAutofit/>
          </a:bodyPr>
          <a:lstStyle/>
          <a:p>
            <a:r>
              <a:rPr lang="en-IN" sz="9600" dirty="0"/>
              <a:t>Welcome </a:t>
            </a:r>
          </a:p>
        </p:txBody>
      </p:sp>
    </p:spTree>
    <p:extLst>
      <p:ext uri="{BB962C8B-B14F-4D97-AF65-F5344CB8AC3E}">
        <p14:creationId xmlns:p14="http://schemas.microsoft.com/office/powerpoint/2010/main" val="1147861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C147-6004-44F2-844A-6BD158F574AA}"/>
              </a:ext>
            </a:extLst>
          </p:cNvPr>
          <p:cNvSpPr>
            <a:spLocks noGrp="1"/>
          </p:cNvSpPr>
          <p:nvPr>
            <p:ph type="ctrTitle"/>
          </p:nvPr>
        </p:nvSpPr>
        <p:spPr>
          <a:xfrm>
            <a:off x="3071675" y="852255"/>
            <a:ext cx="6187736" cy="4341181"/>
          </a:xfrm>
        </p:spPr>
        <p:txBody>
          <a:bodyPr/>
          <a:lstStyle/>
          <a:p>
            <a:r>
              <a:rPr lang="en-IN" sz="4000" dirty="0">
                <a:solidFill>
                  <a:schemeClr val="accent5">
                    <a:lumMod val="50000"/>
                  </a:schemeClr>
                </a:solidFill>
              </a:rPr>
              <a:t>Difference Between substitution CIPHER and Transportation Cipher</a:t>
            </a:r>
          </a:p>
        </p:txBody>
      </p:sp>
      <p:sp>
        <p:nvSpPr>
          <p:cNvPr id="3" name="Subtitle 2">
            <a:extLst>
              <a:ext uri="{FF2B5EF4-FFF2-40B4-BE49-F238E27FC236}">
                <a16:creationId xmlns:a16="http://schemas.microsoft.com/office/drawing/2014/main" id="{1DC06AA4-2C17-4418-9C88-F5207343E76A}"/>
              </a:ext>
            </a:extLst>
          </p:cNvPr>
          <p:cNvSpPr>
            <a:spLocks noGrp="1"/>
          </p:cNvSpPr>
          <p:nvPr>
            <p:ph type="subTitle" idx="1"/>
          </p:nvPr>
        </p:nvSpPr>
        <p:spPr>
          <a:xfrm>
            <a:off x="2215045" y="5787410"/>
            <a:ext cx="8296116" cy="934066"/>
          </a:xfrm>
        </p:spPr>
        <p:txBody>
          <a:bodyPr>
            <a:normAutofit/>
          </a:bodyPr>
          <a:lstStyle/>
          <a:p>
            <a:r>
              <a:rPr lang="en-IN" sz="2800" i="1" dirty="0">
                <a:solidFill>
                  <a:srgbClr val="002060"/>
                </a:solidFill>
              </a:rPr>
              <a:t>Presented By---</a:t>
            </a:r>
            <a:r>
              <a:rPr lang="en-IN" sz="2800" i="1" dirty="0" err="1">
                <a:solidFill>
                  <a:srgbClr val="002060"/>
                </a:solidFill>
              </a:rPr>
              <a:t>SHILPa</a:t>
            </a:r>
            <a:r>
              <a:rPr lang="en-IN" sz="2800" i="1" dirty="0">
                <a:solidFill>
                  <a:srgbClr val="002060"/>
                </a:solidFill>
              </a:rPr>
              <a:t> Biswas</a:t>
            </a:r>
          </a:p>
          <a:p>
            <a:endParaRPr lang="en-IN" sz="2800" i="1" dirty="0">
              <a:solidFill>
                <a:srgbClr val="002060"/>
              </a:solidFill>
            </a:endParaRPr>
          </a:p>
        </p:txBody>
      </p:sp>
      <p:pic>
        <p:nvPicPr>
          <p:cNvPr id="5" name="Picture 4">
            <a:extLst>
              <a:ext uri="{FF2B5EF4-FFF2-40B4-BE49-F238E27FC236}">
                <a16:creationId xmlns:a16="http://schemas.microsoft.com/office/drawing/2014/main" id="{112AE753-05AD-42D5-9E7C-5DE38A44B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8093" y="258281"/>
            <a:ext cx="3837677" cy="2360631"/>
          </a:xfrm>
          <a:prstGeom prst="rect">
            <a:avLst/>
          </a:prstGeom>
        </p:spPr>
      </p:pic>
      <p:pic>
        <p:nvPicPr>
          <p:cNvPr id="6" name="Picture 5">
            <a:extLst>
              <a:ext uri="{FF2B5EF4-FFF2-40B4-BE49-F238E27FC236}">
                <a16:creationId xmlns:a16="http://schemas.microsoft.com/office/drawing/2014/main" id="{9118A82C-BC91-46F9-8B1E-42AD3805B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06" y="258282"/>
            <a:ext cx="4248331" cy="1836848"/>
          </a:xfrm>
          <a:prstGeom prst="rect">
            <a:avLst/>
          </a:prstGeom>
        </p:spPr>
      </p:pic>
    </p:spTree>
    <p:extLst>
      <p:ext uri="{BB962C8B-B14F-4D97-AF65-F5344CB8AC3E}">
        <p14:creationId xmlns:p14="http://schemas.microsoft.com/office/powerpoint/2010/main" val="336055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CBB67D3-0BD8-47AC-BDAD-8248AB9066D3}"/>
              </a:ext>
            </a:extLst>
          </p:cNvPr>
          <p:cNvSpPr/>
          <p:nvPr/>
        </p:nvSpPr>
        <p:spPr>
          <a:xfrm>
            <a:off x="1145218" y="892204"/>
            <a:ext cx="2012270" cy="1442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PLAIN TEXT</a:t>
            </a:r>
          </a:p>
        </p:txBody>
      </p:sp>
      <p:sp>
        <p:nvSpPr>
          <p:cNvPr id="7" name="Rectangle: Rounded Corners 6">
            <a:extLst>
              <a:ext uri="{FF2B5EF4-FFF2-40B4-BE49-F238E27FC236}">
                <a16:creationId xmlns:a16="http://schemas.microsoft.com/office/drawing/2014/main" id="{BCFBCF2B-0E7E-4E38-AA0E-1B4804369BA5}"/>
              </a:ext>
            </a:extLst>
          </p:cNvPr>
          <p:cNvSpPr/>
          <p:nvPr/>
        </p:nvSpPr>
        <p:spPr>
          <a:xfrm>
            <a:off x="4740676" y="892204"/>
            <a:ext cx="2361460" cy="13760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SUBSTITUTION OR TRANSPORTATION TECHNIQUE</a:t>
            </a:r>
          </a:p>
        </p:txBody>
      </p:sp>
      <p:sp>
        <p:nvSpPr>
          <p:cNvPr id="8" name="Rectangle: Rounded Corners 7">
            <a:extLst>
              <a:ext uri="{FF2B5EF4-FFF2-40B4-BE49-F238E27FC236}">
                <a16:creationId xmlns:a16="http://schemas.microsoft.com/office/drawing/2014/main" id="{1579C77E-FD47-4B28-9F60-E6F8279658F4}"/>
              </a:ext>
            </a:extLst>
          </p:cNvPr>
          <p:cNvSpPr/>
          <p:nvPr/>
        </p:nvSpPr>
        <p:spPr>
          <a:xfrm>
            <a:off x="8685324" y="892204"/>
            <a:ext cx="2361458" cy="1265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CIPHER TEXT</a:t>
            </a:r>
          </a:p>
        </p:txBody>
      </p:sp>
      <p:cxnSp>
        <p:nvCxnSpPr>
          <p:cNvPr id="10" name="Straight Arrow Connector 9">
            <a:extLst>
              <a:ext uri="{FF2B5EF4-FFF2-40B4-BE49-F238E27FC236}">
                <a16:creationId xmlns:a16="http://schemas.microsoft.com/office/drawing/2014/main" id="{174D5437-E73A-4061-9F4C-32F7D241E813}"/>
              </a:ext>
            </a:extLst>
          </p:cNvPr>
          <p:cNvCxnSpPr/>
          <p:nvPr/>
        </p:nvCxnSpPr>
        <p:spPr>
          <a:xfrm>
            <a:off x="3157488" y="1455938"/>
            <a:ext cx="15831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B30B3BB-25A6-4FDA-BEAD-89383D8DB969}"/>
              </a:ext>
            </a:extLst>
          </p:cNvPr>
          <p:cNvCxnSpPr>
            <a:cxnSpLocks/>
          </p:cNvCxnSpPr>
          <p:nvPr/>
        </p:nvCxnSpPr>
        <p:spPr>
          <a:xfrm>
            <a:off x="7102136" y="1438183"/>
            <a:ext cx="15831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Rectangle 29">
            <a:extLst>
              <a:ext uri="{FF2B5EF4-FFF2-40B4-BE49-F238E27FC236}">
                <a16:creationId xmlns:a16="http://schemas.microsoft.com/office/drawing/2014/main" id="{74748F3B-C735-4CD9-ABF8-1877C50C1CA7}"/>
              </a:ext>
            </a:extLst>
          </p:cNvPr>
          <p:cNvSpPr/>
          <p:nvPr/>
        </p:nvSpPr>
        <p:spPr>
          <a:xfrm>
            <a:off x="3346883" y="2703253"/>
            <a:ext cx="5921399" cy="2031325"/>
          </a:xfrm>
          <a:prstGeom prst="rect">
            <a:avLst/>
          </a:prstGeom>
        </p:spPr>
        <p:txBody>
          <a:bodyPr wrap="square">
            <a:spAutoFit/>
          </a:bodyPr>
          <a:lstStyle/>
          <a:p>
            <a:r>
              <a:rPr lang="en-US" dirty="0">
                <a:solidFill>
                  <a:srgbClr val="222222"/>
                </a:solidFill>
                <a:latin typeface="Verdana" panose="020B0604030504040204" pitchFamily="34" charset="0"/>
              </a:rPr>
              <a:t>Substitution technique and transposition technique are the fundamental methods of conversion the plaintext message to acquire the respective cipher text. These two methods are the basic building blocks of the encryption techniques and can also be used together, which is called a </a:t>
            </a:r>
            <a:r>
              <a:rPr lang="en-US" b="1" dirty="0">
                <a:solidFill>
                  <a:srgbClr val="222222"/>
                </a:solidFill>
                <a:latin typeface="Verdana" panose="020B0604030504040204" pitchFamily="34" charset="0"/>
              </a:rPr>
              <a:t>product cipher</a:t>
            </a:r>
            <a:r>
              <a:rPr lang="en-US" dirty="0">
                <a:solidFill>
                  <a:srgbClr val="222222"/>
                </a:solidFill>
                <a:latin typeface="Verdana" panose="020B0604030504040204" pitchFamily="34" charset="0"/>
              </a:rPr>
              <a:t>.</a:t>
            </a:r>
            <a:endParaRPr lang="en-IN" dirty="0"/>
          </a:p>
        </p:txBody>
      </p:sp>
      <p:cxnSp>
        <p:nvCxnSpPr>
          <p:cNvPr id="32" name="Straight Arrow Connector 31">
            <a:extLst>
              <a:ext uri="{FF2B5EF4-FFF2-40B4-BE49-F238E27FC236}">
                <a16:creationId xmlns:a16="http://schemas.microsoft.com/office/drawing/2014/main" id="{84F3204B-0A31-4A60-A0C4-8A566EB6E6DA}"/>
              </a:ext>
            </a:extLst>
          </p:cNvPr>
          <p:cNvCxnSpPr>
            <a:cxnSpLocks/>
            <a:stCxn id="7" idx="2"/>
          </p:cNvCxnSpPr>
          <p:nvPr/>
        </p:nvCxnSpPr>
        <p:spPr>
          <a:xfrm>
            <a:off x="5921406" y="2268243"/>
            <a:ext cx="0" cy="545979"/>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37879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D9A708-22DC-4BC6-AC2B-011061A50974}"/>
              </a:ext>
            </a:extLst>
          </p:cNvPr>
          <p:cNvSpPr txBox="1"/>
          <p:nvPr/>
        </p:nvSpPr>
        <p:spPr>
          <a:xfrm>
            <a:off x="1393794" y="381740"/>
            <a:ext cx="10085033" cy="1323439"/>
          </a:xfrm>
          <a:prstGeom prst="rect">
            <a:avLst/>
          </a:prstGeom>
          <a:noFill/>
        </p:spPr>
        <p:txBody>
          <a:bodyPr wrap="square" rtlCol="0">
            <a:spAutoFit/>
          </a:bodyPr>
          <a:lstStyle/>
          <a:p>
            <a:r>
              <a:rPr lang="en-IN" sz="4000" dirty="0"/>
              <a:t>Difference between Substitution cipher and transportation cipher</a:t>
            </a:r>
          </a:p>
        </p:txBody>
      </p:sp>
      <p:sp>
        <p:nvSpPr>
          <p:cNvPr id="3" name="TextBox 2">
            <a:extLst>
              <a:ext uri="{FF2B5EF4-FFF2-40B4-BE49-F238E27FC236}">
                <a16:creationId xmlns:a16="http://schemas.microsoft.com/office/drawing/2014/main" id="{D501C016-1D04-4B09-B591-2149D614EEC0}"/>
              </a:ext>
            </a:extLst>
          </p:cNvPr>
          <p:cNvSpPr txBox="1"/>
          <p:nvPr/>
        </p:nvSpPr>
        <p:spPr>
          <a:xfrm>
            <a:off x="1438183" y="1917577"/>
            <a:ext cx="10138299" cy="45808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IN" dirty="0"/>
          </a:p>
        </p:txBody>
      </p:sp>
      <p:cxnSp>
        <p:nvCxnSpPr>
          <p:cNvPr id="5" name="Straight Connector 4">
            <a:extLst>
              <a:ext uri="{FF2B5EF4-FFF2-40B4-BE49-F238E27FC236}">
                <a16:creationId xmlns:a16="http://schemas.microsoft.com/office/drawing/2014/main" id="{E459BEA1-806F-4CA8-9327-D4564D823166}"/>
              </a:ext>
            </a:extLst>
          </p:cNvPr>
          <p:cNvCxnSpPr>
            <a:cxnSpLocks/>
          </p:cNvCxnSpPr>
          <p:nvPr/>
        </p:nvCxnSpPr>
        <p:spPr>
          <a:xfrm>
            <a:off x="6383045" y="1917577"/>
            <a:ext cx="0" cy="4580877"/>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2769335-A79E-4130-8A3A-7D408789D17A}"/>
              </a:ext>
            </a:extLst>
          </p:cNvPr>
          <p:cNvSpPr txBox="1"/>
          <p:nvPr/>
        </p:nvSpPr>
        <p:spPr>
          <a:xfrm>
            <a:off x="1589103" y="2175029"/>
            <a:ext cx="4598633" cy="1938992"/>
          </a:xfrm>
          <a:prstGeom prst="rect">
            <a:avLst/>
          </a:prstGeom>
          <a:noFill/>
        </p:spPr>
        <p:txBody>
          <a:bodyPr wrap="square" rtlCol="0">
            <a:spAutoFit/>
          </a:bodyPr>
          <a:lstStyle/>
          <a:p>
            <a:r>
              <a:rPr lang="en-US" sz="2400" dirty="0">
                <a:latin typeface="Bahnschrift Light" panose="020B0502040204020203" pitchFamily="34" charset="0"/>
              </a:rPr>
              <a:t>In case of  substitution technique it  substitutes the letters of the plaintext from other letters, number and symbols.</a:t>
            </a:r>
            <a:endParaRPr lang="en-IN" sz="2400" dirty="0">
              <a:latin typeface="Bahnschrift Light" panose="020B0502040204020203" pitchFamily="34" charset="0"/>
            </a:endParaRPr>
          </a:p>
        </p:txBody>
      </p:sp>
      <p:sp>
        <p:nvSpPr>
          <p:cNvPr id="11" name="TextBox 10">
            <a:extLst>
              <a:ext uri="{FF2B5EF4-FFF2-40B4-BE49-F238E27FC236}">
                <a16:creationId xmlns:a16="http://schemas.microsoft.com/office/drawing/2014/main" id="{C8FC0D79-7822-4B3F-83AC-3D76D2A52DC7}"/>
              </a:ext>
            </a:extLst>
          </p:cNvPr>
          <p:cNvSpPr txBox="1"/>
          <p:nvPr/>
        </p:nvSpPr>
        <p:spPr>
          <a:xfrm>
            <a:off x="6604986" y="2299317"/>
            <a:ext cx="4740668" cy="1938992"/>
          </a:xfrm>
          <a:prstGeom prst="rect">
            <a:avLst/>
          </a:prstGeom>
          <a:noFill/>
        </p:spPr>
        <p:txBody>
          <a:bodyPr wrap="square" rtlCol="0">
            <a:spAutoFit/>
          </a:bodyPr>
          <a:lstStyle/>
          <a:p>
            <a:r>
              <a:rPr lang="en-US" sz="2400" dirty="0">
                <a:latin typeface="Bahnschrift Light" panose="020B0502040204020203" pitchFamily="34" charset="0"/>
              </a:rPr>
              <a:t>On the other hand, the transposition techniques do not replace the letter, instead changes the position of the symbol.</a:t>
            </a:r>
            <a:endParaRPr lang="en-IN" sz="2400" dirty="0">
              <a:latin typeface="Bahnschrift Light" panose="020B0502040204020203" pitchFamily="34" charset="0"/>
            </a:endParaRPr>
          </a:p>
        </p:txBody>
      </p:sp>
    </p:spTree>
    <p:extLst>
      <p:ext uri="{BB962C8B-B14F-4D97-AF65-F5344CB8AC3E}">
        <p14:creationId xmlns:p14="http://schemas.microsoft.com/office/powerpoint/2010/main" val="167543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819143-D22F-42D8-8E55-6537676EA18F}"/>
              </a:ext>
            </a:extLst>
          </p:cNvPr>
          <p:cNvSpPr txBox="1"/>
          <p:nvPr/>
        </p:nvSpPr>
        <p:spPr>
          <a:xfrm>
            <a:off x="1084555" y="335272"/>
            <a:ext cx="10450220" cy="5632311"/>
          </a:xfrm>
          <a:prstGeom prst="rect">
            <a:avLst/>
          </a:prstGeom>
          <a:noFill/>
        </p:spPr>
        <p:txBody>
          <a:bodyPr wrap="square" rtlCol="0">
            <a:spAutoFit/>
          </a:bodyPr>
          <a:lstStyle/>
          <a:p>
            <a:pPr fontAlgn="base"/>
            <a:r>
              <a:rPr lang="en-US" dirty="0"/>
              <a:t>Example of Substitution cipher ------</a:t>
            </a:r>
          </a:p>
          <a:p>
            <a:pPr fontAlgn="base"/>
            <a:r>
              <a:rPr lang="en-US" dirty="0"/>
              <a:t>Special case of Substitution cipher is known as </a:t>
            </a:r>
            <a:r>
              <a:rPr lang="en-US" dirty="0">
                <a:hlinkClick r:id="rId2"/>
              </a:rPr>
              <a:t>Caesar cipher</a:t>
            </a:r>
            <a:r>
              <a:rPr lang="en-US" dirty="0"/>
              <a:t> where the key is taken as 3.</a:t>
            </a:r>
          </a:p>
          <a:p>
            <a:pPr fontAlgn="base"/>
            <a:r>
              <a:rPr lang="en-US" dirty="0"/>
              <a:t>The encryption can be represented using modular arithmetic by first transforming the letters into numbers, according to the scheme, A = 0, B = 1,…, Z = 25. Encryption of a letter by a shift n can be described mathematically as.</a:t>
            </a:r>
          </a:p>
          <a:p>
            <a:pPr fontAlgn="base"/>
            <a:r>
              <a:rPr lang="en-US" dirty="0"/>
              <a:t>For Encryption,</a:t>
            </a:r>
          </a:p>
          <a:p>
            <a:pPr fontAlgn="base"/>
            <a:r>
              <a:rPr lang="en-US" dirty="0"/>
              <a:t>		Ex = (x + n) mod 26</a:t>
            </a:r>
          </a:p>
          <a:p>
            <a:pPr fontAlgn="base"/>
            <a:endParaRPr lang="en-US" dirty="0"/>
          </a:p>
          <a:p>
            <a:pPr fontAlgn="base"/>
            <a:endParaRPr lang="en-US" dirty="0"/>
          </a:p>
          <a:p>
            <a:pPr fontAlgn="base"/>
            <a:endParaRPr lang="en-US" dirty="0"/>
          </a:p>
          <a:p>
            <a:pPr fontAlgn="base"/>
            <a:r>
              <a:rPr lang="en-US" b="1" dirty="0"/>
              <a:t>	</a:t>
            </a:r>
            <a:r>
              <a:rPr lang="en-US" dirty="0"/>
              <a:t> For </a:t>
            </a:r>
            <a:r>
              <a:rPr lang="en-US" dirty="0" err="1"/>
              <a:t>Dencryption</a:t>
            </a:r>
            <a:r>
              <a:rPr lang="en-US" dirty="0"/>
              <a:t>,</a:t>
            </a:r>
            <a:endParaRPr lang="en-US" b="1" dirty="0"/>
          </a:p>
          <a:p>
            <a:pPr fontAlgn="base"/>
            <a:r>
              <a:rPr lang="en-US" dirty="0"/>
              <a:t>		Dx = (x - n) mod 26</a:t>
            </a:r>
          </a:p>
          <a:p>
            <a:pPr fontAlgn="base"/>
            <a:endParaRPr lang="en-US" b="1" dirty="0"/>
          </a:p>
          <a:p>
            <a:pPr fontAlgn="base"/>
            <a:r>
              <a:rPr lang="en-US" b="1" dirty="0"/>
              <a:t>Algorithm for Substitution Cipher:</a:t>
            </a:r>
            <a:br>
              <a:rPr lang="en-US" dirty="0"/>
            </a:br>
            <a:r>
              <a:rPr lang="en-US" b="1" dirty="0"/>
              <a:t>Input:</a:t>
            </a:r>
            <a:endParaRPr lang="en-US" dirty="0"/>
          </a:p>
          <a:p>
            <a:pPr fontAlgn="base"/>
            <a:r>
              <a:rPr lang="en-US" dirty="0"/>
              <a:t>A String of both lower and upper case letters, called </a:t>
            </a:r>
            <a:r>
              <a:rPr lang="en-US" dirty="0" err="1"/>
              <a:t>PlainText</a:t>
            </a:r>
            <a:r>
              <a:rPr lang="en-US" dirty="0"/>
              <a:t>.</a:t>
            </a:r>
          </a:p>
          <a:p>
            <a:pPr fontAlgn="base"/>
            <a:r>
              <a:rPr lang="en-US" dirty="0"/>
              <a:t>An Integer denoting the required key.</a:t>
            </a:r>
          </a:p>
          <a:p>
            <a:pPr fontAlgn="base"/>
            <a:endParaRPr lang="en-US" dirty="0"/>
          </a:p>
          <a:p>
            <a:pPr fontAlgn="base"/>
            <a:endParaRPr lang="en-US" dirty="0"/>
          </a:p>
          <a:p>
            <a:endParaRPr lang="en-IN" dirty="0"/>
          </a:p>
        </p:txBody>
      </p:sp>
      <p:sp>
        <p:nvSpPr>
          <p:cNvPr id="10" name="AutoShape 10" descr="E_n(x)=(x+n)mod\ 26">
            <a:extLst>
              <a:ext uri="{FF2B5EF4-FFF2-40B4-BE49-F238E27FC236}">
                <a16:creationId xmlns:a16="http://schemas.microsoft.com/office/drawing/2014/main" id="{694804A9-34DA-4895-B9F6-209749FBC95C}"/>
              </a:ext>
            </a:extLst>
          </p:cNvPr>
          <p:cNvSpPr>
            <a:spLocks noChangeAspect="1" noChangeArrowheads="1"/>
          </p:cNvSpPr>
          <p:nvPr/>
        </p:nvSpPr>
        <p:spPr bwMode="auto">
          <a:xfrm>
            <a:off x="5813992" y="2948125"/>
            <a:ext cx="354509" cy="3545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2" descr="E_n(x)=(x+n)mod\ 26">
            <a:extLst>
              <a:ext uri="{FF2B5EF4-FFF2-40B4-BE49-F238E27FC236}">
                <a16:creationId xmlns:a16="http://schemas.microsoft.com/office/drawing/2014/main" id="{0F6B2285-FDA2-4840-8C3F-80AC69F50EFA}"/>
              </a:ext>
            </a:extLst>
          </p:cNvPr>
          <p:cNvSpPr>
            <a:spLocks noChangeAspect="1" noChangeArrowheads="1"/>
          </p:cNvSpPr>
          <p:nvPr/>
        </p:nvSpPr>
        <p:spPr bwMode="auto">
          <a:xfrm>
            <a:off x="5801557" y="34363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8" name="Picture 14" descr="substitution-cipher">
            <a:extLst>
              <a:ext uri="{FF2B5EF4-FFF2-40B4-BE49-F238E27FC236}">
                <a16:creationId xmlns:a16="http://schemas.microsoft.com/office/drawing/2014/main" id="{F5A20CE7-F80E-4F5C-B146-89A6AD43B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101" y="1669773"/>
            <a:ext cx="5480574" cy="140172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6">
            <a:extLst>
              <a:ext uri="{FF2B5EF4-FFF2-40B4-BE49-F238E27FC236}">
                <a16:creationId xmlns:a16="http://schemas.microsoft.com/office/drawing/2014/main" id="{A0FA83AD-3ED4-4AB6-B1AB-8BDAD36DB0D1}"/>
              </a:ext>
            </a:extLst>
          </p:cNvPr>
          <p:cNvSpPr>
            <a:spLocks noChangeArrowheads="1"/>
          </p:cNvSpPr>
          <p:nvPr/>
        </p:nvSpPr>
        <p:spPr bwMode="auto">
          <a:xfrm>
            <a:off x="1343024" y="4800293"/>
            <a:ext cx="9220201" cy="73866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nsolas" panose="020B0609020204030204" pitchFamily="49" charset="0"/>
              </a:rPr>
              <a:t>Plain Text:</a:t>
            </a:r>
            <a:r>
              <a:rPr kumimoji="0" lang="en-US" altLang="en-US" sz="1600" b="0" i="0" u="none" strike="noStrike" cap="none" normalizeH="0" baseline="0" dirty="0">
                <a:ln>
                  <a:noFill/>
                </a:ln>
                <a:solidFill>
                  <a:schemeClr val="tx1"/>
                </a:solidFill>
                <a:effectLst/>
                <a:latin typeface="Consolas" panose="020B0609020204030204" pitchFamily="49" charset="0"/>
              </a:rPr>
              <a:t> I am studying Data Encryption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nsolas" panose="020B0609020204030204" pitchFamily="49" charset="0"/>
              </a:rPr>
              <a:t>Key:</a:t>
            </a:r>
            <a:r>
              <a:rPr kumimoji="0" lang="en-US" altLang="en-US" sz="1600" b="0" i="0" u="none" strike="noStrike" cap="none" normalizeH="0" baseline="0" dirty="0">
                <a:ln>
                  <a:noFill/>
                </a:ln>
                <a:solidFill>
                  <a:schemeClr val="tx1"/>
                </a:solidFill>
                <a:effectLst/>
                <a:latin typeface="Consolas" panose="020B0609020204030204" pitchFamily="49" charset="0"/>
              </a:rPr>
              <a:t>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nsolas" panose="020B0609020204030204" pitchFamily="49" charset="0"/>
              </a:rPr>
              <a:t>Output:</a:t>
            </a:r>
            <a:r>
              <a:rPr kumimoji="0" lang="en-US" altLang="en-US" sz="1600" b="0" i="0" u="none" strike="noStrike" cap="none" normalizeH="0" baseline="0" dirty="0">
                <a:ln>
                  <a:noFill/>
                </a:ln>
                <a:solidFill>
                  <a:schemeClr val="tx1"/>
                </a:solidFill>
                <a:effectLst/>
                <a:latin typeface="Consolas" panose="020B0609020204030204" pitchFamily="49" charset="0"/>
              </a:rPr>
              <a:t> M eq </a:t>
            </a:r>
            <a:r>
              <a:rPr kumimoji="0" lang="en-US" altLang="en-US" sz="1600" b="0" i="0" u="none" strike="noStrike" cap="none" normalizeH="0" baseline="0" dirty="0" err="1">
                <a:ln>
                  <a:noFill/>
                </a:ln>
                <a:solidFill>
                  <a:schemeClr val="tx1"/>
                </a:solidFill>
                <a:effectLst/>
                <a:latin typeface="Consolas" panose="020B0609020204030204" pitchFamily="49" charset="0"/>
              </a:rPr>
              <a:t>wxyhCmrk</a:t>
            </a:r>
            <a:r>
              <a:rPr kumimoji="0" lang="en-US" altLang="en-US" sz="1600" b="0" i="0" u="none" strike="noStrike" cap="none" normalizeH="0" baseline="0" dirty="0">
                <a:ln>
                  <a:noFill/>
                </a:ln>
                <a:solidFill>
                  <a:schemeClr val="tx1"/>
                </a:solidFill>
                <a:effectLst/>
                <a:latin typeface="Consolas" panose="020B0609020204030204" pitchFamily="49" charset="0"/>
              </a:rPr>
              <a:t> Hexe </a:t>
            </a:r>
            <a:r>
              <a:rPr kumimoji="0" lang="en-US" altLang="en-US" sz="1600" b="0" i="0" u="none" strike="noStrike" cap="none" normalizeH="0" baseline="0" dirty="0" err="1">
                <a:ln>
                  <a:noFill/>
                </a:ln>
                <a:solidFill>
                  <a:schemeClr val="tx1"/>
                </a:solidFill>
                <a:effectLst/>
                <a:latin typeface="Consolas" panose="020B0609020204030204" pitchFamily="49" charset="0"/>
              </a:rPr>
              <a:t>IrgvCtxmsr</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3273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A63A7D-A199-4F07-92F6-8217AC4CC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225" y="228601"/>
            <a:ext cx="9077325" cy="6124574"/>
          </a:xfrm>
          <a:prstGeom prst="rect">
            <a:avLst/>
          </a:prstGeom>
        </p:spPr>
      </p:pic>
    </p:spTree>
    <p:extLst>
      <p:ext uri="{BB962C8B-B14F-4D97-AF65-F5344CB8AC3E}">
        <p14:creationId xmlns:p14="http://schemas.microsoft.com/office/powerpoint/2010/main" val="259427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07899D-CA92-4CA6-A82F-90D946C55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83" y="0"/>
            <a:ext cx="11452195" cy="6858000"/>
          </a:xfrm>
          <a:prstGeom prst="rect">
            <a:avLst/>
          </a:prstGeom>
        </p:spPr>
      </p:pic>
    </p:spTree>
    <p:extLst>
      <p:ext uri="{BB962C8B-B14F-4D97-AF65-F5344CB8AC3E}">
        <p14:creationId xmlns:p14="http://schemas.microsoft.com/office/powerpoint/2010/main" val="223809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5E77D-6EAB-4D60-B6C0-261F8C78758A}"/>
              </a:ext>
            </a:extLst>
          </p:cNvPr>
          <p:cNvSpPr>
            <a:spLocks noGrp="1"/>
          </p:cNvSpPr>
          <p:nvPr>
            <p:ph type="ctrTitle"/>
          </p:nvPr>
        </p:nvSpPr>
        <p:spPr>
          <a:xfrm>
            <a:off x="2672179" y="1597980"/>
            <a:ext cx="7315200" cy="4527612"/>
          </a:xfrm>
        </p:spPr>
        <p:txBody>
          <a:bodyPr/>
          <a:lstStyle/>
          <a:p>
            <a:r>
              <a:rPr lang="en-US" dirty="0"/>
              <a:t>Thank </a:t>
            </a:r>
            <a:br>
              <a:rPr lang="en-US" dirty="0"/>
            </a:br>
            <a:r>
              <a:rPr lang="en-US" dirty="0"/>
              <a:t>you</a:t>
            </a:r>
            <a:endParaRPr lang="en-IN" dirty="0"/>
          </a:p>
        </p:txBody>
      </p:sp>
    </p:spTree>
    <p:extLst>
      <p:ext uri="{BB962C8B-B14F-4D97-AF65-F5344CB8AC3E}">
        <p14:creationId xmlns:p14="http://schemas.microsoft.com/office/powerpoint/2010/main" val="302334045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4372</TotalTime>
  <Words>266</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Bahnschrift Light</vt:lpstr>
      <vt:lpstr>Consolas</vt:lpstr>
      <vt:lpstr>Gill Sans MT</vt:lpstr>
      <vt:lpstr>Impact</vt:lpstr>
      <vt:lpstr>Verdana</vt:lpstr>
      <vt:lpstr>Badge</vt:lpstr>
      <vt:lpstr>Welcome </vt:lpstr>
      <vt:lpstr>Difference Between substitution CIPHER and Transportation Cipher</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Shilpa Biswas</dc:creator>
  <cp:lastModifiedBy>Shilpa Biswas</cp:lastModifiedBy>
  <cp:revision>13</cp:revision>
  <dcterms:created xsi:type="dcterms:W3CDTF">2020-04-16T04:05:13Z</dcterms:created>
  <dcterms:modified xsi:type="dcterms:W3CDTF">2020-06-17T03:55:40Z</dcterms:modified>
</cp:coreProperties>
</file>