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2C47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2C47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2C47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19-Jun-20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2C47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19-Jun-20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19-Jun-20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1170" y="1858162"/>
            <a:ext cx="7331709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22C47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270" y="2952330"/>
            <a:ext cx="7480300" cy="152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22C47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62491" y="2971800"/>
            <a:ext cx="78670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178DBA"/>
                </a:solidFill>
                <a:latin typeface="Myanmar Text"/>
                <a:cs typeface="Myanmar Text"/>
              </a:rPr>
              <a:t>Principles of Public-Key  Cryptosystems</a:t>
            </a:r>
            <a:endParaRPr sz="6000" dirty="0">
              <a:latin typeface="Myanmar Text"/>
              <a:cs typeface="Myanmar Tex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EE4307-321A-44CA-A06E-D16EC847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33400"/>
            <a:ext cx="10591800" cy="954107"/>
          </a:xfrm>
        </p:spPr>
        <p:txBody>
          <a:bodyPr/>
          <a:lstStyle/>
          <a:p>
            <a:r>
              <a:rPr lang="en-US" sz="4400" dirty="0"/>
              <a:t>Cryptography and Network Security</a:t>
            </a:r>
            <a:br>
              <a:rPr lang="en-US" sz="1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endParaRPr lang="en-IN" sz="1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E413C3-2AF2-4D1C-AAC5-A35684841D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40217" y="5562600"/>
            <a:ext cx="8534400" cy="368300"/>
          </a:xfrm>
        </p:spPr>
        <p:txBody>
          <a:bodyPr/>
          <a:lstStyle/>
          <a:p>
            <a:r>
              <a:rPr lang="en-US" dirty="0"/>
              <a:t>Presented by MD ABDUS SAHID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2066671"/>
            <a:ext cx="782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 </a:t>
            </a:r>
            <a:r>
              <a:rPr b="1" spc="-100" dirty="0">
                <a:latin typeface="Myanmar Text"/>
                <a:cs typeface="Myanmar Text"/>
              </a:rPr>
              <a:t>encrypts </a:t>
            </a:r>
            <a:r>
              <a:rPr b="1" spc="-114" dirty="0">
                <a:latin typeface="Myanmar Text"/>
                <a:cs typeface="Myanmar Text"/>
              </a:rPr>
              <a:t>it </a:t>
            </a:r>
            <a:r>
              <a:rPr b="1" spc="-95" dirty="0">
                <a:latin typeface="Myanmar Text"/>
                <a:cs typeface="Myanmar Text"/>
              </a:rPr>
              <a:t>using </a:t>
            </a:r>
            <a:r>
              <a:rPr b="1" spc="-114" dirty="0">
                <a:latin typeface="Myanmar Text"/>
                <a:cs typeface="Myanmar Text"/>
              </a:rPr>
              <a:t>A’s </a:t>
            </a:r>
            <a:r>
              <a:rPr b="1" spc="-110" dirty="0">
                <a:latin typeface="Myanmar Text"/>
                <a:cs typeface="Myanmar Text"/>
              </a:rPr>
              <a:t>private </a:t>
            </a:r>
            <a:r>
              <a:rPr b="1" spc="-114" dirty="0">
                <a:latin typeface="Myanmar Text"/>
                <a:cs typeface="Myanmar Text"/>
              </a:rPr>
              <a:t>key </a:t>
            </a:r>
            <a:r>
              <a:rPr dirty="0"/>
              <a:t>before transmitting</a:t>
            </a:r>
            <a:r>
              <a:rPr spc="240" dirty="0"/>
              <a:t> </a:t>
            </a:r>
            <a:r>
              <a:rPr spc="-5" dirty="0"/>
              <a:t>it.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454559"/>
            <a:ext cx="7941945" cy="23399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 can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decrypt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 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using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A’s </a:t>
            </a:r>
            <a:r>
              <a:rPr sz="2400" b="1" spc="-95" dirty="0">
                <a:solidFill>
                  <a:srgbClr val="122C47"/>
                </a:solidFill>
                <a:latin typeface="Myanmar Text"/>
                <a:cs typeface="Myanmar Text"/>
              </a:rPr>
              <a:t>public</a:t>
            </a:r>
            <a:r>
              <a:rPr sz="2400" b="1" spc="3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key</a:t>
            </a:r>
            <a:r>
              <a:rPr sz="2400" spc="-90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  <a:p>
            <a:pPr marL="3743960" lvl="1" indent="-2927350">
              <a:lnSpc>
                <a:spcPct val="100000"/>
              </a:lnSpc>
              <a:spcBef>
                <a:spcPts val="894"/>
              </a:spcBef>
              <a:buClr>
                <a:srgbClr val="353535"/>
              </a:buClr>
              <a:buSzPct val="96000"/>
              <a:buFont typeface="Wingdings 3"/>
              <a:buChar char=""/>
              <a:tabLst>
                <a:tab pos="3744595" algn="l"/>
              </a:tabLst>
            </a:pPr>
            <a:r>
              <a:rPr sz="2500" b="1" i="1" spc="-195" dirty="0">
                <a:solidFill>
                  <a:srgbClr val="122C47"/>
                </a:solidFill>
                <a:latin typeface="Myanmar Text"/>
                <a:cs typeface="Myanmar Text"/>
              </a:rPr>
              <a:t>Y </a:t>
            </a:r>
            <a:r>
              <a:rPr sz="2400" b="1" spc="-60" dirty="0">
                <a:solidFill>
                  <a:srgbClr val="122C47"/>
                </a:solidFill>
                <a:latin typeface="Myanmar Text"/>
                <a:cs typeface="Myanmar Text"/>
              </a:rPr>
              <a:t>=</a:t>
            </a:r>
            <a:r>
              <a:rPr sz="2400" b="1" spc="7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E(</a:t>
            </a:r>
            <a:r>
              <a:rPr sz="2500" b="1" i="1" spc="-175" dirty="0">
                <a:solidFill>
                  <a:srgbClr val="122C47"/>
                </a:solidFill>
                <a:latin typeface="Myanmar Text"/>
                <a:cs typeface="Myanmar Text"/>
              </a:rPr>
              <a:t>PRa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500" b="1" i="1" spc="-175" dirty="0">
                <a:solidFill>
                  <a:srgbClr val="122C47"/>
                </a:solidFill>
                <a:latin typeface="Myanmar Text"/>
                <a:cs typeface="Myanmar Text"/>
              </a:rPr>
              <a:t>X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)</a:t>
            </a:r>
            <a:endParaRPr sz="2400">
              <a:latin typeface="Myanmar Text"/>
              <a:cs typeface="Myanmar Text"/>
            </a:endParaRPr>
          </a:p>
          <a:p>
            <a:pPr marL="3701415" lvl="1" indent="-2885440">
              <a:lnSpc>
                <a:spcPct val="100000"/>
              </a:lnSpc>
              <a:spcBef>
                <a:spcPts val="890"/>
              </a:spcBef>
              <a:buClr>
                <a:srgbClr val="353535"/>
              </a:buClr>
              <a:buSzPct val="96000"/>
              <a:buFont typeface="Wingdings 3"/>
              <a:buChar char=""/>
              <a:tabLst>
                <a:tab pos="3701415" algn="l"/>
              </a:tabLst>
            </a:pPr>
            <a:r>
              <a:rPr sz="2500" b="1" i="1" spc="-225" dirty="0">
                <a:solidFill>
                  <a:srgbClr val="122C47"/>
                </a:solidFill>
                <a:latin typeface="Myanmar Text"/>
                <a:cs typeface="Myanmar Text"/>
              </a:rPr>
              <a:t>X </a:t>
            </a:r>
            <a:r>
              <a:rPr sz="2400" b="1" spc="-60" dirty="0">
                <a:solidFill>
                  <a:srgbClr val="122C47"/>
                </a:solidFill>
                <a:latin typeface="Myanmar Text"/>
                <a:cs typeface="Myanmar Text"/>
              </a:rPr>
              <a:t>=</a:t>
            </a:r>
            <a:r>
              <a:rPr sz="2400" b="1" spc="-36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70" dirty="0">
                <a:solidFill>
                  <a:srgbClr val="122C47"/>
                </a:solidFill>
                <a:latin typeface="Myanmar Text"/>
                <a:cs typeface="Myanmar Text"/>
              </a:rPr>
              <a:t>D(</a:t>
            </a:r>
            <a:r>
              <a:rPr sz="2500" b="1" i="1" spc="-170" dirty="0">
                <a:solidFill>
                  <a:srgbClr val="122C47"/>
                </a:solidFill>
                <a:latin typeface="Myanmar Text"/>
                <a:cs typeface="Myanmar Text"/>
              </a:rPr>
              <a:t>PUa</a:t>
            </a:r>
            <a:r>
              <a:rPr sz="2400" b="1" spc="-170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500" b="1" i="1" spc="-170" dirty="0">
                <a:solidFill>
                  <a:srgbClr val="122C47"/>
                </a:solidFill>
                <a:latin typeface="Myanmar Text"/>
                <a:cs typeface="Myanmar Text"/>
              </a:rPr>
              <a:t>Y</a:t>
            </a:r>
            <a:r>
              <a:rPr sz="2400" b="1" spc="-170" dirty="0">
                <a:solidFill>
                  <a:srgbClr val="122C47"/>
                </a:solidFill>
                <a:latin typeface="Myanmar Text"/>
                <a:cs typeface="Myanmar Text"/>
              </a:rPr>
              <a:t>)</a:t>
            </a:r>
            <a:endParaRPr sz="2400">
              <a:latin typeface="Myanmar Text"/>
              <a:cs typeface="Myanmar Text"/>
            </a:endParaRPr>
          </a:p>
          <a:p>
            <a:pPr marL="355600" marR="5080" indent="-342900">
              <a:lnSpc>
                <a:spcPct val="100000"/>
              </a:lnSpc>
              <a:spcBef>
                <a:spcPts val="97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Only A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could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have prepared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message,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Therefore, the  entire encrypted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 serves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as a </a:t>
            </a:r>
            <a:r>
              <a:rPr sz="2400" b="1" spc="-105" dirty="0">
                <a:solidFill>
                  <a:srgbClr val="122C47"/>
                </a:solidFill>
                <a:latin typeface="Myanmar Text"/>
                <a:cs typeface="Myanmar Text"/>
              </a:rPr>
              <a:t>digital 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signature</a:t>
            </a:r>
            <a:r>
              <a:rPr sz="2400" spc="-90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2066671"/>
            <a:ext cx="7849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In addition, it </a:t>
            </a:r>
            <a:r>
              <a:rPr sz="2400" b="1" spc="-75" dirty="0">
                <a:solidFill>
                  <a:srgbClr val="122C47"/>
                </a:solidFill>
                <a:latin typeface="Myanmar Text"/>
                <a:cs typeface="Myanmar Text"/>
              </a:rPr>
              <a:t>is </a:t>
            </a:r>
            <a:r>
              <a:rPr sz="2400" b="1" spc="-95" dirty="0">
                <a:solidFill>
                  <a:srgbClr val="122C47"/>
                </a:solidFill>
                <a:latin typeface="Myanmar Text"/>
                <a:cs typeface="Myanmar Text"/>
              </a:rPr>
              <a:t>impossible to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alter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</a:t>
            </a:r>
            <a:r>
              <a:rPr sz="2400" spc="15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without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305938"/>
            <a:ext cx="6642734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access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A’s private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 key</a:t>
            </a:r>
            <a:endParaRPr sz="2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 being sent 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is </a:t>
            </a:r>
            <a:r>
              <a:rPr sz="2400" b="1" spc="-85" dirty="0">
                <a:solidFill>
                  <a:srgbClr val="122C47"/>
                </a:solidFill>
                <a:latin typeface="Myanmar Text"/>
                <a:cs typeface="Myanmar Text"/>
              </a:rPr>
              <a:t>safe </a:t>
            </a:r>
            <a:r>
              <a:rPr sz="2400" b="1" spc="-130" dirty="0">
                <a:solidFill>
                  <a:srgbClr val="122C47"/>
                </a:solidFill>
                <a:latin typeface="Myanmar Text"/>
                <a:cs typeface="Myanmar Text"/>
              </a:rPr>
              <a:t>from</a:t>
            </a:r>
            <a:r>
              <a:rPr sz="2400" b="1" spc="-7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alteration</a:t>
            </a:r>
            <a:r>
              <a:rPr sz="2400" spc="-100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3416630"/>
            <a:ext cx="84658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But </a:t>
            </a:r>
            <a:r>
              <a:rPr sz="2400" b="1" spc="-105" dirty="0">
                <a:solidFill>
                  <a:srgbClr val="122C47"/>
                </a:solidFill>
                <a:latin typeface="Myanmar Text"/>
                <a:cs typeface="Myanmar Text"/>
              </a:rPr>
              <a:t>not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confidentiality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because any observer can decrypt</a:t>
            </a:r>
            <a:r>
              <a:rPr sz="2400" spc="9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</a:t>
            </a:r>
            <a:endParaRPr sz="2400">
              <a:latin typeface="Myanmar Text"/>
              <a:cs typeface="Myanmar Tex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by using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sender’s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public</a:t>
            </a:r>
            <a:r>
              <a:rPr sz="2400" spc="-1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68745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8DBA"/>
                </a:solidFill>
              </a:rPr>
              <a:t>Authentication </a:t>
            </a:r>
            <a:r>
              <a:rPr sz="3600" dirty="0">
                <a:solidFill>
                  <a:srgbClr val="178DBA"/>
                </a:solidFill>
              </a:rPr>
              <a:t>and</a:t>
            </a:r>
            <a:r>
              <a:rPr sz="3600" spc="20" dirty="0">
                <a:solidFill>
                  <a:srgbClr val="178DBA"/>
                </a:solidFill>
              </a:rPr>
              <a:t> </a:t>
            </a:r>
            <a:r>
              <a:rPr sz="3600" dirty="0">
                <a:solidFill>
                  <a:srgbClr val="178DBA"/>
                </a:solidFill>
              </a:rPr>
              <a:t>confidentiality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92323" y="1659635"/>
            <a:ext cx="8912352" cy="494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2066671"/>
            <a:ext cx="7976870" cy="174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Both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authentication function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and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confidentiality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by a  double use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of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public-key</a:t>
            </a:r>
            <a:r>
              <a:rPr sz="2400" spc="4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scheme</a:t>
            </a:r>
            <a:endParaRPr sz="2400">
              <a:latin typeface="Myanmar Text"/>
              <a:cs typeface="Myanmar Text"/>
            </a:endParaRPr>
          </a:p>
          <a:p>
            <a:pPr marL="780415" algn="ctr">
              <a:lnSpc>
                <a:spcPct val="100000"/>
              </a:lnSpc>
              <a:spcBef>
                <a:spcPts val="894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500" b="1" i="1" spc="-150" dirty="0">
                <a:solidFill>
                  <a:srgbClr val="122C47"/>
                </a:solidFill>
                <a:latin typeface="Myanmar Text"/>
                <a:cs typeface="Myanmar Text"/>
              </a:rPr>
              <a:t>Z </a:t>
            </a:r>
            <a:r>
              <a:rPr sz="2400" b="1" spc="-60" dirty="0">
                <a:solidFill>
                  <a:srgbClr val="122C47"/>
                </a:solidFill>
                <a:latin typeface="Myanmar Text"/>
                <a:cs typeface="Myanmar Text"/>
              </a:rPr>
              <a:t>= </a:t>
            </a:r>
            <a:r>
              <a:rPr sz="2400" b="1" spc="-155" dirty="0">
                <a:solidFill>
                  <a:srgbClr val="122C47"/>
                </a:solidFill>
                <a:latin typeface="Myanmar Text"/>
                <a:cs typeface="Myanmar Text"/>
              </a:rPr>
              <a:t>E(</a:t>
            </a:r>
            <a:r>
              <a:rPr sz="2500" b="1" i="1" spc="-155" dirty="0">
                <a:solidFill>
                  <a:srgbClr val="122C47"/>
                </a:solidFill>
                <a:latin typeface="Myanmar Text"/>
                <a:cs typeface="Myanmar Text"/>
              </a:rPr>
              <a:t>PUb</a:t>
            </a:r>
            <a:r>
              <a:rPr sz="2400" b="1" spc="-15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400" b="1" spc="-1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E(</a:t>
            </a:r>
            <a:r>
              <a:rPr sz="2500" b="1" i="1" spc="-175" dirty="0">
                <a:solidFill>
                  <a:srgbClr val="122C47"/>
                </a:solidFill>
                <a:latin typeface="Myanmar Text"/>
                <a:cs typeface="Myanmar Text"/>
              </a:rPr>
              <a:t>PRa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500" b="1" i="1" spc="-175" dirty="0">
                <a:solidFill>
                  <a:srgbClr val="122C47"/>
                </a:solidFill>
                <a:latin typeface="Myanmar Text"/>
                <a:cs typeface="Myanmar Text"/>
              </a:rPr>
              <a:t>X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))</a:t>
            </a:r>
            <a:endParaRPr sz="2400">
              <a:latin typeface="Myanmar Text"/>
              <a:cs typeface="Myanmar Text"/>
            </a:endParaRPr>
          </a:p>
          <a:p>
            <a:pPr marL="778510" algn="ctr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500" b="1" i="1" spc="-225" dirty="0">
                <a:solidFill>
                  <a:srgbClr val="122C47"/>
                </a:solidFill>
                <a:latin typeface="Myanmar Text"/>
                <a:cs typeface="Myanmar Text"/>
              </a:rPr>
              <a:t>X </a:t>
            </a:r>
            <a:r>
              <a:rPr sz="2400" b="1" spc="-55" dirty="0">
                <a:solidFill>
                  <a:srgbClr val="122C47"/>
                </a:solidFill>
                <a:latin typeface="Myanmar Text"/>
                <a:cs typeface="Myanmar Text"/>
              </a:rPr>
              <a:t>= </a:t>
            </a:r>
            <a:r>
              <a:rPr sz="2400" b="1" spc="-160" dirty="0">
                <a:solidFill>
                  <a:srgbClr val="122C47"/>
                </a:solidFill>
                <a:latin typeface="Myanmar Text"/>
                <a:cs typeface="Myanmar Text"/>
              </a:rPr>
              <a:t>D(</a:t>
            </a:r>
            <a:r>
              <a:rPr sz="2500" b="1" i="1" spc="-160" dirty="0">
                <a:solidFill>
                  <a:srgbClr val="122C47"/>
                </a:solidFill>
                <a:latin typeface="Myanmar Text"/>
                <a:cs typeface="Myanmar Text"/>
              </a:rPr>
              <a:t>PUa</a:t>
            </a:r>
            <a:r>
              <a:rPr sz="2400" b="1" spc="-160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b="1" spc="-165" dirty="0">
                <a:solidFill>
                  <a:srgbClr val="122C47"/>
                </a:solidFill>
                <a:latin typeface="Myanmar Text"/>
                <a:cs typeface="Myanmar Text"/>
              </a:rPr>
              <a:t>D(</a:t>
            </a:r>
            <a:r>
              <a:rPr sz="2500" b="1" i="1" spc="-165" dirty="0">
                <a:solidFill>
                  <a:srgbClr val="122C47"/>
                </a:solidFill>
                <a:latin typeface="Myanmar Text"/>
                <a:cs typeface="Myanmar Text"/>
              </a:rPr>
              <a:t>PRb</a:t>
            </a:r>
            <a:r>
              <a:rPr sz="2400" b="1" spc="-16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400" b="1" spc="-33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500" b="1" i="1" spc="-165" dirty="0">
                <a:solidFill>
                  <a:srgbClr val="122C47"/>
                </a:solidFill>
                <a:latin typeface="Myanmar Text"/>
                <a:cs typeface="Myanmar Text"/>
              </a:rPr>
              <a:t>Z</a:t>
            </a:r>
            <a:r>
              <a:rPr sz="2400" b="1" spc="-165" dirty="0">
                <a:solidFill>
                  <a:srgbClr val="122C47"/>
                </a:solidFill>
                <a:latin typeface="Myanmar Text"/>
                <a:cs typeface="Myanmar Text"/>
              </a:rPr>
              <a:t>))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2066671"/>
            <a:ext cx="875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We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begin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by encrypting a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message,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using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sender’s</a:t>
            </a:r>
            <a:r>
              <a:rPr sz="2400" spc="52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private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305938"/>
            <a:ext cx="7693025" cy="15024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key.</a:t>
            </a:r>
            <a:endParaRPr sz="24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This provides the </a:t>
            </a:r>
            <a:r>
              <a:rPr sz="2400" b="1" spc="-105" dirty="0">
                <a:solidFill>
                  <a:srgbClr val="122C47"/>
                </a:solidFill>
                <a:latin typeface="Myanmar Text"/>
                <a:cs typeface="Myanmar Text"/>
              </a:rPr>
              <a:t>digital</a:t>
            </a:r>
            <a:r>
              <a:rPr sz="2400" b="1" spc="-5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signature</a:t>
            </a:r>
            <a:r>
              <a:rPr sz="2400" spc="-90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Next,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we encrypt again, using the receiver’s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public</a:t>
            </a:r>
            <a:r>
              <a:rPr sz="2400" spc="1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key.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3910965"/>
            <a:ext cx="875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" algn="l"/>
                <a:tab pos="1705610" algn="l"/>
                <a:tab pos="3188970" algn="l"/>
                <a:tab pos="3799840" algn="l"/>
                <a:tab pos="4283075" algn="l"/>
                <a:tab pos="5779770" algn="l"/>
                <a:tab pos="6496685" algn="l"/>
                <a:tab pos="6967220" algn="l"/>
                <a:tab pos="7545070" algn="l"/>
              </a:tabLst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spc="-4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	fin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a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l	ci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p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her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t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ext	can	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b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	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d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ecryp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t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ed	on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l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y	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b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y	t</a:t>
            </a:r>
            <a:r>
              <a:rPr sz="2400" spc="-15" dirty="0">
                <a:solidFill>
                  <a:srgbClr val="122C47"/>
                </a:solidFill>
                <a:latin typeface="Myanmar Text"/>
                <a:cs typeface="Myanmar Text"/>
              </a:rPr>
              <a:t>h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	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intend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d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270" y="4150233"/>
            <a:ext cx="6993255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receiver, who alone has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matching private</a:t>
            </a:r>
            <a:r>
              <a:rPr sz="2400" spc="2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key.</a:t>
            </a:r>
            <a:endParaRPr sz="2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Thus, </a:t>
            </a:r>
            <a:r>
              <a:rPr sz="2400" b="1" spc="-110" dirty="0">
                <a:solidFill>
                  <a:srgbClr val="122C47"/>
                </a:solidFill>
                <a:latin typeface="Myanmar Text"/>
                <a:cs typeface="Myanmar Text"/>
              </a:rPr>
              <a:t>confidentiality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is</a:t>
            </a:r>
            <a:r>
              <a:rPr sz="2400" spc="3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provided.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8375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178DBA"/>
                </a:solidFill>
                <a:latin typeface="Myanmar Text"/>
                <a:cs typeface="Myanmar Text"/>
              </a:rPr>
              <a:t>Applications </a:t>
            </a:r>
            <a:r>
              <a:rPr sz="3600" b="1" spc="-190" dirty="0">
                <a:solidFill>
                  <a:srgbClr val="178DBA"/>
                </a:solidFill>
                <a:latin typeface="Myanmar Text"/>
                <a:cs typeface="Myanmar Text"/>
              </a:rPr>
              <a:t>for </a:t>
            </a:r>
            <a:r>
              <a:rPr sz="3600" b="1" spc="-165" dirty="0">
                <a:solidFill>
                  <a:srgbClr val="178DBA"/>
                </a:solidFill>
                <a:latin typeface="Myanmar Text"/>
                <a:cs typeface="Myanmar Text"/>
              </a:rPr>
              <a:t>Public-Key</a:t>
            </a:r>
            <a:r>
              <a:rPr sz="3600" b="1" spc="100" dirty="0">
                <a:solidFill>
                  <a:srgbClr val="178DBA"/>
                </a:solidFill>
                <a:latin typeface="Myanmar Text"/>
                <a:cs typeface="Myanmar Text"/>
              </a:rPr>
              <a:t> </a:t>
            </a:r>
            <a:r>
              <a:rPr sz="3600" b="1" spc="-155" dirty="0">
                <a:solidFill>
                  <a:srgbClr val="178DBA"/>
                </a:solidFill>
                <a:latin typeface="Myanmar Text"/>
                <a:cs typeface="Myanmar Text"/>
              </a:rPr>
              <a:t>Cryptosystems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940179"/>
            <a:ext cx="7696200" cy="2488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b="1" spc="-110" dirty="0">
                <a:solidFill>
                  <a:srgbClr val="404040"/>
                </a:solidFill>
                <a:latin typeface="Myanmar Text"/>
                <a:cs typeface="Myanmar Text"/>
              </a:rPr>
              <a:t>Encryption/decryption</a:t>
            </a:r>
            <a:endParaRPr sz="24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b="1" spc="-105" dirty="0">
                <a:solidFill>
                  <a:srgbClr val="404040"/>
                </a:solidFill>
                <a:latin typeface="Myanmar Text"/>
                <a:cs typeface="Myanmar Text"/>
              </a:rPr>
              <a:t>Digital</a:t>
            </a:r>
            <a:r>
              <a:rPr sz="2400" b="1" spc="-6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2400" b="1" spc="-95" dirty="0">
                <a:solidFill>
                  <a:srgbClr val="404040"/>
                </a:solidFill>
                <a:latin typeface="Myanmar Text"/>
                <a:cs typeface="Myanmar Text"/>
              </a:rPr>
              <a:t>signature</a:t>
            </a:r>
            <a:endParaRPr sz="24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b="1" spc="-125" dirty="0">
                <a:solidFill>
                  <a:srgbClr val="404040"/>
                </a:solidFill>
                <a:latin typeface="Myanmar Text"/>
                <a:cs typeface="Myanmar Text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2400" b="1" spc="-100" dirty="0">
                <a:solidFill>
                  <a:srgbClr val="404040"/>
                </a:solidFill>
                <a:latin typeface="Myanmar Text"/>
                <a:cs typeface="Myanmar Text"/>
              </a:rPr>
              <a:t>exchange</a:t>
            </a:r>
            <a:endParaRPr sz="24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Some algorithms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suitable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for all three</a:t>
            </a:r>
            <a:r>
              <a:rPr sz="2400" spc="9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applications,</a:t>
            </a:r>
            <a:endParaRPr sz="24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Some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used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only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for one or two of these</a:t>
            </a:r>
            <a:r>
              <a:rPr sz="2400" spc="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applications.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8493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78DBA"/>
                </a:solidFill>
                <a:latin typeface="Myanmar Text"/>
                <a:cs typeface="Myanmar Text"/>
              </a:rPr>
              <a:t>Requirements </a:t>
            </a:r>
            <a:r>
              <a:rPr sz="3600" b="1" spc="-190" dirty="0">
                <a:solidFill>
                  <a:srgbClr val="178DBA"/>
                </a:solidFill>
                <a:latin typeface="Myanmar Text"/>
                <a:cs typeface="Myanmar Text"/>
              </a:rPr>
              <a:t>for </a:t>
            </a:r>
            <a:r>
              <a:rPr sz="3600" b="1" spc="-165" dirty="0">
                <a:solidFill>
                  <a:srgbClr val="178DBA"/>
                </a:solidFill>
                <a:latin typeface="Myanmar Text"/>
                <a:cs typeface="Myanmar Text"/>
              </a:rPr>
              <a:t>Public-Key</a:t>
            </a:r>
            <a:r>
              <a:rPr sz="3600" b="1" spc="90" dirty="0">
                <a:solidFill>
                  <a:srgbClr val="178DBA"/>
                </a:solidFill>
                <a:latin typeface="Myanmar Text"/>
                <a:cs typeface="Myanmar Text"/>
              </a:rPr>
              <a:t> </a:t>
            </a:r>
            <a:r>
              <a:rPr sz="3600" b="1" spc="-170" dirty="0">
                <a:solidFill>
                  <a:srgbClr val="178DBA"/>
                </a:solidFill>
                <a:latin typeface="Myanmar Text"/>
                <a:cs typeface="Myanmar Text"/>
              </a:rPr>
              <a:t>Cryptography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66671"/>
            <a:ext cx="8668385" cy="41948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19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1.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It is computationally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easy for a party B to generate a pair of 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 (public key </a:t>
            </a:r>
            <a:r>
              <a:rPr sz="2500" i="1" spc="-50" dirty="0">
                <a:solidFill>
                  <a:srgbClr val="122C47"/>
                </a:solidFill>
                <a:latin typeface="Myanmar Text"/>
                <a:cs typeface="Myanmar Text"/>
              </a:rPr>
              <a:t>PUb</a:t>
            </a:r>
            <a:r>
              <a:rPr sz="2400" spc="-50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private key</a:t>
            </a:r>
            <a:r>
              <a:rPr sz="2400" spc="10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500" i="1" spc="-40" dirty="0">
                <a:solidFill>
                  <a:srgbClr val="122C47"/>
                </a:solidFill>
                <a:latin typeface="Myanmar Text"/>
                <a:cs typeface="Myanmar Text"/>
              </a:rPr>
              <a:t>PRb</a:t>
            </a:r>
            <a:r>
              <a:rPr sz="2400" spc="-40" dirty="0">
                <a:solidFill>
                  <a:srgbClr val="122C47"/>
                </a:solidFill>
                <a:latin typeface="Myanmar Text"/>
                <a:cs typeface="Myanmar Text"/>
              </a:rPr>
              <a:t>).</a:t>
            </a:r>
            <a:endParaRPr sz="2400">
              <a:latin typeface="Myanmar Text"/>
              <a:cs typeface="Myanmar Text"/>
            </a:endParaRPr>
          </a:p>
          <a:p>
            <a:pPr marL="355600" marR="213360" indent="-342900">
              <a:lnSpc>
                <a:spcPct val="98000"/>
              </a:lnSpc>
              <a:spcBef>
                <a:spcPts val="95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2.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It is computationally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easy for a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sender A, knowing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public key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and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be encrypted, </a:t>
            </a:r>
            <a:r>
              <a:rPr sz="2500" i="1" spc="-45" dirty="0">
                <a:solidFill>
                  <a:srgbClr val="122C47"/>
                </a:solidFill>
                <a:latin typeface="Myanmar Text"/>
                <a:cs typeface="Myanmar Text"/>
              </a:rPr>
              <a:t>M</a:t>
            </a:r>
            <a:r>
              <a:rPr sz="2400" spc="-45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generate 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corresponding</a:t>
            </a:r>
            <a:r>
              <a:rPr sz="2400" spc="2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ciphertext:</a:t>
            </a:r>
            <a:endParaRPr sz="2400">
              <a:latin typeface="Myanmar Text"/>
              <a:cs typeface="Myanmar Text"/>
            </a:endParaRPr>
          </a:p>
          <a:p>
            <a:pPr marL="88265" algn="ctr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500" i="1" spc="-65" dirty="0">
                <a:solidFill>
                  <a:srgbClr val="122C47"/>
                </a:solidFill>
                <a:latin typeface="Myanmar Text"/>
                <a:cs typeface="Myanmar Text"/>
              </a:rPr>
              <a:t>C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= 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E(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PUb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500" i="1" spc="-45" dirty="0">
                <a:solidFill>
                  <a:srgbClr val="122C47"/>
                </a:solidFill>
                <a:latin typeface="Myanmar Text"/>
                <a:cs typeface="Myanmar Text"/>
              </a:rPr>
              <a:t>M</a:t>
            </a:r>
            <a:r>
              <a:rPr sz="2400" spc="-45" dirty="0">
                <a:solidFill>
                  <a:srgbClr val="122C47"/>
                </a:solidFill>
                <a:latin typeface="Myanmar Text"/>
                <a:cs typeface="Myanmar Text"/>
              </a:rPr>
              <a:t>)</a:t>
            </a:r>
            <a:endParaRPr sz="2400">
              <a:latin typeface="Myanmar Text"/>
              <a:cs typeface="Myanmar Text"/>
            </a:endParaRPr>
          </a:p>
          <a:p>
            <a:pPr marL="355600" marR="226060" indent="-342900">
              <a:lnSpc>
                <a:spcPct val="100000"/>
              </a:lnSpc>
              <a:spcBef>
                <a:spcPts val="98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3.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It is computationally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easy for the receiver B to decrypt the 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resulting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ciphertext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using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private key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recover the 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original</a:t>
            </a:r>
            <a:r>
              <a:rPr sz="2400" spc="4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message:</a:t>
            </a:r>
            <a:endParaRPr sz="2400">
              <a:latin typeface="Myanmar Text"/>
              <a:cs typeface="Myanmar Text"/>
            </a:endParaRPr>
          </a:p>
          <a:p>
            <a:pPr marL="88265" algn="ctr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500" i="1" spc="-90" dirty="0">
                <a:solidFill>
                  <a:srgbClr val="122C47"/>
                </a:solidFill>
                <a:latin typeface="Myanmar Text"/>
                <a:cs typeface="Myanmar Text"/>
              </a:rPr>
              <a:t>M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= 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D(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PRb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C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)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= 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D[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PRb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400" spc="7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E(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PUb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M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)]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1508886"/>
            <a:ext cx="830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4.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It is computationally infeasible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for an adversary,</a:t>
            </a:r>
            <a:r>
              <a:rPr sz="2400" spc="9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knowing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the public </a:t>
            </a:r>
            <a:r>
              <a:rPr spc="-5" dirty="0"/>
              <a:t>key, </a:t>
            </a:r>
            <a:r>
              <a:rPr sz="2500" i="1" spc="-50" dirty="0">
                <a:latin typeface="Myanmar Text"/>
                <a:cs typeface="Myanmar Text"/>
              </a:rPr>
              <a:t>PUb</a:t>
            </a:r>
            <a:r>
              <a:rPr spc="-50" dirty="0"/>
              <a:t>, </a:t>
            </a:r>
            <a:r>
              <a:rPr dirty="0"/>
              <a:t>to determine the </a:t>
            </a:r>
            <a:r>
              <a:rPr spc="-5" dirty="0"/>
              <a:t>private key,</a:t>
            </a:r>
            <a:r>
              <a:rPr spc="50" dirty="0"/>
              <a:t> </a:t>
            </a:r>
            <a:r>
              <a:rPr sz="2500" i="1" spc="-45" dirty="0">
                <a:latin typeface="Myanmar Text"/>
                <a:cs typeface="Myanmar Text"/>
              </a:rPr>
              <a:t>PRb</a:t>
            </a:r>
            <a:r>
              <a:rPr spc="-45" dirty="0"/>
              <a:t>.</a:t>
            </a:r>
            <a:endParaRPr sz="25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366594"/>
            <a:ext cx="8308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5.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It is computationally infeasible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for an adversary,</a:t>
            </a:r>
            <a:r>
              <a:rPr sz="2400" spc="114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knowing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1170" y="2716428"/>
            <a:ext cx="73152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public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key, </a:t>
            </a:r>
            <a:r>
              <a:rPr sz="2500" i="1" spc="-50" dirty="0">
                <a:solidFill>
                  <a:srgbClr val="122C47"/>
                </a:solidFill>
                <a:latin typeface="Myanmar Text"/>
                <a:cs typeface="Myanmar Text"/>
              </a:rPr>
              <a:t>PUb</a:t>
            </a:r>
            <a:r>
              <a:rPr sz="2400" spc="-50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and a ciphertext, 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C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recover</a:t>
            </a:r>
            <a:r>
              <a:rPr sz="2400" spc="12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50"/>
              </a:spcBef>
            </a:pPr>
            <a:r>
              <a:rPr spc="-5" dirty="0"/>
              <a:t>original message,</a:t>
            </a:r>
            <a:r>
              <a:rPr spc="25" dirty="0"/>
              <a:t> </a:t>
            </a:r>
            <a:r>
              <a:rPr sz="2500" i="1" spc="-90" dirty="0">
                <a:latin typeface="Myanmar Text"/>
                <a:cs typeface="Myanmar Text"/>
              </a:rPr>
              <a:t>M</a:t>
            </a:r>
            <a:endParaRPr sz="2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b="1" spc="-114" dirty="0">
                <a:latin typeface="Myanmar Text"/>
                <a:cs typeface="Myanmar Text"/>
              </a:rPr>
              <a:t>6. </a:t>
            </a:r>
            <a:r>
              <a:rPr dirty="0"/>
              <a:t>The two </a:t>
            </a:r>
            <a:r>
              <a:rPr spc="-5" dirty="0"/>
              <a:t>keys </a:t>
            </a:r>
            <a:r>
              <a:rPr dirty="0"/>
              <a:t>can be applied </a:t>
            </a:r>
            <a:r>
              <a:rPr spc="-5" dirty="0"/>
              <a:t>in </a:t>
            </a:r>
            <a:r>
              <a:rPr dirty="0"/>
              <a:t>either</a:t>
            </a:r>
            <a:r>
              <a:rPr spc="45" dirty="0"/>
              <a:t> </a:t>
            </a:r>
            <a:r>
              <a:rPr dirty="0"/>
              <a:t>order:</a:t>
            </a:r>
          </a:p>
          <a:p>
            <a:pPr marL="1287780">
              <a:lnSpc>
                <a:spcPct val="100000"/>
              </a:lnSpc>
              <a:spcBef>
                <a:spcPts val="915"/>
              </a:spcBef>
            </a:pPr>
            <a:r>
              <a:rPr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500" i="1" spc="-90" dirty="0">
                <a:latin typeface="Myanmar Text"/>
                <a:cs typeface="Myanmar Text"/>
              </a:rPr>
              <a:t>M </a:t>
            </a:r>
            <a:r>
              <a:rPr dirty="0"/>
              <a:t>= </a:t>
            </a:r>
            <a:r>
              <a:rPr spc="-35" dirty="0"/>
              <a:t>D[</a:t>
            </a:r>
            <a:r>
              <a:rPr sz="2500" i="1" spc="-35" dirty="0">
                <a:latin typeface="Myanmar Text"/>
                <a:cs typeface="Myanmar Text"/>
              </a:rPr>
              <a:t>PUb</a:t>
            </a:r>
            <a:r>
              <a:rPr spc="-35" dirty="0"/>
              <a:t>, </a:t>
            </a:r>
            <a:r>
              <a:rPr spc="-30" dirty="0"/>
              <a:t>E(</a:t>
            </a:r>
            <a:r>
              <a:rPr sz="2500" i="1" spc="-30" dirty="0">
                <a:latin typeface="Myanmar Text"/>
                <a:cs typeface="Myanmar Text"/>
              </a:rPr>
              <a:t>PRb</a:t>
            </a:r>
            <a:r>
              <a:rPr spc="-30" dirty="0"/>
              <a:t>, </a:t>
            </a:r>
            <a:r>
              <a:rPr sz="2500" i="1" spc="-30" dirty="0">
                <a:latin typeface="Myanmar Text"/>
                <a:cs typeface="Myanmar Text"/>
              </a:rPr>
              <a:t>M</a:t>
            </a:r>
            <a:r>
              <a:rPr spc="-30" dirty="0"/>
              <a:t>)] </a:t>
            </a:r>
            <a:r>
              <a:rPr dirty="0"/>
              <a:t>= </a:t>
            </a:r>
            <a:r>
              <a:rPr spc="-35" dirty="0"/>
              <a:t>D[</a:t>
            </a:r>
            <a:r>
              <a:rPr sz="2500" i="1" spc="-35" dirty="0">
                <a:latin typeface="Myanmar Text"/>
                <a:cs typeface="Myanmar Text"/>
              </a:rPr>
              <a:t>PRb</a:t>
            </a:r>
            <a:r>
              <a:rPr spc="-35" dirty="0"/>
              <a:t>, E(</a:t>
            </a:r>
            <a:r>
              <a:rPr sz="2500" i="1" spc="-35" dirty="0">
                <a:latin typeface="Myanmar Text"/>
                <a:cs typeface="Myanmar Text"/>
              </a:rPr>
              <a:t>PUb</a:t>
            </a:r>
            <a:r>
              <a:rPr spc="-35" dirty="0"/>
              <a:t>,</a:t>
            </a:r>
            <a:r>
              <a:rPr spc="155" dirty="0"/>
              <a:t> </a:t>
            </a:r>
            <a:r>
              <a:rPr sz="2500" i="1" spc="-35" dirty="0">
                <a:latin typeface="Myanmar Text"/>
                <a:cs typeface="Myanmar Text"/>
              </a:rPr>
              <a:t>M</a:t>
            </a:r>
            <a:r>
              <a:rPr spc="-35" dirty="0"/>
              <a:t>)]</a:t>
            </a:r>
            <a:endParaRPr sz="25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832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78DBA"/>
                </a:solidFill>
                <a:latin typeface="Myanmar Text"/>
                <a:cs typeface="Myanmar Text"/>
              </a:rPr>
              <a:t>Public-Key</a:t>
            </a:r>
            <a:r>
              <a:rPr sz="3600" b="1" spc="-150" dirty="0">
                <a:solidFill>
                  <a:srgbClr val="178DBA"/>
                </a:solidFill>
                <a:latin typeface="Myanmar Text"/>
                <a:cs typeface="Myanmar Text"/>
              </a:rPr>
              <a:t> </a:t>
            </a:r>
            <a:r>
              <a:rPr sz="3600" b="1" spc="-155" dirty="0">
                <a:solidFill>
                  <a:srgbClr val="178DBA"/>
                </a:solidFill>
                <a:latin typeface="Myanmar Text"/>
                <a:cs typeface="Myanmar Text"/>
              </a:rPr>
              <a:t>Cryptanalysis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940179"/>
            <a:ext cx="8168640" cy="22339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Vulnerable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a brute-force</a:t>
            </a:r>
            <a:r>
              <a:rPr sz="2400" spc="2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attack.</a:t>
            </a:r>
            <a:endParaRPr sz="2400">
              <a:latin typeface="Myanmar Text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countermeasure is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same: Use large keys.</a:t>
            </a:r>
            <a:endParaRPr sz="2400">
              <a:latin typeface="Myanmar Text"/>
              <a:cs typeface="Myanmar Text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 size must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large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enough to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make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brute-force attack 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impractical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but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small enough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for practical encryption and  decryption.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5793" y="4669332"/>
            <a:ext cx="44862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/>
              <a:t>thank</a:t>
            </a:r>
            <a:r>
              <a:rPr sz="8000" spc="-80" dirty="0"/>
              <a:t> </a:t>
            </a:r>
            <a:r>
              <a:rPr sz="800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2066671"/>
            <a:ext cx="8756015" cy="32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  <a:tab pos="1525905" algn="l"/>
                <a:tab pos="2309495" algn="l"/>
                <a:tab pos="2783205" algn="l"/>
                <a:tab pos="3982720" algn="l"/>
                <a:tab pos="4409440" algn="l"/>
                <a:tab pos="5237480" algn="l"/>
                <a:tab pos="5892800" algn="l"/>
                <a:tab pos="6319520" algn="l"/>
                <a:tab pos="6908165" algn="l"/>
                <a:tab pos="7732395" algn="l"/>
              </a:tabLst>
            </a:pPr>
            <a:r>
              <a:rPr sz="2400" b="1" spc="-80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spc="-190" dirty="0">
                <a:solidFill>
                  <a:srgbClr val="122C47"/>
                </a:solidFill>
                <a:latin typeface="Myanmar Text"/>
                <a:cs typeface="Myanmar Text"/>
              </a:rPr>
              <a:t>v</a:t>
            </a:r>
            <a:r>
              <a:rPr sz="2400" b="1" spc="-95" dirty="0">
                <a:solidFill>
                  <a:srgbClr val="122C47"/>
                </a:solidFill>
                <a:latin typeface="Myanmar Text"/>
                <a:cs typeface="Myanmar Text"/>
              </a:rPr>
              <a:t>ol</a:t>
            </a:r>
            <a:r>
              <a:rPr sz="2400" b="1" spc="-200" dirty="0">
                <a:solidFill>
                  <a:srgbClr val="122C47"/>
                </a:solidFill>
                <a:latin typeface="Myanmar Text"/>
                <a:cs typeface="Myanmar Text"/>
              </a:rPr>
              <a:t>v</a:t>
            </a:r>
            <a:r>
              <a:rPr sz="2400" b="1" spc="-6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spc="-75" dirty="0">
                <a:solidFill>
                  <a:srgbClr val="122C47"/>
                </a:solidFill>
                <a:latin typeface="Myanmar Text"/>
                <a:cs typeface="Myanmar Text"/>
              </a:rPr>
              <a:t>d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145" dirty="0">
                <a:solidFill>
                  <a:srgbClr val="122C47"/>
                </a:solidFill>
                <a:latin typeface="Myanmar Text"/>
                <a:cs typeface="Myanmar Text"/>
              </a:rPr>
              <a:t>f</a:t>
            </a:r>
            <a:r>
              <a:rPr sz="2400" b="1" spc="-180" dirty="0">
                <a:solidFill>
                  <a:srgbClr val="122C47"/>
                </a:solidFill>
                <a:latin typeface="Myanmar Text"/>
                <a:cs typeface="Myanmar Text"/>
              </a:rPr>
              <a:t>r</a:t>
            </a:r>
            <a:r>
              <a:rPr sz="2400" b="1" spc="-105" dirty="0">
                <a:solidFill>
                  <a:srgbClr val="122C47"/>
                </a:solidFill>
                <a:latin typeface="Myanmar Text"/>
                <a:cs typeface="Myanmar Text"/>
              </a:rPr>
              <a:t>o</a:t>
            </a:r>
            <a:r>
              <a:rPr sz="2400" b="1" spc="-135" dirty="0">
                <a:solidFill>
                  <a:srgbClr val="122C47"/>
                </a:solidFill>
                <a:latin typeface="Myanmar Text"/>
                <a:cs typeface="Myanmar Text"/>
              </a:rPr>
              <a:t>m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105" dirty="0">
                <a:solidFill>
                  <a:srgbClr val="122C47"/>
                </a:solidFill>
                <a:latin typeface="Myanmar Text"/>
                <a:cs typeface="Myanmar Text"/>
              </a:rPr>
              <a:t>a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n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a</a:t>
            </a:r>
            <a:r>
              <a:rPr sz="2400" b="1" spc="-150" dirty="0">
                <a:solidFill>
                  <a:srgbClr val="122C47"/>
                </a:solidFill>
                <a:latin typeface="Myanmar Text"/>
                <a:cs typeface="Myanmar Text"/>
              </a:rPr>
              <a:t>t</a:t>
            </a:r>
            <a:r>
              <a:rPr sz="2400" b="1" spc="-135" dirty="0">
                <a:solidFill>
                  <a:srgbClr val="122C47"/>
                </a:solidFill>
                <a:latin typeface="Myanmar Text"/>
                <a:cs typeface="Myanmar Text"/>
              </a:rPr>
              <a:t>t</a:t>
            </a:r>
            <a:r>
              <a:rPr sz="2400" b="1" spc="-80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m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p</a:t>
            </a:r>
            <a:r>
              <a:rPr sz="2400" b="1" spc="-125" dirty="0">
                <a:solidFill>
                  <a:srgbClr val="122C47"/>
                </a:solidFill>
                <a:latin typeface="Myanmar Text"/>
                <a:cs typeface="Myanmar Text"/>
              </a:rPr>
              <a:t>t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t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o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55" dirty="0">
                <a:solidFill>
                  <a:srgbClr val="122C47"/>
                </a:solidFill>
                <a:latin typeface="Myanmar Text"/>
                <a:cs typeface="Myanmar Text"/>
              </a:rPr>
              <a:t>s</a:t>
            </a:r>
            <a:r>
              <a:rPr sz="2400" b="1" spc="-95" dirty="0">
                <a:solidFill>
                  <a:srgbClr val="122C47"/>
                </a:solidFill>
                <a:latin typeface="Myanmar Text"/>
                <a:cs typeface="Myanmar Text"/>
              </a:rPr>
              <a:t>o</a:t>
            </a:r>
            <a:r>
              <a:rPr sz="2400" b="1" spc="-125" dirty="0">
                <a:solidFill>
                  <a:srgbClr val="122C47"/>
                </a:solidFill>
                <a:latin typeface="Myanmar Text"/>
                <a:cs typeface="Myanmar Text"/>
              </a:rPr>
              <a:t>l</a:t>
            </a:r>
            <a:r>
              <a:rPr sz="2400" b="1" spc="-180" dirty="0">
                <a:solidFill>
                  <a:srgbClr val="122C47"/>
                </a:solidFill>
                <a:latin typeface="Myanmar Text"/>
                <a:cs typeface="Myanmar Text"/>
              </a:rPr>
              <a:t>v</a:t>
            </a:r>
            <a:r>
              <a:rPr sz="2400" b="1" spc="-4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two	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f	the	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mos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	dif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f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ic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u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lt 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problems associated with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symmetric</a:t>
            </a:r>
            <a:r>
              <a:rPr sz="2400" b="1" spc="-7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0" dirty="0">
                <a:solidFill>
                  <a:srgbClr val="122C47"/>
                </a:solidFill>
                <a:latin typeface="Myanmar Text"/>
                <a:cs typeface="Myanmar Text"/>
              </a:rPr>
              <a:t>encryption.</a:t>
            </a:r>
            <a:endParaRPr sz="24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53535"/>
              </a:buClr>
              <a:buFont typeface="Wingdings 3"/>
              <a:buChar char=""/>
            </a:pPr>
            <a:endParaRPr sz="4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6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65" dirty="0">
                <a:solidFill>
                  <a:srgbClr val="122C47"/>
                </a:solidFill>
                <a:latin typeface="Myanmar Text"/>
                <a:cs typeface="Myanmar Text"/>
              </a:rPr>
              <a:t>Key </a:t>
            </a:r>
            <a:r>
              <a:rPr sz="2400" b="1" spc="-110" dirty="0">
                <a:solidFill>
                  <a:srgbClr val="122C47"/>
                </a:solidFill>
                <a:latin typeface="Myanmar Text"/>
                <a:cs typeface="Myanmar Text"/>
              </a:rPr>
              <a:t>distribution</a:t>
            </a:r>
            <a:endParaRPr sz="2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400" spc="-8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80" dirty="0">
                <a:solidFill>
                  <a:srgbClr val="122C47"/>
                </a:solidFill>
                <a:latin typeface="Myanmar Text"/>
                <a:cs typeface="Myanmar Text"/>
              </a:rPr>
              <a:t>Digital</a:t>
            </a:r>
            <a:r>
              <a:rPr sz="2400" b="1" spc="-6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signature</a:t>
            </a:r>
            <a:endParaRPr sz="24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b="1" spc="-125" dirty="0">
                <a:solidFill>
                  <a:srgbClr val="122C47"/>
                </a:solidFill>
                <a:latin typeface="Myanmar Text"/>
                <a:cs typeface="Myanmar Text"/>
              </a:rPr>
              <a:t>Diffie 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and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Hellman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in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1976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came up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with a</a:t>
            </a:r>
            <a:r>
              <a:rPr sz="2400" spc="26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method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2066671"/>
            <a:ext cx="8755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1966595" algn="l"/>
                <a:tab pos="3479800" algn="l"/>
                <a:tab pos="3843020" algn="l"/>
                <a:tab pos="4559300" algn="l"/>
                <a:tab pos="5037455" algn="l"/>
                <a:tab pos="5826760" algn="l"/>
                <a:tab pos="6318250" algn="l"/>
                <a:tab pos="6868159" algn="l"/>
                <a:tab pos="7717155" algn="l"/>
                <a:tab pos="8307070" algn="l"/>
              </a:tabLst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spc="-4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Each	us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r	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g</a:t>
            </a:r>
            <a:r>
              <a:rPr sz="2400" b="1" spc="-6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spc="-125" dirty="0">
                <a:solidFill>
                  <a:srgbClr val="122C47"/>
                </a:solidFill>
                <a:latin typeface="Myanmar Text"/>
                <a:cs typeface="Myanmar Text"/>
              </a:rPr>
              <a:t>n</a:t>
            </a:r>
            <a:r>
              <a:rPr sz="2400" b="1" spc="-5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spc="-145" dirty="0">
                <a:solidFill>
                  <a:srgbClr val="122C47"/>
                </a:solidFill>
                <a:latin typeface="Myanmar Text"/>
                <a:cs typeface="Myanmar Text"/>
              </a:rPr>
              <a:t>r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a</a:t>
            </a:r>
            <a:r>
              <a:rPr sz="2400" b="1" spc="-135" dirty="0">
                <a:solidFill>
                  <a:srgbClr val="122C47"/>
                </a:solidFill>
                <a:latin typeface="Myanmar Text"/>
                <a:cs typeface="Myanmar Text"/>
              </a:rPr>
              <a:t>t</a:t>
            </a:r>
            <a:r>
              <a:rPr sz="2400" b="1" spc="-6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spc="-40" dirty="0">
                <a:solidFill>
                  <a:srgbClr val="122C47"/>
                </a:solidFill>
                <a:latin typeface="Myanmar Text"/>
                <a:cs typeface="Myanmar Text"/>
              </a:rPr>
              <a:t>s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75" dirty="0">
                <a:solidFill>
                  <a:srgbClr val="122C47"/>
                </a:solidFill>
                <a:latin typeface="Myanmar Text"/>
                <a:cs typeface="Myanmar Text"/>
              </a:rPr>
              <a:t>a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pai</a:t>
            </a:r>
            <a:r>
              <a:rPr sz="2400" b="1" spc="-130" dirty="0">
                <a:solidFill>
                  <a:srgbClr val="122C47"/>
                </a:solidFill>
                <a:latin typeface="Myanmar Text"/>
                <a:cs typeface="Myanmar Text"/>
              </a:rPr>
              <a:t>r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o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f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b="1" spc="-170" dirty="0">
                <a:solidFill>
                  <a:srgbClr val="122C47"/>
                </a:solidFill>
                <a:latin typeface="Myanmar Text"/>
                <a:cs typeface="Myanmar Text"/>
              </a:rPr>
              <a:t>k</a:t>
            </a:r>
            <a:r>
              <a:rPr sz="2400" b="1" spc="-6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b="1" spc="-160" dirty="0">
                <a:solidFill>
                  <a:srgbClr val="122C47"/>
                </a:solidFill>
                <a:latin typeface="Myanmar Text"/>
                <a:cs typeface="Myanmar Text"/>
              </a:rPr>
              <a:t>y</a:t>
            </a:r>
            <a:r>
              <a:rPr sz="2400" b="1" spc="-40" dirty="0">
                <a:solidFill>
                  <a:srgbClr val="122C47"/>
                </a:solidFill>
                <a:latin typeface="Myanmar Text"/>
                <a:cs typeface="Myanmar Text"/>
              </a:rPr>
              <a:t>s</a:t>
            </a:r>
            <a:r>
              <a:rPr sz="2400" b="1" dirty="0">
                <a:solidFill>
                  <a:srgbClr val="122C47"/>
                </a:solidFill>
                <a:latin typeface="Myanmar Text"/>
                <a:cs typeface="Myanmar Text"/>
              </a:rPr>
              <a:t>	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	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b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	u</a:t>
            </a:r>
            <a:r>
              <a:rPr sz="2400" spc="-15" dirty="0">
                <a:solidFill>
                  <a:srgbClr val="122C47"/>
                </a:solidFill>
                <a:latin typeface="Myanmar Text"/>
                <a:cs typeface="Myanmar Text"/>
              </a:rPr>
              <a:t>s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ed	f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o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r	the  encryption and</a:t>
            </a:r>
            <a:r>
              <a:rPr sz="2400" spc="2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decryption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924683"/>
            <a:ext cx="875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4900" algn="l"/>
                <a:tab pos="1800225" algn="l"/>
                <a:tab pos="3403600" algn="l"/>
                <a:tab pos="3804920" algn="l"/>
                <a:tab pos="4366895" algn="l"/>
                <a:tab pos="4996180" algn="l"/>
                <a:tab pos="5711190" algn="l"/>
                <a:tab pos="6367145" algn="l"/>
                <a:tab pos="8461375" algn="l"/>
              </a:tabLst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spc="-4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Each	user	places </a:t>
            </a:r>
            <a:r>
              <a:rPr sz="2400" spc="-32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on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	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f	the	two	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s	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i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n </a:t>
            </a:r>
            <a:r>
              <a:rPr sz="2400" spc="-32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	pub</a:t>
            </a:r>
            <a:r>
              <a:rPr sz="2400" spc="10" dirty="0">
                <a:solidFill>
                  <a:srgbClr val="122C47"/>
                </a:solidFill>
                <a:latin typeface="Myanmar Text"/>
                <a:cs typeface="Myanmar Text"/>
              </a:rPr>
              <a:t>l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c </a:t>
            </a:r>
            <a:r>
              <a:rPr sz="2400" spc="-31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r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e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gister	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or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3163326"/>
            <a:ext cx="7451090" cy="10109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0"/>
              </a:spcBef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other accessible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file. This is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b="1" spc="-95" dirty="0">
                <a:solidFill>
                  <a:srgbClr val="122C47"/>
                </a:solidFill>
                <a:latin typeface="Myanmar Text"/>
                <a:cs typeface="Myanmar Text"/>
              </a:rPr>
              <a:t>public</a:t>
            </a:r>
            <a:r>
              <a:rPr sz="2400" b="1" spc="-1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key</a:t>
            </a:r>
            <a:endParaRPr sz="24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other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key is kept private, which is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b="1" spc="-105" dirty="0">
                <a:solidFill>
                  <a:srgbClr val="122C47"/>
                </a:solidFill>
                <a:latin typeface="Myanmar Text"/>
                <a:cs typeface="Myanmar Text"/>
              </a:rPr>
              <a:t>private</a:t>
            </a:r>
            <a:r>
              <a:rPr sz="2400" b="1" spc="-8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key</a:t>
            </a:r>
            <a:endParaRPr sz="24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270" y="4276725"/>
            <a:ext cx="8755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Either of the two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related keys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can be used </a:t>
            </a:r>
            <a:r>
              <a:rPr sz="2400" spc="-5" dirty="0">
                <a:solidFill>
                  <a:srgbClr val="404040"/>
                </a:solidFill>
                <a:latin typeface="Myanmar Text"/>
                <a:cs typeface="Myanmar Text"/>
              </a:rPr>
              <a:t>for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encryption, with  the other used for</a:t>
            </a:r>
            <a:r>
              <a:rPr sz="2400" spc="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404040"/>
                </a:solidFill>
                <a:latin typeface="Myanmar Text"/>
                <a:cs typeface="Myanmar Text"/>
              </a:rPr>
              <a:t>decryption.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7847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8DBA"/>
                </a:solidFill>
              </a:rPr>
              <a:t>A </a:t>
            </a:r>
            <a:r>
              <a:rPr sz="3600" b="1" spc="-155" dirty="0">
                <a:solidFill>
                  <a:srgbClr val="178DBA"/>
                </a:solidFill>
                <a:latin typeface="Myanmar Text"/>
                <a:cs typeface="Myanmar Text"/>
              </a:rPr>
              <a:t>public-key </a:t>
            </a:r>
            <a:r>
              <a:rPr sz="3600" b="1" spc="-160" dirty="0">
                <a:solidFill>
                  <a:srgbClr val="178DBA"/>
                </a:solidFill>
                <a:latin typeface="Myanmar Text"/>
                <a:cs typeface="Myanmar Text"/>
              </a:rPr>
              <a:t>encryption </a:t>
            </a:r>
            <a:r>
              <a:rPr sz="3600" spc="-5" dirty="0">
                <a:solidFill>
                  <a:srgbClr val="178DBA"/>
                </a:solidFill>
              </a:rPr>
              <a:t>scheme </a:t>
            </a:r>
            <a:r>
              <a:rPr sz="3600" dirty="0">
                <a:solidFill>
                  <a:srgbClr val="178DBA"/>
                </a:solidFill>
              </a:rPr>
              <a:t>has</a:t>
            </a:r>
            <a:r>
              <a:rPr sz="3600" spc="95" dirty="0">
                <a:solidFill>
                  <a:srgbClr val="178DBA"/>
                </a:solidFill>
              </a:rPr>
              <a:t> </a:t>
            </a:r>
            <a:r>
              <a:rPr sz="3600" spc="-5" dirty="0">
                <a:solidFill>
                  <a:srgbClr val="178DBA"/>
                </a:solidFill>
              </a:rPr>
              <a:t>six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952" y="1053846"/>
            <a:ext cx="359029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8DBA"/>
                </a:solidFill>
                <a:latin typeface="Myanmar Text"/>
                <a:cs typeface="Myanmar Text"/>
              </a:rPr>
              <a:t>ingredients</a:t>
            </a:r>
            <a:endParaRPr sz="3600">
              <a:latin typeface="Myanmar Text"/>
              <a:cs typeface="Myanmar Text"/>
            </a:endParaRPr>
          </a:p>
          <a:p>
            <a:pPr marL="466090">
              <a:lnSpc>
                <a:spcPct val="100000"/>
              </a:lnSpc>
              <a:spcBef>
                <a:spcPts val="3654"/>
              </a:spcBef>
            </a:pPr>
            <a:r>
              <a:rPr sz="2400" spc="-10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Plaintext</a:t>
            </a:r>
            <a:endParaRPr sz="2400">
              <a:latin typeface="Myanmar Text"/>
              <a:cs typeface="Myanmar Text"/>
            </a:endParaRPr>
          </a:p>
          <a:p>
            <a:pPr marL="466090">
              <a:lnSpc>
                <a:spcPct val="100000"/>
              </a:lnSpc>
              <a:spcBef>
                <a:spcPts val="994"/>
              </a:spcBef>
            </a:pPr>
            <a:r>
              <a:rPr sz="2400" spc="-9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Encryption</a:t>
            </a:r>
            <a:r>
              <a:rPr sz="2400" b="1" spc="-8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algorithm</a:t>
            </a:r>
            <a:endParaRPr sz="2400">
              <a:latin typeface="Myanmar Text"/>
              <a:cs typeface="Myanmar Text"/>
            </a:endParaRPr>
          </a:p>
          <a:p>
            <a:pPr marL="466090">
              <a:lnSpc>
                <a:spcPct val="100000"/>
              </a:lnSpc>
              <a:spcBef>
                <a:spcPts val="994"/>
              </a:spcBef>
            </a:pPr>
            <a:r>
              <a:rPr sz="2400" spc="-7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75" dirty="0">
                <a:solidFill>
                  <a:srgbClr val="122C47"/>
                </a:solidFill>
                <a:latin typeface="Myanmar Text"/>
                <a:cs typeface="Myanmar Text"/>
              </a:rPr>
              <a:t>Public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key</a:t>
            </a:r>
            <a:endParaRPr sz="2400">
              <a:latin typeface="Myanmar Text"/>
              <a:cs typeface="Myanmar Text"/>
            </a:endParaRPr>
          </a:p>
          <a:p>
            <a:pPr marL="466090">
              <a:lnSpc>
                <a:spcPct val="100000"/>
              </a:lnSpc>
              <a:spcBef>
                <a:spcPts val="1010"/>
              </a:spcBef>
            </a:pPr>
            <a:r>
              <a:rPr sz="2400" spc="-9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90" dirty="0">
                <a:solidFill>
                  <a:srgbClr val="122C47"/>
                </a:solidFill>
                <a:latin typeface="Myanmar Text"/>
                <a:cs typeface="Myanmar Text"/>
              </a:rPr>
              <a:t>Private</a:t>
            </a:r>
            <a:r>
              <a:rPr sz="2400" b="1" spc="-13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key</a:t>
            </a:r>
            <a:endParaRPr sz="2400">
              <a:latin typeface="Myanmar Text"/>
              <a:cs typeface="Myanmar Text"/>
            </a:endParaRPr>
          </a:p>
          <a:p>
            <a:pPr marL="466090">
              <a:lnSpc>
                <a:spcPct val="100000"/>
              </a:lnSpc>
              <a:spcBef>
                <a:spcPts val="994"/>
              </a:spcBef>
            </a:pPr>
            <a:r>
              <a:rPr sz="2400" spc="-60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60" dirty="0">
                <a:solidFill>
                  <a:srgbClr val="122C47"/>
                </a:solidFill>
                <a:latin typeface="Myanmar Text"/>
                <a:cs typeface="Myanmar Text"/>
              </a:rPr>
              <a:t>Cipher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35" dirty="0">
                <a:solidFill>
                  <a:srgbClr val="122C47"/>
                </a:solidFill>
                <a:latin typeface="Myanmar Text"/>
                <a:cs typeface="Myanmar Text"/>
              </a:rPr>
              <a:t>text</a:t>
            </a:r>
            <a:endParaRPr sz="2400">
              <a:latin typeface="Myanmar Text"/>
              <a:cs typeface="Myanmar Text"/>
            </a:endParaRPr>
          </a:p>
          <a:p>
            <a:pPr marL="466090">
              <a:lnSpc>
                <a:spcPct val="100000"/>
              </a:lnSpc>
              <a:spcBef>
                <a:spcPts val="994"/>
              </a:spcBef>
            </a:pPr>
            <a:r>
              <a:rPr sz="2400" spc="-85"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sz="2400" b="1" spc="-85" dirty="0">
                <a:solidFill>
                  <a:srgbClr val="122C47"/>
                </a:solidFill>
                <a:latin typeface="Myanmar Text"/>
                <a:cs typeface="Myanmar Text"/>
              </a:rPr>
              <a:t>Decryption</a:t>
            </a:r>
            <a:r>
              <a:rPr sz="2400" b="1" spc="-14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0" dirty="0">
                <a:solidFill>
                  <a:srgbClr val="122C47"/>
                </a:solidFill>
                <a:latin typeface="Myanmar Text"/>
                <a:cs typeface="Myanmar Text"/>
              </a:rPr>
              <a:t>algorithm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5440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78DBA"/>
                </a:solidFill>
                <a:latin typeface="Myanmar Text"/>
                <a:cs typeface="Myanmar Text"/>
              </a:rPr>
              <a:t>Encryption </a:t>
            </a:r>
            <a:r>
              <a:rPr sz="3600" b="1" spc="-140" dirty="0">
                <a:solidFill>
                  <a:srgbClr val="178DBA"/>
                </a:solidFill>
                <a:latin typeface="Myanmar Text"/>
                <a:cs typeface="Myanmar Text"/>
              </a:rPr>
              <a:t>using </a:t>
            </a:r>
            <a:r>
              <a:rPr sz="3600" b="1" spc="-160" dirty="0">
                <a:solidFill>
                  <a:srgbClr val="178DBA"/>
                </a:solidFill>
                <a:latin typeface="Myanmar Text"/>
                <a:cs typeface="Myanmar Text"/>
              </a:rPr>
              <a:t>Public</a:t>
            </a:r>
            <a:r>
              <a:rPr sz="3600" b="1" spc="-75" dirty="0">
                <a:solidFill>
                  <a:srgbClr val="178DBA"/>
                </a:solidFill>
                <a:latin typeface="Myanmar Text"/>
                <a:cs typeface="Myanmar Text"/>
              </a:rPr>
              <a:t> </a:t>
            </a:r>
            <a:r>
              <a:rPr sz="3600" b="1" spc="-175" dirty="0">
                <a:solidFill>
                  <a:srgbClr val="178DBA"/>
                </a:solidFill>
                <a:latin typeface="Myanmar Text"/>
                <a:cs typeface="Myanmar Text"/>
              </a:rPr>
              <a:t>key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2323" y="1905000"/>
            <a:ext cx="8912352" cy="469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2050186"/>
            <a:ext cx="79406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With </a:t>
            </a:r>
            <a:r>
              <a:rPr dirty="0"/>
              <a:t>the </a:t>
            </a:r>
            <a:r>
              <a:rPr b="1" spc="-80" dirty="0">
                <a:latin typeface="Myanmar Text"/>
                <a:cs typeface="Myanmar Text"/>
              </a:rPr>
              <a:t>message </a:t>
            </a:r>
            <a:r>
              <a:rPr sz="2500" b="1" i="1" spc="-225" dirty="0">
                <a:latin typeface="Myanmar Text"/>
                <a:cs typeface="Myanmar Text"/>
              </a:rPr>
              <a:t>X </a:t>
            </a:r>
            <a:r>
              <a:rPr dirty="0"/>
              <a:t>and the </a:t>
            </a:r>
            <a:r>
              <a:rPr b="1" spc="-105" dirty="0">
                <a:latin typeface="Myanmar Text"/>
                <a:cs typeface="Myanmar Text"/>
              </a:rPr>
              <a:t>encryption </a:t>
            </a:r>
            <a:r>
              <a:rPr b="1" spc="-114" dirty="0">
                <a:latin typeface="Myanmar Text"/>
                <a:cs typeface="Myanmar Text"/>
              </a:rPr>
              <a:t>key </a:t>
            </a:r>
            <a:r>
              <a:rPr sz="2500" b="1" i="1" spc="-175" dirty="0">
                <a:latin typeface="Myanmar Text"/>
                <a:cs typeface="Myanmar Text"/>
              </a:rPr>
              <a:t>PUb </a:t>
            </a:r>
            <a:r>
              <a:rPr dirty="0"/>
              <a:t>as</a:t>
            </a:r>
            <a:r>
              <a:rPr spc="-220" dirty="0"/>
              <a:t> </a:t>
            </a:r>
            <a:r>
              <a:rPr spc="-5" dirty="0"/>
              <a:t>input</a:t>
            </a:r>
            <a:endParaRPr sz="25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454559"/>
            <a:ext cx="8107045" cy="234315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forms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ciphertext </a:t>
            </a:r>
            <a:r>
              <a:rPr sz="2400" b="1" spc="-135" dirty="0">
                <a:solidFill>
                  <a:srgbClr val="122C47"/>
                </a:solidFill>
                <a:latin typeface="Myanmar Text"/>
                <a:cs typeface="Myanmar Text"/>
              </a:rPr>
              <a:t>Y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, given</a:t>
            </a:r>
            <a:r>
              <a:rPr sz="2400" spc="17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by</a:t>
            </a:r>
            <a:endParaRPr sz="2400">
              <a:latin typeface="Myanmar Text"/>
              <a:cs typeface="Myanmar Text"/>
            </a:endParaRPr>
          </a:p>
          <a:p>
            <a:pPr marL="3677920" lvl="1" indent="-3027680">
              <a:lnSpc>
                <a:spcPct val="100000"/>
              </a:lnSpc>
              <a:spcBef>
                <a:spcPts val="894"/>
              </a:spcBef>
              <a:buClr>
                <a:srgbClr val="353535"/>
              </a:buClr>
              <a:buSzPct val="96000"/>
              <a:buFont typeface="Wingdings 3"/>
              <a:buChar char=""/>
              <a:tabLst>
                <a:tab pos="3678554" algn="l"/>
              </a:tabLst>
            </a:pPr>
            <a:r>
              <a:rPr sz="2500" b="1" i="1" spc="-195" dirty="0">
                <a:solidFill>
                  <a:srgbClr val="122C47"/>
                </a:solidFill>
                <a:latin typeface="Myanmar Text"/>
                <a:cs typeface="Myanmar Text"/>
              </a:rPr>
              <a:t>Y </a:t>
            </a:r>
            <a:r>
              <a:rPr sz="2400" b="1" spc="-60" dirty="0">
                <a:solidFill>
                  <a:srgbClr val="122C47"/>
                </a:solidFill>
                <a:latin typeface="Myanmar Text"/>
                <a:cs typeface="Myanmar Text"/>
              </a:rPr>
              <a:t>= </a:t>
            </a:r>
            <a:r>
              <a:rPr sz="2400" b="1" spc="-155" dirty="0">
                <a:solidFill>
                  <a:srgbClr val="122C47"/>
                </a:solidFill>
                <a:latin typeface="Myanmar Text"/>
                <a:cs typeface="Myanmar Text"/>
              </a:rPr>
              <a:t>E(</a:t>
            </a:r>
            <a:r>
              <a:rPr sz="2500" b="1" i="1" spc="-155" dirty="0">
                <a:solidFill>
                  <a:srgbClr val="122C47"/>
                </a:solidFill>
                <a:latin typeface="Myanmar Text"/>
                <a:cs typeface="Myanmar Text"/>
              </a:rPr>
              <a:t>PUb</a:t>
            </a:r>
            <a:r>
              <a:rPr sz="2400" b="1" spc="-15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400" b="1" spc="7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500" b="1" i="1" spc="-200" dirty="0">
                <a:solidFill>
                  <a:srgbClr val="122C47"/>
                </a:solidFill>
                <a:latin typeface="Myanmar Text"/>
                <a:cs typeface="Myanmar Text"/>
              </a:rPr>
              <a:t>X</a:t>
            </a:r>
            <a:r>
              <a:rPr sz="2400" b="1" spc="-200" dirty="0">
                <a:solidFill>
                  <a:srgbClr val="122C47"/>
                </a:solidFill>
                <a:latin typeface="Myanmar Text"/>
                <a:cs typeface="Myanmar Text"/>
              </a:rPr>
              <a:t>)</a:t>
            </a:r>
            <a:endParaRPr sz="2400">
              <a:latin typeface="Myanmar Text"/>
              <a:cs typeface="Myanmar Text"/>
            </a:endParaRPr>
          </a:p>
          <a:p>
            <a:pPr marL="355600" marR="5080" indent="-342900">
              <a:lnSpc>
                <a:spcPts val="2880"/>
              </a:lnSpc>
              <a:spcBef>
                <a:spcPts val="108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Receiver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in possession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of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matching private key </a:t>
            </a:r>
            <a:r>
              <a:rPr sz="2500" b="1" i="1" spc="-145" dirty="0">
                <a:solidFill>
                  <a:srgbClr val="122C47"/>
                </a:solidFill>
                <a:latin typeface="Myanmar Text"/>
                <a:cs typeface="Myanmar Text"/>
              </a:rPr>
              <a:t>PRb</a:t>
            </a:r>
            <a:r>
              <a:rPr sz="2400" spc="-145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is 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able to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invert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</a:t>
            </a:r>
            <a:r>
              <a:rPr sz="2400" spc="2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transformation</a:t>
            </a:r>
            <a:endParaRPr sz="2400">
              <a:latin typeface="Myanmar Text"/>
              <a:cs typeface="Myanmar Text"/>
            </a:endParaRPr>
          </a:p>
          <a:p>
            <a:pPr marL="3702685" lvl="1" indent="-3051175">
              <a:lnSpc>
                <a:spcPct val="100000"/>
              </a:lnSpc>
              <a:spcBef>
                <a:spcPts val="800"/>
              </a:spcBef>
              <a:buClr>
                <a:srgbClr val="353535"/>
              </a:buClr>
              <a:buSzPct val="96000"/>
              <a:buFont typeface="Wingdings 3"/>
              <a:buChar char=""/>
              <a:tabLst>
                <a:tab pos="3703320" algn="l"/>
              </a:tabLst>
            </a:pPr>
            <a:r>
              <a:rPr sz="2500" b="1" i="1" spc="-225" dirty="0">
                <a:solidFill>
                  <a:srgbClr val="122C47"/>
                </a:solidFill>
                <a:latin typeface="Myanmar Text"/>
                <a:cs typeface="Myanmar Text"/>
              </a:rPr>
              <a:t>X </a:t>
            </a:r>
            <a:r>
              <a:rPr sz="2400" b="1" spc="-60" dirty="0">
                <a:solidFill>
                  <a:srgbClr val="122C47"/>
                </a:solidFill>
                <a:latin typeface="Myanmar Text"/>
                <a:cs typeface="Myanmar Text"/>
              </a:rPr>
              <a:t>=</a:t>
            </a:r>
            <a:r>
              <a:rPr sz="2400" b="1" spc="-36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D(</a:t>
            </a:r>
            <a:r>
              <a:rPr sz="2500" b="1" i="1" spc="-175" dirty="0">
                <a:solidFill>
                  <a:srgbClr val="122C47"/>
                </a:solidFill>
                <a:latin typeface="Myanmar Text"/>
                <a:cs typeface="Myanmar Text"/>
              </a:rPr>
              <a:t>PRb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,</a:t>
            </a:r>
            <a:r>
              <a:rPr sz="2500" b="1" i="1" spc="-175" dirty="0">
                <a:solidFill>
                  <a:srgbClr val="122C47"/>
                </a:solidFill>
                <a:latin typeface="Myanmar Text"/>
                <a:cs typeface="Myanmar Text"/>
              </a:rPr>
              <a:t>Y</a:t>
            </a:r>
            <a:r>
              <a:rPr sz="2400" b="1" spc="-175" dirty="0">
                <a:solidFill>
                  <a:srgbClr val="122C47"/>
                </a:solidFill>
                <a:latin typeface="Myanmar Text"/>
                <a:cs typeface="Myanmar Text"/>
              </a:rPr>
              <a:t>)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539" y="845591"/>
            <a:ext cx="87553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53535"/>
                </a:solidFill>
                <a:latin typeface="Wingdings 3"/>
                <a:cs typeface="Wingdings 3"/>
              </a:rPr>
              <a:t></a:t>
            </a:r>
            <a:r>
              <a:rPr dirty="0">
                <a:solidFill>
                  <a:srgbClr val="353535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An </a:t>
            </a:r>
            <a:r>
              <a:rPr b="1" spc="-100" dirty="0">
                <a:latin typeface="Myanmar Text"/>
                <a:cs typeface="Myanmar Text"/>
              </a:rPr>
              <a:t>adversary</a:t>
            </a:r>
            <a:r>
              <a:rPr spc="-100" dirty="0"/>
              <a:t>, </a:t>
            </a:r>
            <a:r>
              <a:rPr spc="-5" dirty="0"/>
              <a:t>observing </a:t>
            </a:r>
            <a:r>
              <a:rPr sz="2500" i="1" spc="-60" dirty="0">
                <a:latin typeface="Myanmar Text"/>
                <a:cs typeface="Myanmar Text"/>
              </a:rPr>
              <a:t>Y </a:t>
            </a:r>
            <a:r>
              <a:rPr dirty="0"/>
              <a:t>and having access to </a:t>
            </a:r>
            <a:r>
              <a:rPr sz="2500" i="1" spc="-50" dirty="0">
                <a:latin typeface="Myanmar Text"/>
                <a:cs typeface="Myanmar Text"/>
              </a:rPr>
              <a:t>PUb</a:t>
            </a:r>
            <a:r>
              <a:rPr spc="-50" dirty="0"/>
              <a:t>, </a:t>
            </a:r>
            <a:r>
              <a:rPr dirty="0"/>
              <a:t>but</a:t>
            </a:r>
            <a:r>
              <a:rPr spc="505" dirty="0"/>
              <a:t> </a:t>
            </a:r>
            <a:r>
              <a:rPr spc="-5" dirty="0"/>
              <a:t>not</a:t>
            </a:r>
            <a:endParaRPr sz="25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4539" y="1211351"/>
            <a:ext cx="8759825" cy="40849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algn="just">
              <a:lnSpc>
                <a:spcPts val="2940"/>
              </a:lnSpc>
              <a:spcBef>
                <a:spcPts val="130"/>
              </a:spcBef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having access to </a:t>
            </a:r>
            <a:r>
              <a:rPr sz="2500" i="1" spc="-65" dirty="0">
                <a:solidFill>
                  <a:srgbClr val="122C47"/>
                </a:solidFill>
                <a:latin typeface="Myanmar Text"/>
                <a:cs typeface="Myanmar Text"/>
              </a:rPr>
              <a:t>PRb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or </a:t>
            </a:r>
            <a:r>
              <a:rPr sz="2500" i="1" spc="-30" dirty="0">
                <a:solidFill>
                  <a:srgbClr val="122C47"/>
                </a:solidFill>
                <a:latin typeface="Myanmar Text"/>
                <a:cs typeface="Myanmar Text"/>
              </a:rPr>
              <a:t>X</a:t>
            </a:r>
            <a:r>
              <a:rPr sz="2400" spc="-30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must attempt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recover </a:t>
            </a:r>
            <a:r>
              <a:rPr sz="2500" i="1" spc="-60" dirty="0">
                <a:solidFill>
                  <a:srgbClr val="122C47"/>
                </a:solidFill>
                <a:latin typeface="Myanmar Text"/>
                <a:cs typeface="Myanmar Text"/>
              </a:rPr>
              <a:t>X</a:t>
            </a:r>
            <a:r>
              <a:rPr sz="2500" i="1" spc="21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and/or</a:t>
            </a:r>
            <a:endParaRPr sz="2400">
              <a:latin typeface="Myanmar Text"/>
              <a:cs typeface="Myanmar Text"/>
            </a:endParaRPr>
          </a:p>
          <a:p>
            <a:pPr marL="355600">
              <a:lnSpc>
                <a:spcPts val="2940"/>
              </a:lnSpc>
            </a:pPr>
            <a:r>
              <a:rPr sz="2500" i="1" spc="-45" dirty="0">
                <a:solidFill>
                  <a:srgbClr val="122C47"/>
                </a:solidFill>
                <a:latin typeface="Myanmar Text"/>
                <a:cs typeface="Myanmar Text"/>
              </a:rPr>
              <a:t>PRb</a:t>
            </a:r>
            <a:r>
              <a:rPr sz="2400" spc="-45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  <a:p>
            <a:pPr marL="355600" indent="-342900" algn="just">
              <a:lnSpc>
                <a:spcPct val="100000"/>
              </a:lnSpc>
              <a:spcBef>
                <a:spcPts val="97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It</a:t>
            </a:r>
            <a:r>
              <a:rPr sz="2400" spc="22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is</a:t>
            </a:r>
            <a:r>
              <a:rPr sz="2400" spc="229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assumed</a:t>
            </a:r>
            <a:r>
              <a:rPr sz="2400" spc="22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that</a:t>
            </a:r>
            <a:r>
              <a:rPr sz="2400" spc="229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</a:t>
            </a:r>
            <a:r>
              <a:rPr sz="2400" spc="220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adversary</a:t>
            </a:r>
            <a:r>
              <a:rPr sz="2400" spc="22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does</a:t>
            </a:r>
            <a:r>
              <a:rPr sz="2400" spc="229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0" dirty="0">
                <a:solidFill>
                  <a:srgbClr val="122C47"/>
                </a:solidFill>
                <a:latin typeface="Myanmar Text"/>
                <a:cs typeface="Myanmar Text"/>
              </a:rPr>
              <a:t>have</a:t>
            </a:r>
            <a:r>
              <a:rPr sz="2400" b="1" spc="204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14" dirty="0">
                <a:solidFill>
                  <a:srgbClr val="122C47"/>
                </a:solidFill>
                <a:latin typeface="Myanmar Text"/>
                <a:cs typeface="Myanmar Text"/>
              </a:rPr>
              <a:t>knowledge</a:t>
            </a:r>
            <a:r>
              <a:rPr sz="2400" b="1" spc="19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of</a:t>
            </a:r>
            <a:r>
              <a:rPr sz="2400" spc="229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</a:t>
            </a:r>
            <a:endParaRPr sz="2400">
              <a:latin typeface="Myanmar Text"/>
              <a:cs typeface="Myanmar Text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encryption (E) and decryption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(D)</a:t>
            </a:r>
            <a:r>
              <a:rPr sz="2400" spc="4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algorithms</a:t>
            </a:r>
            <a:r>
              <a:rPr sz="2400" spc="-100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1095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If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adversary is 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interested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only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in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this </a:t>
            </a:r>
            <a:r>
              <a:rPr sz="2400" b="1" spc="-110" dirty="0">
                <a:solidFill>
                  <a:srgbClr val="122C47"/>
                </a:solidFill>
                <a:latin typeface="Myanmar Text"/>
                <a:cs typeface="Myanmar Text"/>
              </a:rPr>
              <a:t>particular </a:t>
            </a:r>
            <a:r>
              <a:rPr sz="2400" b="1" spc="-75" dirty="0">
                <a:solidFill>
                  <a:srgbClr val="122C47"/>
                </a:solidFill>
                <a:latin typeface="Myanmar Text"/>
                <a:cs typeface="Myanmar Text"/>
              </a:rPr>
              <a:t>message</a:t>
            </a:r>
            <a:r>
              <a:rPr sz="2400" spc="-75" dirty="0">
                <a:solidFill>
                  <a:srgbClr val="122C47"/>
                </a:solidFill>
                <a:latin typeface="Myanmar Text"/>
                <a:cs typeface="Myanmar Text"/>
              </a:rPr>
              <a:t>, 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then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focus of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effort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recover </a:t>
            </a:r>
            <a:r>
              <a:rPr sz="2500" i="1" spc="-60" dirty="0">
                <a:solidFill>
                  <a:srgbClr val="122C47"/>
                </a:solidFill>
                <a:latin typeface="Myanmar Text"/>
                <a:cs typeface="Myanmar Text"/>
              </a:rPr>
              <a:t>X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by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generating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 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plaintext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estimate </a:t>
            </a:r>
            <a:r>
              <a:rPr sz="2500" i="1" spc="-35" dirty="0">
                <a:solidFill>
                  <a:srgbClr val="122C47"/>
                </a:solidFill>
                <a:latin typeface="Myanmar Text"/>
                <a:cs typeface="Myanmar Text"/>
              </a:rPr>
              <a:t>X</a:t>
            </a:r>
            <a:r>
              <a:rPr sz="2400" spc="-35" dirty="0">
                <a:solidFill>
                  <a:srgbClr val="122C47"/>
                </a:solidFill>
                <a:latin typeface="Myanmar Text"/>
                <a:cs typeface="Myanmar Text"/>
              </a:rPr>
              <a:t>n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  <a:p>
            <a:pPr marL="355600" marR="5715" indent="-342900" algn="just">
              <a:lnSpc>
                <a:spcPts val="2880"/>
              </a:lnSpc>
              <a:spcBef>
                <a:spcPts val="1010"/>
              </a:spcBef>
              <a:buClr>
                <a:srgbClr val="353535"/>
              </a:buClr>
              <a:buFont typeface="Wingdings 3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Often, however, the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adversary is interested in being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able </a:t>
            </a:r>
            <a:r>
              <a:rPr sz="2400" spc="5" dirty="0">
                <a:solidFill>
                  <a:srgbClr val="122C47"/>
                </a:solidFill>
                <a:latin typeface="Myanmar Text"/>
                <a:cs typeface="Myanmar Text"/>
              </a:rPr>
              <a:t>to 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read </a:t>
            </a:r>
            <a:r>
              <a:rPr sz="2400" b="1" spc="-125" dirty="0">
                <a:solidFill>
                  <a:srgbClr val="122C47"/>
                </a:solidFill>
                <a:latin typeface="Myanmar Text"/>
                <a:cs typeface="Myanmar Text"/>
              </a:rPr>
              <a:t>future </a:t>
            </a:r>
            <a:r>
              <a:rPr sz="2400" b="1" spc="-85" dirty="0">
                <a:solidFill>
                  <a:srgbClr val="122C47"/>
                </a:solidFill>
                <a:latin typeface="Myanmar Text"/>
                <a:cs typeface="Myanmar Text"/>
              </a:rPr>
              <a:t>messages </a:t>
            </a:r>
            <a:r>
              <a:rPr sz="2400" b="1" spc="-70" dirty="0">
                <a:solidFill>
                  <a:srgbClr val="122C47"/>
                </a:solidFill>
                <a:latin typeface="Myanmar Text"/>
                <a:cs typeface="Myanmar Text"/>
              </a:rPr>
              <a:t>as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well</a:t>
            </a:r>
            <a:r>
              <a:rPr sz="2400" spc="-100" dirty="0">
                <a:solidFill>
                  <a:srgbClr val="122C47"/>
                </a:solidFill>
                <a:latin typeface="Myanmar Text"/>
                <a:cs typeface="Myanmar Text"/>
              </a:rPr>
              <a:t>,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in which case an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attempt </a:t>
            </a:r>
            <a:r>
              <a:rPr sz="2400" spc="-10" dirty="0">
                <a:solidFill>
                  <a:srgbClr val="122C47"/>
                </a:solidFill>
                <a:latin typeface="Myanmar Text"/>
                <a:cs typeface="Myanmar Text"/>
              </a:rPr>
              <a:t>is 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made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to </a:t>
            </a:r>
            <a:r>
              <a:rPr sz="2400" spc="-5" dirty="0">
                <a:solidFill>
                  <a:srgbClr val="122C47"/>
                </a:solidFill>
                <a:latin typeface="Myanmar Text"/>
                <a:cs typeface="Myanmar Text"/>
              </a:rPr>
              <a:t>recover </a:t>
            </a:r>
            <a:r>
              <a:rPr sz="2500" i="1" spc="-65" dirty="0">
                <a:solidFill>
                  <a:srgbClr val="122C47"/>
                </a:solidFill>
                <a:latin typeface="Myanmar Text"/>
                <a:cs typeface="Myanmar Text"/>
              </a:rPr>
              <a:t>PRb </a:t>
            </a:r>
            <a:r>
              <a:rPr sz="2400" dirty="0">
                <a:solidFill>
                  <a:srgbClr val="122C47"/>
                </a:solidFill>
                <a:latin typeface="Myanmar Text"/>
                <a:cs typeface="Myanmar Text"/>
              </a:rPr>
              <a:t>by generating an </a:t>
            </a:r>
            <a:r>
              <a:rPr sz="2400" b="1" spc="-100" dirty="0">
                <a:solidFill>
                  <a:srgbClr val="122C47"/>
                </a:solidFill>
                <a:latin typeface="Myanmar Text"/>
                <a:cs typeface="Myanmar Text"/>
              </a:rPr>
              <a:t>estimate</a:t>
            </a:r>
            <a:r>
              <a:rPr sz="2400" b="1" spc="5" dirty="0">
                <a:solidFill>
                  <a:srgbClr val="122C47"/>
                </a:solidFill>
                <a:latin typeface="Myanmar Text"/>
                <a:cs typeface="Myanmar Text"/>
              </a:rPr>
              <a:t> </a:t>
            </a:r>
            <a:r>
              <a:rPr sz="2500" b="1" i="1" spc="-140" dirty="0">
                <a:solidFill>
                  <a:srgbClr val="122C47"/>
                </a:solidFill>
                <a:latin typeface="Myanmar Text"/>
                <a:cs typeface="Myanmar Text"/>
              </a:rPr>
              <a:t>PR</a:t>
            </a:r>
            <a:r>
              <a:rPr sz="2400" b="1" spc="-140" dirty="0">
                <a:solidFill>
                  <a:srgbClr val="122C47"/>
                </a:solidFill>
                <a:latin typeface="Myanmar Text"/>
                <a:cs typeface="Myanmar Text"/>
              </a:rPr>
              <a:t>n</a:t>
            </a:r>
            <a:r>
              <a:rPr sz="2500" b="1" i="1" spc="-140" dirty="0">
                <a:solidFill>
                  <a:srgbClr val="122C47"/>
                </a:solidFill>
                <a:latin typeface="Myanmar Text"/>
                <a:cs typeface="Myanmar Text"/>
              </a:rPr>
              <a:t>b</a:t>
            </a:r>
            <a:r>
              <a:rPr sz="2400" spc="-140" dirty="0">
                <a:solidFill>
                  <a:srgbClr val="122C47"/>
                </a:solidFill>
                <a:latin typeface="Myanmar Text"/>
                <a:cs typeface="Myanmar Text"/>
              </a:rPr>
              <a:t>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5593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178DBA"/>
                </a:solidFill>
                <a:latin typeface="Myanmar Text"/>
                <a:cs typeface="Myanmar Text"/>
              </a:rPr>
              <a:t>Encryption </a:t>
            </a:r>
            <a:r>
              <a:rPr sz="3600" b="1" spc="-140" dirty="0">
                <a:solidFill>
                  <a:srgbClr val="178DBA"/>
                </a:solidFill>
                <a:latin typeface="Myanmar Text"/>
                <a:cs typeface="Myanmar Text"/>
              </a:rPr>
              <a:t>using </a:t>
            </a:r>
            <a:r>
              <a:rPr sz="3600" b="1" spc="-185" dirty="0">
                <a:solidFill>
                  <a:srgbClr val="178DBA"/>
                </a:solidFill>
                <a:latin typeface="Myanmar Text"/>
                <a:cs typeface="Myanmar Text"/>
              </a:rPr>
              <a:t>Private</a:t>
            </a:r>
            <a:r>
              <a:rPr sz="3600" b="1" spc="-50" dirty="0">
                <a:solidFill>
                  <a:srgbClr val="178DBA"/>
                </a:solidFill>
                <a:latin typeface="Myanmar Text"/>
                <a:cs typeface="Myanmar Text"/>
              </a:rPr>
              <a:t> </a:t>
            </a:r>
            <a:r>
              <a:rPr sz="3600" b="1" spc="-175" dirty="0">
                <a:solidFill>
                  <a:srgbClr val="178DBA"/>
                </a:solidFill>
                <a:latin typeface="Myanmar Text"/>
                <a:cs typeface="Myanmar Text"/>
              </a:rPr>
              <a:t>key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2323" y="1905000"/>
            <a:ext cx="8912352" cy="436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841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Myanmar Text</vt:lpstr>
      <vt:lpstr>Times New Roman</vt:lpstr>
      <vt:lpstr>Wingdings 3</vt:lpstr>
      <vt:lpstr>Office Theme</vt:lpstr>
      <vt:lpstr>Cryptography and Network Security </vt:lpstr>
      <vt:lpstr>PowerPoint Presentation</vt:lpstr>
      <vt:lpstr>PowerPoint Presentation</vt:lpstr>
      <vt:lpstr>A public-key encryption scheme has six</vt:lpstr>
      <vt:lpstr>PowerPoint Presentation</vt:lpstr>
      <vt:lpstr>Encryption using Public key</vt:lpstr>
      <vt:lpstr> With the message X and the encryption key PUb as input</vt:lpstr>
      <vt:lpstr> An adversary, observing Y and having access to PUb, but not</vt:lpstr>
      <vt:lpstr>Encryption using Private key</vt:lpstr>
      <vt:lpstr> A encrypts it using A’s private key before transmitting it.</vt:lpstr>
      <vt:lpstr>PowerPoint Presentation</vt:lpstr>
      <vt:lpstr>Authentication and confidentiality</vt:lpstr>
      <vt:lpstr>PowerPoint Presentation</vt:lpstr>
      <vt:lpstr>PowerPoint Presentation</vt:lpstr>
      <vt:lpstr>Applications for Public-Key Cryptosystems</vt:lpstr>
      <vt:lpstr>Requirements for Public-Key Cryptography</vt:lpstr>
      <vt:lpstr>the public key, PUb, to determine the private key, PRb.</vt:lpstr>
      <vt:lpstr>Public-Key Cryptanalysis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ABDUS SAHID</dc:creator>
  <cp:lastModifiedBy>MD ABDUS SAHID</cp:lastModifiedBy>
  <cp:revision>2</cp:revision>
  <dcterms:created xsi:type="dcterms:W3CDTF">2020-06-19T05:21:01Z</dcterms:created>
  <dcterms:modified xsi:type="dcterms:W3CDTF">2020-06-19T06:08:13Z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2020-06-19T00:00:00Z</vt:filetime>
  </property>
</Properties>
</file>