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72"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B2B2B2"/>
    <a:srgbClr val="202020"/>
    <a:srgbClr val="323232"/>
    <a:srgbClr val="CC33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55" d="100"/>
          <a:sy n="55" d="100"/>
        </p:scale>
        <p:origin x="854" y="53"/>
      </p:cViewPr>
      <p:guideLst>
        <p:guide orient="horz" pos="2160"/>
        <p:guide pos="3846"/>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2020/6/19</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2020/6/19</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rect l="0" t="0" r="0" b="0"/>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lstStyle/>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rect l="0" t="0" r="0" b="0"/>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lstStyle/>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rect l="0" t="0" r="0" b="0"/>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lstStyle/>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rect l="0" t="0" r="0" b="0"/>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lstStyle/>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rect l="0" t="0" r="0" b="0"/>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lstStyle/>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rect l="0" t="0" r="0" b="0"/>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lstStyle/>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rect l="0" t="0" r="0" b="0"/>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lstStyle/>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rect l="0" t="0" r="0" b="0"/>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lstStyle/>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rect l="0" t="0" r="0" b="0"/>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lstStyle/>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rect l="0" t="0" r="0" b="0"/>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lstStyle/>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a:t>Click to edit Master title style</a:t>
            </a:r>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a:t>Click to edit Master subtitle style</a:t>
            </a:r>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60FBDFE-C587-4B4C-A407-44438C67B59E}" type="datetimeFigureOut">
              <a:rPr lang="zh-CN" altLang="en-US" smtClean="0"/>
              <a:t>2020/6/19</a:t>
            </a:fld>
            <a:endParaRPr lang="zh-CN" alt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zh-CN" alt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9AE70B2-8BF9-45C0-BB95-33D1B9D3A854}" type="slidenum">
              <a:rPr lang="zh-CN" altLang="en-US" smtClean="0"/>
              <a:t>‹#›</a:t>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0FBDFE-C587-4B4C-A407-44438C67B59E}" type="datetimeFigureOut">
              <a:rPr lang="zh-CN" altLang="en-US" smtClean="0"/>
              <a:t>2020/6/19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0FBDFE-C587-4B4C-A407-44438C67B59E}" type="datetimeFigureOut">
              <a:rPr lang="zh-CN" altLang="en-US" smtClean="0"/>
              <a:t>2020/6/19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760FBDFE-C587-4B4C-A407-44438C67B59E}" type="datetimeFigureOut">
              <a:rPr lang="zh-CN" altLang="en-US" smtClean="0"/>
              <a:t>2020/6/19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0"/>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60FBDFE-C587-4B4C-A407-44438C67B59E}" type="datetimeFigureOut">
              <a:rPr lang="zh-CN" altLang="en-US" smtClean="0"/>
              <a:t>2020/6/19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60FBDFE-C587-4B4C-A407-44438C67B59E}" type="datetimeFigureOut">
              <a:rPr lang="zh-CN" altLang="en-US" smtClean="0"/>
              <a:t>2020/6/19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0FBDFE-C587-4B4C-A407-44438C67B59E}" type="datetimeFigureOut">
              <a:rPr lang="zh-CN" altLang="en-US" smtClean="0"/>
              <a:t>2020/6/19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zh-CN" altLang="en-US" smtClean="0"/>
              <a:t>2020/6/19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FD9D74-47D9-4702-A33C-335B63B48DBF}" type="datetimeFigureOut">
              <a:rPr lang="zh-CN" altLang="en-US" smtClean="0"/>
              <a:t>2020/6/19</a:t>
            </a:fld>
            <a:endParaRPr lang="zh-CN" altLang="en-US" dirty="0"/>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FABC47A4-756D-490B-A52F-7D9E2C9FC05F}" type="slidenum">
              <a:rPr lang="zh-CN" altLang="en-US" smtClean="0"/>
              <a:t>‹#›</a:t>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rect l="0" t="0" r="0" b="0"/>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lstStyle/>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rect l="0" t="0" r="0" b="0"/>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lstStyle/>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rect l="0" t="0" r="0" b="0"/>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lstStyle/>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rect l="0" t="0" r="0" b="0"/>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lstStyle/>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rect l="0" t="0" r="0" b="0"/>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lstStyle/>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rect l="0" t="0" r="0" b="0"/>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lstStyle/>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rect l="0" t="0" r="0" b="0"/>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lstStyle/>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rect l="0" t="0" r="0" b="0"/>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lstStyle/>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rect l="0" t="0" r="0" b="0"/>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lstStyle/>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rect l="0" t="0" r="0" b="0"/>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lstStyle/>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nchorCtr="0"/>
          <a:lstStyle/>
          <a:p>
            <a:pPr lvl="0"/>
            <a:r>
              <a:rPr lang="en-US" altLang="zh-CN" dirty="0"/>
              <a:t>Click to edit Master title style</a:t>
            </a:r>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60FBDFE-C587-4B4C-A407-44438C67B59E}" type="datetimeFigureOut">
              <a:rPr lang="zh-CN" altLang="en-US" smtClean="0"/>
              <a:t>2020/6/19</a:t>
            </a:fld>
            <a:endParaRPr lang="zh-CN" alt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zh-CN" altLang="en-US"/>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9AE70B2-8BF9-45C0-BB95-33D1B9D3A854}" type="slidenum">
              <a:rPr lang="zh-CN" altLang="en-US" smtClean="0"/>
              <a:t>‹#›</a:t>
            </a:fld>
            <a:endParaRPr lang="zh-CN" alt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b="1" i="1" dirty="0"/>
              <a:t>              Cyberstalking</a:t>
            </a:r>
            <a:endParaRPr lang="en-US" sz="6000" dirty="0"/>
          </a:p>
        </p:txBody>
      </p:sp>
      <p:sp>
        <p:nvSpPr>
          <p:cNvPr id="3" name="Content Placeholder 2"/>
          <p:cNvSpPr>
            <a:spLocks noGrp="1"/>
          </p:cNvSpPr>
          <p:nvPr>
            <p:ph idx="1"/>
          </p:nvPr>
        </p:nvSpPr>
        <p:spPr>
          <a:xfrm>
            <a:off x="6788727" y="1745673"/>
            <a:ext cx="5056909" cy="2424545"/>
          </a:xfrm>
        </p:spPr>
        <p:txBody>
          <a:bodyPr/>
          <a:lstStyle/>
          <a:p>
            <a:pPr marL="0" indent="0">
              <a:buNone/>
            </a:pPr>
            <a:r>
              <a:rPr lang="en-US" dirty="0"/>
              <a:t>Made by   </a:t>
            </a:r>
          </a:p>
          <a:p>
            <a:pPr marL="0" indent="0">
              <a:buNone/>
            </a:pPr>
            <a:r>
              <a:rPr lang="en-US" dirty="0"/>
              <a:t>Akash Pahari</a:t>
            </a:r>
          </a:p>
          <a:p>
            <a:pPr marL="0" indent="0">
              <a:buNone/>
            </a:pPr>
            <a:r>
              <a:rPr lang="en-US" dirty="0"/>
              <a:t>Stream-IT,</a:t>
            </a:r>
          </a:p>
          <a:p>
            <a:pPr marL="0" indent="0">
              <a:buNone/>
            </a:pPr>
            <a:r>
              <a:rPr lang="en-US" dirty="0"/>
              <a:t>Roll no-16800216009</a:t>
            </a:r>
          </a:p>
          <a:p>
            <a:pPr marL="0" indent="0">
              <a:buNone/>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a:solidFill>
                  <a:schemeClr val="tx2"/>
                </a:solidFill>
              </a:rPr>
              <a:t>Why Email Spoofing is Important</a:t>
            </a:r>
            <a:r>
              <a:rPr lang="" altLang="en-US" b="1" i="1" u="sng">
                <a:solidFill>
                  <a:schemeClr val="tx2"/>
                </a:solidFill>
              </a:rPr>
              <a:t>?</a:t>
            </a:r>
          </a:p>
        </p:txBody>
      </p:sp>
      <p:sp>
        <p:nvSpPr>
          <p:cNvPr id="3" name="Content Placeholder 2"/>
          <p:cNvSpPr>
            <a:spLocks noGrp="1"/>
          </p:cNvSpPr>
          <p:nvPr>
            <p:ph idx="1"/>
          </p:nvPr>
        </p:nvSpPr>
        <p:spPr/>
        <p:txBody>
          <a:bodyPr/>
          <a:lstStyle/>
          <a:p>
            <a:pPr marL="0" indent="0">
              <a:buNone/>
            </a:pPr>
            <a:r>
              <a:rPr lang="" altLang="en-US">
                <a:solidFill>
                  <a:schemeClr val="tx2"/>
                </a:solidFill>
              </a:rPr>
              <a:t>	</a:t>
            </a:r>
            <a:r>
              <a:rPr lang="en-US">
                <a:solidFill>
                  <a:schemeClr val="tx2"/>
                </a:solidFill>
              </a:rPr>
              <a:t>To prevent becoming a victim of email spoofing, it is important to keep anti-malware software up to date, and to be wary of tactics used in social engineering. When unsure of the validity of an email, contacting the sender directly, especially if sharing private or financial information, can help to avoid an attack.</a:t>
            </a:r>
          </a:p>
        </p:txBody>
      </p:sp>
    </p:spTree>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altLang="en-US"/>
              <a:t>					</a:t>
            </a:r>
            <a:r>
              <a:rPr lang="en-US" b="1" i="1" u="sng">
                <a:solidFill>
                  <a:schemeClr val="tx2"/>
                </a:solidFill>
              </a:rPr>
              <a:t>Spamming</a:t>
            </a:r>
          </a:p>
        </p:txBody>
      </p:sp>
      <p:sp>
        <p:nvSpPr>
          <p:cNvPr id="3" name="Content Placeholder 2"/>
          <p:cNvSpPr>
            <a:spLocks noGrp="1"/>
          </p:cNvSpPr>
          <p:nvPr>
            <p:ph idx="1"/>
          </p:nvPr>
        </p:nvSpPr>
        <p:spPr/>
        <p:txBody>
          <a:bodyPr/>
          <a:lstStyle/>
          <a:p>
            <a:pPr marL="0" indent="0">
              <a:buNone/>
            </a:pPr>
            <a:r>
              <a:rPr lang="en-US" u="sng">
                <a:solidFill>
                  <a:schemeClr val="tx2"/>
                </a:solidFill>
              </a:rPr>
              <a:t>What is Spamming?</a:t>
            </a:r>
            <a:endParaRPr lang="en-US"/>
          </a:p>
          <a:p>
            <a:pPr marL="0" indent="0">
              <a:buNone/>
            </a:pPr>
            <a:r>
              <a:rPr lang="" altLang="en-US"/>
              <a:t>	</a:t>
            </a:r>
            <a:r>
              <a:rPr lang="" altLang="en-US" sz="2000">
                <a:solidFill>
                  <a:schemeClr val="tx2"/>
                </a:solidFill>
              </a:rPr>
              <a:t>In layman’s terms, spamming can be defined as the flooding of the Internet with unsolicited or misguiding messages. Mostly, spam is used for commercial advertising, often for get-rich-quick schemes or for selling dubious products. But not always.</a:t>
            </a:r>
          </a:p>
          <a:p>
            <a:pPr marL="0" indent="0">
              <a:buNone/>
            </a:pPr>
            <a:endParaRPr lang="" altLang="en-US" sz="2000">
              <a:solidFill>
                <a:schemeClr val="tx2"/>
              </a:solidFill>
            </a:endParaRPr>
          </a:p>
          <a:p>
            <a:pPr marL="0" indent="0">
              <a:buNone/>
            </a:pPr>
            <a:r>
              <a:rPr lang="" altLang="en-US" sz="2000">
                <a:solidFill>
                  <a:schemeClr val="tx2"/>
                </a:solidFill>
              </a:rPr>
              <a:t>In the end the term describes the aggressive means to promote the product rather than the product itself. So don’t make the mistake of believing that just because the product you are marketing is legitimate you couldn’t be guilty of spamming.</a:t>
            </a:r>
          </a:p>
          <a:p>
            <a:pPr marL="0" indent="0">
              <a:buNone/>
            </a:pPr>
            <a:r>
              <a:rPr lang="" altLang="en-US" sz="2000">
                <a:solidFill>
                  <a:schemeClr val="tx2"/>
                </a:solidFill>
              </a:rPr>
              <a:t>The most common form of spamming is email spamming, true. But the one likely to damage your business’s online presence the most is search engine spamming.</a:t>
            </a:r>
          </a:p>
          <a:p>
            <a:pPr marL="0" indent="0">
              <a:buNone/>
            </a:pPr>
            <a:endParaRPr lang="" altLang="en-US" sz="2000">
              <a:solidFill>
                <a:schemeClr val="tx2"/>
              </a:solidFill>
            </a:endParaRPr>
          </a:p>
        </p:txBody>
      </p:sp>
    </p:spTree>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i="1" u="sng">
                <a:solidFill>
                  <a:schemeClr val="tx2"/>
                </a:solidFill>
              </a:rPr>
              <a:t>What Are the Common Search Engine Spamming Techniques?</a:t>
            </a:r>
          </a:p>
        </p:txBody>
      </p:sp>
      <p:sp>
        <p:nvSpPr>
          <p:cNvPr id="3" name="Content Placeholder 2"/>
          <p:cNvSpPr>
            <a:spLocks noGrp="1"/>
          </p:cNvSpPr>
          <p:nvPr>
            <p:ph idx="1"/>
          </p:nvPr>
        </p:nvSpPr>
        <p:spPr/>
        <p:txBody>
          <a:bodyPr/>
          <a:lstStyle/>
          <a:p>
            <a:r>
              <a:rPr lang="en-US" sz="2800">
                <a:solidFill>
                  <a:schemeClr val="tx2"/>
                </a:solidFill>
              </a:rPr>
              <a:t>Keyword Stuffing</a:t>
            </a:r>
          </a:p>
          <a:p>
            <a:r>
              <a:rPr lang="en-US" sz="2800">
                <a:solidFill>
                  <a:schemeClr val="tx2"/>
                </a:solidFill>
              </a:rPr>
              <a:t>Meta Tag Stuffing</a:t>
            </a:r>
          </a:p>
          <a:p>
            <a:r>
              <a:rPr lang="en-US" sz="2800">
                <a:solidFill>
                  <a:schemeClr val="tx2"/>
                </a:solidFill>
              </a:rPr>
              <a:t>Mirror Websites</a:t>
            </a:r>
          </a:p>
          <a:p>
            <a:r>
              <a:rPr lang="en-US" sz="2800">
                <a:solidFill>
                  <a:schemeClr val="tx2"/>
                </a:solidFill>
              </a:rPr>
              <a:t>Hidden Links</a:t>
            </a:r>
          </a:p>
          <a:p>
            <a:r>
              <a:rPr lang="en-US" sz="2800">
                <a:solidFill>
                  <a:schemeClr val="tx2"/>
                </a:solidFill>
              </a:rPr>
              <a:t>Page Redirects</a:t>
            </a:r>
          </a:p>
          <a:p>
            <a:r>
              <a:rPr lang="en-US" sz="2800">
                <a:solidFill>
                  <a:schemeClr val="tx2"/>
                </a:solidFill>
              </a:rPr>
              <a:t>Gateway or Doorway Pages</a:t>
            </a:r>
          </a:p>
          <a:p>
            <a:r>
              <a:rPr lang="en-US" sz="2800">
                <a:solidFill>
                  <a:schemeClr val="tx2"/>
                </a:solidFill>
              </a:rPr>
              <a:t>Cloaking</a:t>
            </a:r>
          </a:p>
          <a:p>
            <a:r>
              <a:rPr lang="en-US" sz="2800">
                <a:solidFill>
                  <a:schemeClr val="tx2"/>
                </a:solidFill>
              </a:rPr>
              <a:t>Link Spamming</a:t>
            </a:r>
          </a:p>
          <a:p>
            <a:r>
              <a:rPr lang="en-US" sz="2800">
                <a:solidFill>
                  <a:schemeClr val="tx2"/>
                </a:solidFill>
              </a:rPr>
              <a:t>Code Swapping</a:t>
            </a:r>
          </a:p>
        </p:txBody>
      </p:sp>
    </p:spTree>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altLang="en-US"/>
              <a:t>			</a:t>
            </a:r>
            <a:r>
              <a:rPr lang="en-US" b="1" i="1" u="sng">
                <a:solidFill>
                  <a:schemeClr val="tx2"/>
                </a:solidFill>
              </a:rPr>
              <a:t>Cyberbullying</a:t>
            </a:r>
          </a:p>
        </p:txBody>
      </p:sp>
      <p:sp>
        <p:nvSpPr>
          <p:cNvPr id="3" name="Content Placeholder 2"/>
          <p:cNvSpPr>
            <a:spLocks noGrp="1"/>
          </p:cNvSpPr>
          <p:nvPr>
            <p:ph idx="1"/>
          </p:nvPr>
        </p:nvSpPr>
        <p:spPr/>
        <p:txBody>
          <a:bodyPr/>
          <a:lstStyle/>
          <a:p>
            <a:pPr marL="0" indent="0">
              <a:buNone/>
            </a:pPr>
            <a:r>
              <a:rPr lang="en-US" b="1" i="1" u="sng">
                <a:solidFill>
                  <a:schemeClr val="tx2"/>
                </a:solidFill>
              </a:rPr>
              <a:t>What Is Cyberbullying</a:t>
            </a:r>
            <a:r>
              <a:rPr lang="" altLang="en-US" b="1" i="1" u="sng">
                <a:solidFill>
                  <a:schemeClr val="tx2"/>
                </a:solidFill>
              </a:rPr>
              <a:t>?</a:t>
            </a:r>
            <a:endParaRPr lang="" altLang="en-US"/>
          </a:p>
          <a:p>
            <a:pPr marL="0" indent="0">
              <a:buNone/>
            </a:pPr>
            <a:r>
              <a:rPr lang="" altLang="en-US"/>
              <a:t>	</a:t>
            </a:r>
            <a:r>
              <a:rPr lang="" altLang="en-US" sz="2800">
                <a:solidFill>
                  <a:schemeClr val="tx2"/>
                </a:solidFill>
              </a:rPr>
              <a:t>Cyberbullying is bullying that takes place over digital devices like cell phones, computers, and tablets. Cyberbullying can occur through SMS, Text, and apps, or online in social media, forums, or gaming where people can view, participate in, or share content. Cyberbullying includes sending, posting, or sharing negative, harmful, false, or mean content about someone else. It can include sharing personal or private information about someone else causing embarrassment or humiliation. Some cyberbullying crosses the line into unlawful or criminal behavior.</a:t>
            </a:r>
          </a:p>
        </p:txBody>
      </p:sp>
    </p:spTree>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i="1" u="sng">
                <a:solidFill>
                  <a:schemeClr val="tx2"/>
                </a:solidFill>
              </a:rPr>
              <a:t>The most common places where cyberbullying occurs are:</a:t>
            </a:r>
          </a:p>
        </p:txBody>
      </p:sp>
      <p:sp>
        <p:nvSpPr>
          <p:cNvPr id="3" name="Content Placeholder 2"/>
          <p:cNvSpPr>
            <a:spLocks noGrp="1"/>
          </p:cNvSpPr>
          <p:nvPr>
            <p:ph idx="1"/>
          </p:nvPr>
        </p:nvSpPr>
        <p:spPr/>
        <p:txBody>
          <a:bodyPr/>
          <a:lstStyle/>
          <a:p>
            <a:r>
              <a:rPr lang="en-US" sz="2800">
                <a:solidFill>
                  <a:schemeClr val="tx2"/>
                </a:solidFill>
              </a:rPr>
              <a:t>Social Media, such as Facebook, Instagram, Snapchat, and Tik Tok</a:t>
            </a:r>
          </a:p>
          <a:p>
            <a:r>
              <a:rPr lang="en-US" sz="2800">
                <a:solidFill>
                  <a:schemeClr val="tx2"/>
                </a:solidFill>
              </a:rPr>
              <a:t>Text messaging and messaging apps on mobile or tablet devices</a:t>
            </a:r>
          </a:p>
          <a:p>
            <a:r>
              <a:rPr lang="en-US" sz="2800">
                <a:solidFill>
                  <a:schemeClr val="tx2"/>
                </a:solidFill>
              </a:rPr>
              <a:t>Instant messaging, direct messaging, and online chatting over the internet</a:t>
            </a:r>
          </a:p>
          <a:p>
            <a:r>
              <a:rPr lang="en-US" sz="2800">
                <a:solidFill>
                  <a:schemeClr val="tx2"/>
                </a:solidFill>
              </a:rPr>
              <a:t>Online forums, chat rooms, and message boards, such as Reddit</a:t>
            </a:r>
          </a:p>
          <a:p>
            <a:r>
              <a:rPr lang="en-US" sz="2800">
                <a:solidFill>
                  <a:schemeClr val="tx2"/>
                </a:solidFill>
              </a:rPr>
              <a:t>Email</a:t>
            </a:r>
          </a:p>
          <a:p>
            <a:r>
              <a:rPr lang="en-US" sz="2800">
                <a:solidFill>
                  <a:schemeClr val="tx2"/>
                </a:solidFill>
              </a:rPr>
              <a:t>Online gaming communities</a:t>
            </a:r>
          </a:p>
        </p:txBody>
      </p:sp>
    </p:spTree>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a:solidFill>
                  <a:schemeClr val="tx2"/>
                </a:solidFill>
              </a:rPr>
              <a:t>Special Concerns</a:t>
            </a:r>
            <a:r>
              <a:rPr lang="" altLang="en-US" b="1" i="1" u="sng">
                <a:solidFill>
                  <a:schemeClr val="tx2"/>
                </a:solidFill>
              </a:rPr>
              <a:t>:-</a:t>
            </a:r>
          </a:p>
        </p:txBody>
      </p:sp>
      <p:sp>
        <p:nvSpPr>
          <p:cNvPr id="3" name="Content Placeholder 2"/>
          <p:cNvSpPr>
            <a:spLocks noGrp="1"/>
          </p:cNvSpPr>
          <p:nvPr>
            <p:ph idx="1"/>
          </p:nvPr>
        </p:nvSpPr>
        <p:spPr/>
        <p:txBody>
          <a:bodyPr/>
          <a:lstStyle/>
          <a:p>
            <a:r>
              <a:rPr lang="en-US" sz="2400" b="1">
                <a:solidFill>
                  <a:schemeClr val="tx2"/>
                </a:solidFill>
              </a:rPr>
              <a:t>Persistent</a:t>
            </a:r>
            <a:r>
              <a:rPr lang="en-US" sz="2400">
                <a:solidFill>
                  <a:schemeClr val="tx2"/>
                </a:solidFill>
              </a:rPr>
              <a:t> – Digital devices offer an ability to immediately and continuously communicate 24 hours a day, so it can be difficult for children experiencing cyberbullying to find relief.</a:t>
            </a:r>
          </a:p>
          <a:p>
            <a:endParaRPr lang="en-US" sz="2400">
              <a:solidFill>
                <a:schemeClr val="tx2"/>
              </a:solidFill>
            </a:endParaRPr>
          </a:p>
          <a:p>
            <a:r>
              <a:rPr lang="en-US" sz="2400" b="1">
                <a:solidFill>
                  <a:schemeClr val="tx2"/>
                </a:solidFill>
              </a:rPr>
              <a:t>Permanent </a:t>
            </a:r>
            <a:r>
              <a:rPr lang="en-US" sz="2400">
                <a:solidFill>
                  <a:schemeClr val="tx2"/>
                </a:solidFill>
              </a:rPr>
              <a:t>– Most information communicated electronically is permanent and public, if not reported and removed. A negative online reputation, including for those who bully, can impact college admissions, employment, and other areas of life.</a:t>
            </a:r>
          </a:p>
          <a:p>
            <a:endParaRPr lang="en-US" sz="2400">
              <a:solidFill>
                <a:schemeClr val="tx2"/>
              </a:solidFill>
            </a:endParaRPr>
          </a:p>
          <a:p>
            <a:r>
              <a:rPr lang="en-US" sz="2400" b="1">
                <a:solidFill>
                  <a:schemeClr val="tx2"/>
                </a:solidFill>
              </a:rPr>
              <a:t>Hard to Notice</a:t>
            </a:r>
            <a:r>
              <a:rPr lang="en-US" sz="2400">
                <a:solidFill>
                  <a:schemeClr val="tx2"/>
                </a:solidFill>
              </a:rPr>
              <a:t> – Because teachers and parents may not overhear or see cyberbullying taking place, it is harder to recognize.</a:t>
            </a:r>
          </a:p>
        </p:txBody>
      </p:sp>
    </p:spTree>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a:xfrm>
            <a:off x="445770" y="413385"/>
            <a:ext cx="11318875" cy="6174105"/>
          </a:xfrm>
        </p:spPr>
        <p:txBody>
          <a:bodyPr/>
          <a:lstStyle/>
          <a:p>
            <a:r>
              <a:rPr lang="" altLang="en-US" sz="2000" b="1" i="1" u="sng">
                <a:solidFill>
                  <a:schemeClr val="tx2"/>
                </a:solidFill>
              </a:rPr>
              <a:t>l</a:t>
            </a:r>
            <a:r>
              <a:rPr lang="en-US" sz="2000" b="1" i="1" u="sng">
                <a:solidFill>
                  <a:schemeClr val="tx2"/>
                </a:solidFill>
              </a:rPr>
              <a:t>aws and Sanctions</a:t>
            </a:r>
            <a:br>
              <a:rPr lang="en-US" sz="2000" b="1" i="1" u="sng">
                <a:solidFill>
                  <a:schemeClr val="tx2"/>
                </a:solidFill>
              </a:rPr>
            </a:br>
            <a:r>
              <a:rPr lang="en-US" sz="2000">
                <a:solidFill>
                  <a:schemeClr val="tx2"/>
                </a:solidFill>
              </a:rPr>
              <a:t>Although all states have laws requiring schools to respond to bullying, many states do not include cyberbullying under these laws or specify the role schools should play in responding to bullying that takes place outside of school. Schools may take action either as required by law, or with local or school policies that allow them to discipline or take other action. Some states also have provisions to address bullying if it affects school performance. You can learn about the laws and policies in each state, including if they cover cyberbullying.</a:t>
            </a:r>
            <a:br>
              <a:rPr lang="en-US" sz="2000">
                <a:solidFill>
                  <a:schemeClr val="tx2"/>
                </a:solidFill>
              </a:rPr>
            </a:br>
            <a:br>
              <a:rPr lang="en-US" sz="2000">
                <a:solidFill>
                  <a:schemeClr val="tx2"/>
                </a:solidFill>
              </a:rPr>
            </a:br>
            <a:r>
              <a:rPr lang="en-US" sz="2000" b="1" i="1" u="sng">
                <a:solidFill>
                  <a:schemeClr val="tx2"/>
                </a:solidFill>
              </a:rPr>
              <a:t>Frequency of Cyberbullying</a:t>
            </a:r>
            <a:br>
              <a:rPr lang="en-US" sz="2000" b="1" i="1" u="sng">
                <a:solidFill>
                  <a:schemeClr val="tx2"/>
                </a:solidFill>
              </a:rPr>
            </a:br>
            <a:r>
              <a:rPr lang="en-US" sz="2000">
                <a:solidFill>
                  <a:schemeClr val="tx2"/>
                </a:solidFill>
              </a:rPr>
              <a:t>There are two sources of federally collected data on youth bullying:</a:t>
            </a:r>
            <a:br>
              <a:rPr lang="en-US" sz="2000">
                <a:solidFill>
                  <a:schemeClr val="tx2"/>
                </a:solidFill>
              </a:rPr>
            </a:br>
            <a:r>
              <a:rPr lang="en-US" sz="2000">
                <a:solidFill>
                  <a:schemeClr val="tx2"/>
                </a:solidFill>
              </a:rPr>
              <a:t>The 2017 School Crime Supplement (National Center for Education Statistics and Bureau of Justice) indicates that, among students ages 12-18 who reported being bullied at school during the school year, 15% were bullied online or by text.</a:t>
            </a:r>
            <a:br>
              <a:rPr lang="en-US" sz="2000">
                <a:solidFill>
                  <a:schemeClr val="tx2"/>
                </a:solidFill>
              </a:rPr>
            </a:br>
            <a:r>
              <a:rPr lang="en-US" sz="2000">
                <a:solidFill>
                  <a:schemeClr val="tx2"/>
                </a:solidFill>
              </a:rPr>
              <a:t>The 2017 Youth Risk Behavior Surveillance System (Centers for Disease Control and Prevention) indicates that an estimated 14.9% of high school students were electronically bullied in the 12 months prior to the survey.</a:t>
            </a:r>
          </a:p>
        </p:txBody>
      </p:sp>
    </p:spTree>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610" y="2344738"/>
            <a:ext cx="10972800" cy="1143000"/>
          </a:xfrm>
        </p:spPr>
        <p:txBody>
          <a:bodyPr/>
          <a:lstStyle/>
          <a:p>
            <a:r>
              <a:rPr lang="" altLang="en-US" b="1" i="1">
                <a:solidFill>
                  <a:schemeClr val="tx2"/>
                </a:solidFill>
              </a:rPr>
              <a:t>THANK YOU</a:t>
            </a:r>
          </a:p>
        </p:txBody>
      </p:sp>
    </p:spTree>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8465" y="558165"/>
            <a:ext cx="11471910" cy="939165"/>
          </a:xfrm>
        </p:spPr>
        <p:txBody>
          <a:bodyPr/>
          <a:lstStyle/>
          <a:p>
            <a:r>
              <a:rPr lang="en-US" b="1" i="1" u="sng" dirty="0">
                <a:solidFill>
                  <a:schemeClr val="tx2"/>
                </a:solidFill>
              </a:rPr>
              <a:t>Cyberstalking</a:t>
            </a:r>
          </a:p>
        </p:txBody>
      </p:sp>
      <p:sp>
        <p:nvSpPr>
          <p:cNvPr id="3" name="Subtitle 2"/>
          <p:cNvSpPr>
            <a:spLocks noGrp="1"/>
          </p:cNvSpPr>
          <p:nvPr>
            <p:ph type="subTitle" idx="1"/>
          </p:nvPr>
        </p:nvSpPr>
        <p:spPr>
          <a:xfrm>
            <a:off x="233680" y="1638300"/>
            <a:ext cx="11524615" cy="4631055"/>
          </a:xfrm>
        </p:spPr>
        <p:txBody>
          <a:bodyPr/>
          <a:lstStyle/>
          <a:p>
            <a:pPr algn="l"/>
            <a:r>
              <a:rPr lang="" altLang="en-US" b="1" i="1" u="sng">
                <a:solidFill>
                  <a:schemeClr val="tx2"/>
                </a:solidFill>
              </a:rPr>
              <a:t>What Cyberstalking Is?</a:t>
            </a:r>
            <a:endParaRPr lang="" altLang="en-US" b="1" i="1" u="sng"/>
          </a:p>
          <a:p>
            <a:pPr algn="l"/>
            <a:r>
              <a:rPr lang="" altLang="en-US"/>
              <a:t>	</a:t>
            </a:r>
            <a:r>
              <a:rPr lang="" altLang="en-US">
                <a:solidFill>
                  <a:srgbClr val="CC0000"/>
                </a:solidFill>
              </a:rPr>
              <a:t> </a:t>
            </a:r>
            <a:r>
              <a:rPr lang="" altLang="en-US">
                <a:solidFill>
                  <a:schemeClr val="tx2"/>
                </a:solidFill>
              </a:rPr>
              <a:t>Cyberstalking can take many different forms, but in the broadest sense, it is stalking or harassment that takes place via online channels such as social media, forums or email. It is typically planned and sustained over a period of time.</a:t>
            </a:r>
            <a:endParaRPr lang="" altLang="en-US">
              <a:solidFill>
                <a:schemeClr val="accent6">
                  <a:lumMod val="10000"/>
                </a:schemeClr>
              </a:solidFill>
            </a:endParaRPr>
          </a:p>
          <a:p>
            <a:pPr algn="l"/>
            <a:endParaRPr lang="" altLang="en-US">
              <a:solidFill>
                <a:schemeClr val="accent6">
                  <a:lumMod val="10000"/>
                </a:schemeClr>
              </a:solidFill>
            </a:endParaRPr>
          </a:p>
        </p:txBody>
      </p:sp>
    </p:spTree>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a:solidFill>
                  <a:schemeClr val="tx2"/>
                </a:solidFill>
                <a:sym typeface="+mn-ea"/>
              </a:rPr>
              <a:t>Who is behind cyberstalking?</a:t>
            </a:r>
          </a:p>
        </p:txBody>
      </p:sp>
      <p:sp>
        <p:nvSpPr>
          <p:cNvPr id="3" name="Content Placeholder 2"/>
          <p:cNvSpPr>
            <a:spLocks noGrp="1"/>
          </p:cNvSpPr>
          <p:nvPr>
            <p:ph idx="1"/>
          </p:nvPr>
        </p:nvSpPr>
        <p:spPr/>
        <p:txBody>
          <a:bodyPr/>
          <a:lstStyle/>
          <a:p>
            <a:endParaRPr lang="en-US">
              <a:solidFill>
                <a:schemeClr val="tx2"/>
              </a:solidFill>
            </a:endParaRPr>
          </a:p>
          <a:p>
            <a:pPr marL="0" indent="0">
              <a:buNone/>
            </a:pPr>
            <a:r>
              <a:rPr lang="en-US">
                <a:solidFill>
                  <a:schemeClr val="tx2"/>
                </a:solidFill>
              </a:rPr>
              <a:t>Most cyberstalkers are familiar with their victims. For most people, frequent messages from friends or colleagues, although often distracting and sometimes annoying, are welcome. However, being monitored by or receiving intrusive messages from an unfamiliar person or a casual acquaintance can be considered cyberstalking. It can have many motives including revenge, anger, control or even lust.</a:t>
            </a:r>
          </a:p>
        </p:txBody>
      </p:sp>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a:solidFill>
                  <a:schemeClr val="tx2"/>
                </a:solidFill>
              </a:rPr>
              <a:t>Legal aspects of cyberstalking</a:t>
            </a:r>
            <a:r>
              <a:rPr lang="" altLang="en-US" b="1" i="1" u="sng">
                <a:solidFill>
                  <a:schemeClr val="tx2"/>
                </a:solidFill>
              </a:rPr>
              <a:t>:-</a:t>
            </a:r>
          </a:p>
        </p:txBody>
      </p:sp>
      <p:sp>
        <p:nvSpPr>
          <p:cNvPr id="3" name="Content Placeholder 2"/>
          <p:cNvSpPr>
            <a:spLocks noGrp="1"/>
          </p:cNvSpPr>
          <p:nvPr>
            <p:ph idx="1"/>
          </p:nvPr>
        </p:nvSpPr>
        <p:spPr/>
        <p:txBody>
          <a:bodyPr/>
          <a:lstStyle/>
          <a:p>
            <a:pPr marL="0" indent="0">
              <a:buNone/>
            </a:pPr>
            <a:r>
              <a:rPr lang="en-US">
                <a:solidFill>
                  <a:schemeClr val="tx2"/>
                </a:solidFill>
              </a:rPr>
              <a:t>It is difficult to find and punish professional attackers because they know how to anonymize themselves behind fake personas. Plus, most countries have not yet adopted specific laws that regulate cyberstalking. For example, in the US, cyberstalking falls under harassment and anti-stalking laws. Depending on the severity of the case, a fine or even imprisonment may be applied.</a:t>
            </a:r>
          </a:p>
        </p:txBody>
      </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a:solidFill>
                  <a:schemeClr val="tx2"/>
                </a:solidFill>
              </a:rPr>
              <a:t>How to avoid cyberstalking?</a:t>
            </a:r>
          </a:p>
        </p:txBody>
      </p:sp>
      <p:sp>
        <p:nvSpPr>
          <p:cNvPr id="3" name="Content Placeholder 2"/>
          <p:cNvSpPr>
            <a:spLocks noGrp="1"/>
          </p:cNvSpPr>
          <p:nvPr>
            <p:ph idx="1"/>
          </p:nvPr>
        </p:nvSpPr>
        <p:spPr/>
        <p:txBody>
          <a:bodyPr/>
          <a:lstStyle/>
          <a:p>
            <a:pPr>
              <a:buFont typeface="Wingdings" panose="05000000000000000000" charset="0"/>
              <a:buChar char=""/>
            </a:pPr>
            <a:r>
              <a:rPr lang="en-US">
                <a:solidFill>
                  <a:schemeClr val="tx2"/>
                </a:solidFill>
              </a:rPr>
              <a:t>KEEP A LOW PROFILE</a:t>
            </a:r>
          </a:p>
          <a:p>
            <a:pPr>
              <a:buFont typeface="Wingdings" panose="05000000000000000000" charset="0"/>
              <a:buChar char=""/>
            </a:pPr>
            <a:r>
              <a:rPr lang="en-US">
                <a:solidFill>
                  <a:schemeClr val="tx2"/>
                </a:solidFill>
              </a:rPr>
              <a:t>UPDATE YOUR SOFTWARE</a:t>
            </a:r>
          </a:p>
          <a:p>
            <a:pPr>
              <a:buFont typeface="Wingdings" panose="05000000000000000000" charset="0"/>
              <a:buChar char=""/>
            </a:pPr>
            <a:r>
              <a:rPr lang="en-US">
                <a:solidFill>
                  <a:schemeClr val="tx2"/>
                </a:solidFill>
              </a:rPr>
              <a:t>HIDE YOUR IP ADDRESS</a:t>
            </a:r>
          </a:p>
          <a:p>
            <a:pPr>
              <a:buFont typeface="Wingdings" panose="05000000000000000000" charset="0"/>
              <a:buChar char=""/>
            </a:pPr>
            <a:r>
              <a:rPr lang="en-US">
                <a:solidFill>
                  <a:schemeClr val="tx2"/>
                </a:solidFill>
              </a:rPr>
              <a:t>MAINTAIN GOOD DIGITAL HYGIENE</a:t>
            </a:r>
          </a:p>
          <a:p>
            <a:pPr>
              <a:buFont typeface="Wingdings" panose="05000000000000000000" charset="0"/>
              <a:buChar char=""/>
            </a:pPr>
            <a:r>
              <a:rPr lang="en-US">
                <a:solidFill>
                  <a:schemeClr val="tx2"/>
                </a:solidFill>
              </a:rPr>
              <a:t>AVOID DISCLOSING SENSITIVE INFORMATION</a:t>
            </a:r>
          </a:p>
        </p:txBody>
      </p:sp>
    </p:spTree>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a:solidFill>
                  <a:schemeClr val="tx2"/>
                </a:solidFill>
              </a:rPr>
              <a:t>What to do in case you are being cyberstalked</a:t>
            </a:r>
            <a:r>
              <a:rPr lang="" altLang="en-US" b="1" i="1" u="sng">
                <a:solidFill>
                  <a:schemeClr val="tx2"/>
                </a:solidFill>
              </a:rPr>
              <a:t>?</a:t>
            </a:r>
          </a:p>
        </p:txBody>
      </p:sp>
      <p:sp>
        <p:nvSpPr>
          <p:cNvPr id="3" name="Content Placeholder 2"/>
          <p:cNvSpPr>
            <a:spLocks noGrp="1"/>
          </p:cNvSpPr>
          <p:nvPr>
            <p:ph idx="1"/>
          </p:nvPr>
        </p:nvSpPr>
        <p:spPr/>
        <p:txBody>
          <a:bodyPr/>
          <a:lstStyle/>
          <a:p>
            <a:r>
              <a:rPr lang="en-US">
                <a:solidFill>
                  <a:schemeClr val="tx2"/>
                </a:solidFill>
              </a:rPr>
              <a:t>Block the person</a:t>
            </a:r>
          </a:p>
          <a:p>
            <a:r>
              <a:rPr lang="en-US">
                <a:solidFill>
                  <a:schemeClr val="tx2"/>
                </a:solidFill>
              </a:rPr>
              <a:t>Report to the platform involved</a:t>
            </a:r>
          </a:p>
          <a:p>
            <a:r>
              <a:rPr lang="en-US">
                <a:solidFill>
                  <a:schemeClr val="tx2"/>
                </a:solidFill>
              </a:rPr>
              <a:t>Call the police</a:t>
            </a:r>
          </a:p>
        </p:txBody>
      </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altLang="en-US" sz="4000" b="1" i="1">
                <a:solidFill>
                  <a:schemeClr val="tx2"/>
                </a:solidFill>
              </a:rPr>
              <a:t>				</a:t>
            </a:r>
            <a:r>
              <a:rPr lang="en-US" sz="4000" b="1" i="1" u="sng">
                <a:solidFill>
                  <a:schemeClr val="tx2"/>
                </a:solidFill>
              </a:rPr>
              <a:t>Email Spoofing</a:t>
            </a:r>
          </a:p>
        </p:txBody>
      </p:sp>
      <p:sp>
        <p:nvSpPr>
          <p:cNvPr id="3" name="Content Placeholder 2"/>
          <p:cNvSpPr>
            <a:spLocks noGrp="1"/>
          </p:cNvSpPr>
          <p:nvPr>
            <p:ph idx="1"/>
          </p:nvPr>
        </p:nvSpPr>
        <p:spPr/>
        <p:txBody>
          <a:bodyPr/>
          <a:lstStyle/>
          <a:p>
            <a:pPr marL="0" indent="0">
              <a:buNone/>
            </a:pPr>
            <a:r>
              <a:rPr lang="en-US" b="1" i="1" u="sng">
                <a:solidFill>
                  <a:schemeClr val="tx2"/>
                </a:solidFill>
              </a:rPr>
              <a:t>What is Email Spoofing?</a:t>
            </a:r>
            <a:endParaRPr lang="en-US"/>
          </a:p>
          <a:p>
            <a:pPr marL="0" indent="0">
              <a:buNone/>
            </a:pPr>
            <a:r>
              <a:rPr lang="" altLang="en-US"/>
              <a:t>	</a:t>
            </a:r>
            <a:r>
              <a:rPr lang="" altLang="en-US">
                <a:solidFill>
                  <a:schemeClr val="tx2"/>
                </a:solidFill>
              </a:rPr>
              <a:t>Email spoofing is the fabrication of an email header in the hopes of duping the recipient into thinking the email originated from someone or somewhere other than the intended source. Because core email protocols do not have a built-in method of authentication, it is commonplace for spam and phishing emails to use said spoofing to trick the recipient into trusting the origin of the message.</a:t>
            </a:r>
          </a:p>
        </p:txBody>
      </p:sp>
    </p:spTree>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a:solidFill>
                  <a:schemeClr val="tx2"/>
                </a:solidFill>
              </a:rPr>
              <a:t>How Email Spoofing Works</a:t>
            </a:r>
            <a:r>
              <a:rPr lang="" altLang="en-US" b="1" i="1" u="sng">
                <a:solidFill>
                  <a:schemeClr val="tx2"/>
                </a:solidFill>
              </a:rPr>
              <a:t>?</a:t>
            </a:r>
          </a:p>
        </p:txBody>
      </p:sp>
      <p:sp>
        <p:nvSpPr>
          <p:cNvPr id="3" name="Content Placeholder 2"/>
          <p:cNvSpPr>
            <a:spLocks noGrp="1"/>
          </p:cNvSpPr>
          <p:nvPr>
            <p:ph idx="1"/>
          </p:nvPr>
        </p:nvSpPr>
        <p:spPr>
          <a:xfrm>
            <a:off x="609600" y="1600200"/>
            <a:ext cx="10972800" cy="5253355"/>
          </a:xfrm>
        </p:spPr>
        <p:txBody>
          <a:bodyPr/>
          <a:lstStyle/>
          <a:p>
            <a:pPr marL="0" indent="0">
              <a:buNone/>
            </a:pPr>
            <a:r>
              <a:rPr lang="en-US" u="sng">
                <a:solidFill>
                  <a:schemeClr val="tx2"/>
                </a:solidFill>
              </a:rPr>
              <a:t>Reasons for Email Spoofing</a:t>
            </a:r>
            <a:r>
              <a:rPr lang="" altLang="en-US" u="sng">
                <a:solidFill>
                  <a:schemeClr val="tx2"/>
                </a:solidFill>
              </a:rPr>
              <a:t>:</a:t>
            </a:r>
            <a:endParaRPr lang="" altLang="en-US">
              <a:solidFill>
                <a:schemeClr val="tx2"/>
              </a:solidFill>
            </a:endParaRPr>
          </a:p>
          <a:p>
            <a:r>
              <a:rPr lang="" altLang="en-US" sz="2000">
                <a:solidFill>
                  <a:schemeClr val="tx2"/>
                </a:solidFill>
              </a:rPr>
              <a:t>Hiding the sender’s true identity – though if this is the only goal, it can be achieved more easily by registering anonymous mail addresses.</a:t>
            </a:r>
          </a:p>
          <a:p>
            <a:r>
              <a:rPr lang="" altLang="en-US" sz="2000">
                <a:solidFill>
                  <a:schemeClr val="tx2"/>
                </a:solidFill>
              </a:rPr>
              <a:t>Avoiding spam blacklists. If a sender is spamming, they are bound to be blacklisted quickly. A simple solution to this problem is to switch email addresses.</a:t>
            </a:r>
          </a:p>
          <a:p>
            <a:r>
              <a:rPr lang="" altLang="en-US" sz="2000">
                <a:solidFill>
                  <a:schemeClr val="tx2"/>
                </a:solidFill>
              </a:rPr>
              <a:t>Pretending to be someone the recipient knows, in order to, for example, ask for sensitive information or access to personal assets.</a:t>
            </a:r>
          </a:p>
          <a:p>
            <a:r>
              <a:rPr lang="" altLang="en-US" sz="2000">
                <a:solidFill>
                  <a:schemeClr val="tx2"/>
                </a:solidFill>
              </a:rPr>
              <a:t>Pretending to be from a business the recipient has a relationship with, as means of getting ahold of bank login details or other personal data.</a:t>
            </a:r>
          </a:p>
          <a:p>
            <a:r>
              <a:rPr lang="" altLang="en-US" sz="2000">
                <a:solidFill>
                  <a:schemeClr val="tx2"/>
                </a:solidFill>
              </a:rPr>
              <a:t>Tarnishing the image of the assumed sender, a character attack that places the so-called sender in a bad light.</a:t>
            </a:r>
          </a:p>
          <a:p>
            <a:r>
              <a:rPr lang="" altLang="en-US" sz="2000">
                <a:solidFill>
                  <a:schemeClr val="tx2"/>
                </a:solidFill>
              </a:rPr>
              <a:t>Sending messages in someone’s name can also be used to commit identity theft, for example, by requesting information from the victims financial or healthcare accounts.</a:t>
            </a:r>
          </a:p>
        </p:txBody>
      </p:sp>
    </p:spTree>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a:solidFill>
                  <a:schemeClr val="tx2"/>
                </a:solidFill>
              </a:rPr>
              <a:t>Email Spoofing Protections</a:t>
            </a:r>
            <a:r>
              <a:rPr lang="" altLang="en-US" b="1" i="1" u="sng">
                <a:solidFill>
                  <a:schemeClr val="tx2"/>
                </a:solidFill>
              </a:rPr>
              <a:t>:-</a:t>
            </a:r>
            <a:br>
              <a:rPr lang="" altLang="en-US" b="1" i="1" u="sng">
                <a:solidFill>
                  <a:schemeClr val="tx2"/>
                </a:solidFill>
              </a:rPr>
            </a:br>
            <a:endParaRPr lang="" altLang="en-US" b="1" i="1" u="sng">
              <a:solidFill>
                <a:schemeClr val="tx2"/>
              </a:solidFill>
            </a:endParaRPr>
          </a:p>
        </p:txBody>
      </p:sp>
      <p:sp>
        <p:nvSpPr>
          <p:cNvPr id="3" name="Content Placeholder 2"/>
          <p:cNvSpPr>
            <a:spLocks noGrp="1"/>
          </p:cNvSpPr>
          <p:nvPr>
            <p:ph idx="1"/>
          </p:nvPr>
        </p:nvSpPr>
        <p:spPr/>
        <p:txBody>
          <a:bodyPr/>
          <a:lstStyle/>
          <a:p>
            <a:r>
              <a:rPr lang="en-US" sz="2000">
                <a:solidFill>
                  <a:schemeClr val="tx2"/>
                </a:solidFill>
              </a:rPr>
              <a:t>SPF (Sender Policy Framework): This checks whether a certain IP is authorized to send mail from a given domain. SPF may lead to false positives, and still requires the receiving server to do the work of checking an SPF record, and validating the email sender.</a:t>
            </a:r>
          </a:p>
          <a:p>
            <a:r>
              <a:rPr lang="en-US" sz="2000">
                <a:solidFill>
                  <a:schemeClr val="tx2"/>
                </a:solidFill>
              </a:rPr>
              <a:t>DKIM (Domain Key Identified Mail): This method uses a pair of cryptographic keys that are used to sign outgoing messages, and validate incoming messages. However, because DKIM is only used to sign specific pieces of a message, the message can be forwarded without breaking the validity of the signature. This is technique is referred to as a “replay attack”.</a:t>
            </a:r>
          </a:p>
          <a:p>
            <a:r>
              <a:rPr lang="en-US" sz="2000">
                <a:solidFill>
                  <a:schemeClr val="tx2"/>
                </a:solidFill>
              </a:rPr>
              <a:t>DMARC (Domain-Based Message Authentication, Reporting, and Conformance): This method gives a sender the option to let the receiver know whether its email is protected by SPF or DKIM, and what actions to take when dealing with mail that fails authentication. DMARC is not yet widely used.</a:t>
            </a:r>
          </a:p>
        </p:txBody>
      </p:sp>
    </p:spTree>
  </p:cSld>
  <p:clrMapOvr>
    <a:masterClrMapping/>
  </p:clrMapOvr>
  <p:transition>
    <p:wipe/>
  </p:transition>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1366</Words>
  <Application>Microsoft Office PowerPoint</Application>
  <PresentationFormat>Widescreen</PresentationFormat>
  <Paragraphs>74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宋体</vt:lpstr>
      <vt:lpstr>Arial</vt:lpstr>
      <vt:lpstr>Calibri</vt:lpstr>
      <vt:lpstr>Wingdings</vt:lpstr>
      <vt:lpstr>Art_mountaineering</vt:lpstr>
      <vt:lpstr>              Cyberstalking</vt:lpstr>
      <vt:lpstr>Cyberstalking</vt:lpstr>
      <vt:lpstr>Who is behind cyberstalking?</vt:lpstr>
      <vt:lpstr>Legal aspects of cyberstalking:-</vt:lpstr>
      <vt:lpstr>How to avoid cyberstalking?</vt:lpstr>
      <vt:lpstr>What to do in case you are being cyberstalked?</vt:lpstr>
      <vt:lpstr>    Email Spoofing</vt:lpstr>
      <vt:lpstr>How Email Spoofing Works?</vt:lpstr>
      <vt:lpstr>Email Spoofing Protections:- </vt:lpstr>
      <vt:lpstr>Why Email Spoofing is Important?</vt:lpstr>
      <vt:lpstr>     Spamming</vt:lpstr>
      <vt:lpstr>What Are the Common Search Engine Spamming Techniques?</vt:lpstr>
      <vt:lpstr>   Cyberbullying</vt:lpstr>
      <vt:lpstr>The most common places where cyberbullying occurs are:</vt:lpstr>
      <vt:lpstr>Special Concerns:-</vt:lpstr>
      <vt:lpstr>laws and Sanctions Although all states have laws requiring schools to respond to bullying, many states do not include cyberbullying under these laws or specify the role schools should play in responding to bullying that takes place outside of school. Schools may take action either as required by law, or with local or school policies that allow them to discipline or take other action. Some states also have provisions to address bullying if it affects school performance. You can learn about the laws and policies in each state, including if they cover cyberbullying.  Frequency of Cyberbullying There are two sources of federally collected data on youth bullying: The 2017 School Crime Supplement (National Center for Education Statistics and Bureau of Justice) indicates that, among students ages 12-18 who reported being bullied at school during the school year, 15% were bullied online or by text. The 2017 Youth Risk Behavior Surveillance System (Centers for Disease Control and Prevention) indicates that an estimated 14.9% of high school students were electronically bullied in the 12 months prior to the survey.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Cyberstalking</dc:title>
  <dc:creator>soumen</dc:creator>
  <cp:lastModifiedBy>sudipta chowdhury</cp:lastModifiedBy>
  <cp:revision>14</cp:revision>
  <dcterms:created xsi:type="dcterms:W3CDTF">2020-06-19T05:29:30Z</dcterms:created>
  <dcterms:modified xsi:type="dcterms:W3CDTF">2020-06-19T12:44:29Z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1033-11.1.0.9505</vt:lpwstr>
  </property>
</Properties>
</file>