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9" r:id="rId9"/>
    <p:sldId id="270" r:id="rId10"/>
    <p:sldId id="273" r:id="rId11"/>
    <p:sldId id="271" r:id="rId12"/>
    <p:sldId id="262" r:id="rId13"/>
    <p:sldId id="263" r:id="rId14"/>
    <p:sldId id="264"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3" d="100"/>
          <a:sy n="63" d="100"/>
        </p:scale>
        <p:origin x="-126" y="-2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pPr/>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11217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pPr/>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9915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pPr/>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83852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DE3FFB-C68F-4522-BD34-288A92083A35}" type="datetimeFigureOut">
              <a:rPr lang="en-US" smtClean="0"/>
              <a:pPr/>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73874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E3FFB-C68F-4522-BD34-288A92083A35}" type="datetimeFigureOut">
              <a:rPr lang="en-US" smtClean="0"/>
              <a:pPr/>
              <a:t>5/10/2019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315753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DE3FFB-C68F-4522-BD34-288A92083A35}" type="datetimeFigureOut">
              <a:rPr lang="en-US" smtClean="0"/>
              <a:pPr/>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428770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DE3FFB-C68F-4522-BD34-288A92083A35}" type="datetimeFigureOut">
              <a:rPr lang="en-US" smtClean="0"/>
              <a:pPr/>
              <a:t>5/10/2019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82785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DE3FFB-C68F-4522-BD34-288A92083A35}" type="datetimeFigureOut">
              <a:rPr lang="en-US" smtClean="0"/>
              <a:pPr/>
              <a:t>5/10/2019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257387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3FFB-C68F-4522-BD34-288A92083A35}" type="datetimeFigureOut">
              <a:rPr lang="en-US" smtClean="0"/>
              <a:pPr/>
              <a:t>5/10/2019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7112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3FFB-C68F-4522-BD34-288A92083A35}" type="datetimeFigureOut">
              <a:rPr lang="en-US" smtClean="0"/>
              <a:pPr/>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415247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3FFB-C68F-4522-BD34-288A92083A35}" type="datetimeFigureOut">
              <a:rPr lang="en-US" smtClean="0"/>
              <a:pPr/>
              <a:t>5/10/2019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16124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E3FFB-C68F-4522-BD34-288A92083A35}" type="datetimeFigureOut">
              <a:rPr lang="en-US" smtClean="0"/>
              <a:pPr/>
              <a:t>5/10/2019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AE84A-3B86-4573-B276-9E7935E16853}" type="slidenum">
              <a:rPr lang="en-US" smtClean="0"/>
              <a:pPr/>
              <a:t>‹#›</a:t>
            </a:fld>
            <a:endParaRPr lang="en-US"/>
          </a:p>
        </p:txBody>
      </p:sp>
    </p:spTree>
    <p:extLst>
      <p:ext uri="{BB962C8B-B14F-4D97-AF65-F5344CB8AC3E}">
        <p14:creationId xmlns="" xmlns:p14="http://schemas.microsoft.com/office/powerpoint/2010/main" val="426336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170657"/>
            <a:ext cx="9144000" cy="1221415"/>
          </a:xfrm>
        </p:spPr>
        <p:txBody>
          <a:bodyPr/>
          <a:lstStyle/>
          <a:p>
            <a:r>
              <a:rPr lang="en-US" dirty="0" smtClean="0"/>
              <a:t>PL/SQL Block</a:t>
            </a:r>
            <a:endParaRPr lang="en-US" dirty="0"/>
          </a:p>
        </p:txBody>
      </p:sp>
      <p:sp>
        <p:nvSpPr>
          <p:cNvPr id="6" name="Subtitle 5"/>
          <p:cNvSpPr>
            <a:spLocks noGrp="1"/>
          </p:cNvSpPr>
          <p:nvPr>
            <p:ph type="subTitle" idx="1"/>
          </p:nvPr>
        </p:nvSpPr>
        <p:spPr/>
        <p:txBody>
          <a:bodyPr/>
          <a:lstStyle/>
          <a:p>
            <a:endParaRPr lang="en-US"/>
          </a:p>
        </p:txBody>
      </p:sp>
      <p:pic>
        <p:nvPicPr>
          <p:cNvPr id="4" name="Content Placeholder 3"/>
          <p:cNvPicPr>
            <a:picLocks noGrp="1" noChangeAspect="1"/>
          </p:cNvPicPr>
          <p:nvPr>
            <p:ph idx="4294967295"/>
          </p:nvPr>
        </p:nvPicPr>
        <p:blipFill>
          <a:blip r:embed="rId2"/>
          <a:stretch>
            <a:fillRect/>
          </a:stretch>
        </p:blipFill>
        <p:spPr>
          <a:xfrm>
            <a:off x="3126712" y="1392072"/>
            <a:ext cx="5489575" cy="5091113"/>
          </a:xfrm>
          <a:prstGeom prst="rect">
            <a:avLst/>
          </a:prstGeom>
        </p:spPr>
      </p:pic>
    </p:spTree>
    <p:extLst>
      <p:ext uri="{BB962C8B-B14F-4D97-AF65-F5344CB8AC3E}">
        <p14:creationId xmlns="" xmlns:p14="http://schemas.microsoft.com/office/powerpoint/2010/main" val="786398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877823" y="1187355"/>
            <a:ext cx="6436354" cy="5281684"/>
          </a:xfrm>
          <a:prstGeom prst="rect">
            <a:avLst/>
          </a:prstGeom>
        </p:spPr>
      </p:pic>
    </p:spTree>
    <p:extLst>
      <p:ext uri="{BB962C8B-B14F-4D97-AF65-F5344CB8AC3E}">
        <p14:creationId xmlns="" xmlns:p14="http://schemas.microsoft.com/office/powerpoint/2010/main" val="2671932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Cursor Declaration </a:t>
            </a:r>
          </a:p>
          <a:p>
            <a:r>
              <a:rPr lang="en-US" dirty="0" smtClean="0">
                <a:solidFill>
                  <a:srgbClr val="002060"/>
                </a:solidFill>
              </a:rPr>
              <a:t>Open</a:t>
            </a:r>
          </a:p>
          <a:p>
            <a:r>
              <a:rPr lang="en-US" dirty="0" smtClean="0">
                <a:solidFill>
                  <a:srgbClr val="002060"/>
                </a:solidFill>
              </a:rPr>
              <a:t>Fetch</a:t>
            </a:r>
          </a:p>
          <a:p>
            <a:r>
              <a:rPr lang="en-US" dirty="0" smtClean="0">
                <a:solidFill>
                  <a:srgbClr val="002060"/>
                </a:solidFill>
              </a:rPr>
              <a:t>Close</a:t>
            </a:r>
          </a:p>
          <a:p>
            <a:pPr marL="0" indent="0">
              <a:buNone/>
            </a:pPr>
            <a:endParaRPr lang="en-US" dirty="0" smtClean="0">
              <a:solidFill>
                <a:srgbClr val="002060"/>
              </a:solidFill>
            </a:endParaRPr>
          </a:p>
          <a:p>
            <a:endParaRPr lang="en-US" dirty="0"/>
          </a:p>
        </p:txBody>
      </p:sp>
    </p:spTree>
    <p:extLst>
      <p:ext uri="{BB962C8B-B14F-4D97-AF65-F5344CB8AC3E}">
        <p14:creationId xmlns="" xmlns:p14="http://schemas.microsoft.com/office/powerpoint/2010/main" val="1024355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70C0"/>
                </a:solidFill>
                <a:latin typeface="Times New Roman" panose="02020603050405020304" pitchFamily="18" charset="0"/>
                <a:cs typeface="Times New Roman" panose="02020603050405020304" pitchFamily="18" charset="0"/>
              </a:rPr>
              <a:t> </a:t>
            </a:r>
            <a:r>
              <a:rPr lang="en-US" sz="2800" b="1" dirty="0" smtClean="0">
                <a:solidFill>
                  <a:srgbClr val="0070C0"/>
                </a:solidFill>
                <a:latin typeface="Times New Roman" panose="02020603050405020304" pitchFamily="18" charset="0"/>
                <a:cs typeface="Times New Roman" panose="02020603050405020304" pitchFamily="18" charset="0"/>
              </a:rPr>
              <a:t>Q&gt; Create a cursor that will </a:t>
            </a:r>
            <a:r>
              <a:rPr lang="en-US" sz="2800" b="1" dirty="0" err="1" smtClean="0">
                <a:solidFill>
                  <a:srgbClr val="0070C0"/>
                </a:solidFill>
                <a:latin typeface="Times New Roman" panose="02020603050405020304" pitchFamily="18" charset="0"/>
                <a:cs typeface="Times New Roman" panose="02020603050405020304" pitchFamily="18" charset="0"/>
              </a:rPr>
              <a:t>fatch</a:t>
            </a:r>
            <a:r>
              <a:rPr lang="en-US" sz="2800" b="1" dirty="0" smtClean="0">
                <a:solidFill>
                  <a:srgbClr val="0070C0"/>
                </a:solidFill>
                <a:latin typeface="Times New Roman" panose="02020603050405020304" pitchFamily="18" charset="0"/>
                <a:cs typeface="Times New Roman" panose="02020603050405020304" pitchFamily="18" charset="0"/>
              </a:rPr>
              <a:t> all the row from the table a where A is greater than 50 and insert those rows into the table b.</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endParaRPr lang="en-US" dirty="0" smtClean="0"/>
          </a:p>
          <a:p>
            <a:pPr marL="0" indent="0">
              <a:buNone/>
            </a:pPr>
            <a:r>
              <a:rPr lang="en-US" dirty="0" smtClean="0"/>
              <a:t>SQL</a:t>
            </a:r>
            <a:r>
              <a:rPr lang="en-US" dirty="0"/>
              <a:t>&gt; select * from a</a:t>
            </a:r>
            <a:r>
              <a:rPr lang="en-US" dirty="0" smtClean="0"/>
              <a:t>;</a:t>
            </a:r>
            <a:endParaRPr lang="en-US" dirty="0"/>
          </a:p>
          <a:p>
            <a:pPr marL="0" indent="0">
              <a:buNone/>
            </a:pPr>
            <a:r>
              <a:rPr lang="en-US" dirty="0" smtClean="0"/>
              <a:t>A	       </a:t>
            </a:r>
            <a:r>
              <a:rPr lang="en-US" dirty="0"/>
              <a:t>B </a:t>
            </a:r>
            <a:r>
              <a:rPr lang="en-US" dirty="0" smtClean="0"/>
              <a:t>  	C</a:t>
            </a:r>
            <a:endParaRPr lang="en-US" dirty="0"/>
          </a:p>
          <a:p>
            <a:pPr marL="0" indent="0">
              <a:buNone/>
            </a:pPr>
            <a:r>
              <a:rPr lang="en-US" dirty="0"/>
              <a:t>---------- ---------- ----------</a:t>
            </a:r>
          </a:p>
          <a:p>
            <a:pPr marL="0" indent="0">
              <a:buNone/>
            </a:pPr>
            <a:r>
              <a:rPr lang="en-US" dirty="0"/>
              <a:t>90 </a:t>
            </a:r>
            <a:r>
              <a:rPr lang="en-US" dirty="0" smtClean="0"/>
              <a:t>	      20 	30</a:t>
            </a:r>
            <a:endParaRPr lang="en-US" dirty="0"/>
          </a:p>
          <a:p>
            <a:pPr marL="514350" indent="-514350">
              <a:buAutoNum type="arabicPlain" startAt="10"/>
            </a:pPr>
            <a:r>
              <a:rPr lang="en-US" dirty="0" smtClean="0"/>
              <a:t>           20 	30</a:t>
            </a:r>
          </a:p>
          <a:p>
            <a:pPr marL="0" indent="0">
              <a:buNone/>
            </a:pPr>
            <a:endParaRPr lang="en-US" dirty="0"/>
          </a:p>
          <a:p>
            <a:pPr marL="0" indent="0">
              <a:buNone/>
            </a:pPr>
            <a:r>
              <a:rPr lang="en-US" dirty="0"/>
              <a:t>SQL&gt; select * from b</a:t>
            </a:r>
            <a:r>
              <a:rPr lang="en-US" dirty="0" smtClean="0"/>
              <a:t>;</a:t>
            </a:r>
            <a:endParaRPr lang="en-US" dirty="0"/>
          </a:p>
          <a:p>
            <a:pPr marL="0" indent="0">
              <a:buNone/>
            </a:pPr>
            <a:r>
              <a:rPr lang="en-US" dirty="0"/>
              <a:t>no rows selected</a:t>
            </a:r>
          </a:p>
        </p:txBody>
      </p:sp>
    </p:spTree>
    <p:extLst>
      <p:ext uri="{BB962C8B-B14F-4D97-AF65-F5344CB8AC3E}">
        <p14:creationId xmlns="" xmlns:p14="http://schemas.microsoft.com/office/powerpoint/2010/main" val="2131598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231775"/>
            <a:ext cx="10515600" cy="6524625"/>
          </a:xfrm>
        </p:spPr>
        <p:txBody>
          <a:bodyPr>
            <a:normAutofit/>
          </a:bodyPr>
          <a:lstStyle/>
          <a:p>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SQL</a:t>
            </a:r>
            <a:r>
              <a:rPr lang="en-US" b="1" dirty="0">
                <a:latin typeface="Times New Roman" panose="02020603050405020304" pitchFamily="18" charset="0"/>
                <a:cs typeface="Times New Roman" panose="02020603050405020304" pitchFamily="18" charset="0"/>
              </a:rPr>
              <a:t>&gt;</a:t>
            </a:r>
          </a:p>
          <a:p>
            <a:pPr marL="0" indent="0">
              <a:buNone/>
            </a:pPr>
            <a:r>
              <a:rPr lang="en-US" b="1" dirty="0">
                <a:latin typeface="Times New Roman" panose="02020603050405020304" pitchFamily="18" charset="0"/>
                <a:cs typeface="Times New Roman" panose="02020603050405020304" pitchFamily="18" charset="0"/>
              </a:rPr>
              <a:t>1 declare</a:t>
            </a:r>
          </a:p>
          <a:p>
            <a:pPr marL="0" indent="0">
              <a:buNone/>
            </a:pPr>
            <a:r>
              <a:rPr lang="en-US" b="1" dirty="0">
                <a:latin typeface="Times New Roman" panose="02020603050405020304" pitchFamily="18" charset="0"/>
                <a:cs typeface="Times New Roman" panose="02020603050405020304" pitchFamily="18" charset="0"/>
              </a:rPr>
              <a:t>2 cursor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 is</a:t>
            </a:r>
          </a:p>
          <a:p>
            <a:pPr marL="0" indent="0">
              <a:buNone/>
            </a:pPr>
            <a:r>
              <a:rPr lang="en-US" b="1" dirty="0">
                <a:latin typeface="Times New Roman" panose="02020603050405020304" pitchFamily="18" charset="0"/>
                <a:cs typeface="Times New Roman" panose="02020603050405020304" pitchFamily="18" charset="0"/>
              </a:rPr>
              <a:t>3 select A,B,C from </a:t>
            </a:r>
            <a:r>
              <a:rPr lang="en-US" b="1"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where A&gt;50;</a:t>
            </a:r>
          </a:p>
          <a:p>
            <a:pPr marL="0" indent="0">
              <a:buNone/>
            </a:pPr>
            <a:r>
              <a:rPr lang="en-US" b="1" dirty="0">
                <a:latin typeface="Times New Roman" panose="02020603050405020304" pitchFamily="18" charset="0"/>
                <a:cs typeface="Times New Roman" panose="02020603050405020304" pitchFamily="18" charset="0"/>
              </a:rPr>
              <a:t>4 </a:t>
            </a:r>
            <a:r>
              <a:rPr lang="en-US" b="1" dirty="0" err="1">
                <a:latin typeface="Times New Roman" panose="02020603050405020304" pitchFamily="18" charset="0"/>
                <a:cs typeface="Times New Roman" panose="02020603050405020304" pitchFamily="18" charset="0"/>
              </a:rPr>
              <a:t>str_A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A.A%type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5 </a:t>
            </a:r>
            <a:r>
              <a:rPr lang="en-US" b="1" dirty="0" err="1">
                <a:latin typeface="Times New Roman" panose="02020603050405020304" pitchFamily="18" charset="0"/>
                <a:cs typeface="Times New Roman" panose="02020603050405020304" pitchFamily="18" charset="0"/>
              </a:rPr>
              <a:t>str_B</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A.B%type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6 </a:t>
            </a:r>
            <a:r>
              <a:rPr lang="en-US" b="1" dirty="0" err="1">
                <a:latin typeface="Times New Roman" panose="02020603050405020304" pitchFamily="18" charset="0"/>
                <a:cs typeface="Times New Roman" panose="02020603050405020304" pitchFamily="18" charset="0"/>
              </a:rPr>
              <a:t>str_C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A.C%type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7 begin</a:t>
            </a:r>
          </a:p>
          <a:p>
            <a:pPr marL="0" indent="0">
              <a:buNone/>
            </a:pPr>
            <a:r>
              <a:rPr lang="en-US" b="1" dirty="0">
                <a:latin typeface="Times New Roman" panose="02020603050405020304" pitchFamily="18" charset="0"/>
                <a:cs typeface="Times New Roman" panose="02020603050405020304" pitchFamily="18" charset="0"/>
              </a:rPr>
              <a:t>8 open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9 if </a:t>
            </a:r>
            <a:r>
              <a:rPr lang="en-US" b="1" dirty="0" err="1">
                <a:latin typeface="Times New Roman" panose="02020603050405020304" pitchFamily="18" charset="0"/>
                <a:cs typeface="Times New Roman" panose="02020603050405020304" pitchFamily="18" charset="0"/>
              </a:rPr>
              <a:t>aa%isopen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then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05609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246063"/>
            <a:ext cx="10515600" cy="5930900"/>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10 loop</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11 fetch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 into </a:t>
            </a:r>
            <a:r>
              <a:rPr lang="en-US" b="1" dirty="0" err="1">
                <a:latin typeface="Times New Roman" panose="02020603050405020304" pitchFamily="18" charset="0"/>
                <a:cs typeface="Times New Roman" panose="02020603050405020304" pitchFamily="18" charset="0"/>
              </a:rPr>
              <a:t>str_A,str_B,str_C</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12 exit when </a:t>
            </a:r>
            <a:r>
              <a:rPr lang="en-US" b="1" dirty="0" err="1">
                <a:latin typeface="Times New Roman" panose="02020603050405020304" pitchFamily="18" charset="0"/>
                <a:cs typeface="Times New Roman" panose="02020603050405020304" pitchFamily="18" charset="0"/>
              </a:rPr>
              <a:t>aa%notfound</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13 if </a:t>
            </a:r>
            <a:r>
              <a:rPr lang="en-US" b="1" dirty="0" err="1">
                <a:latin typeface="Times New Roman" panose="02020603050405020304" pitchFamily="18" charset="0"/>
                <a:cs typeface="Times New Roman" panose="02020603050405020304" pitchFamily="18" charset="0"/>
              </a:rPr>
              <a:t>aa%found</a:t>
            </a:r>
            <a:r>
              <a:rPr lang="en-US" b="1" dirty="0">
                <a:latin typeface="Times New Roman" panose="02020603050405020304" pitchFamily="18" charset="0"/>
                <a:cs typeface="Times New Roman" panose="02020603050405020304" pitchFamily="18" charset="0"/>
              </a:rPr>
              <a:t> then</a:t>
            </a:r>
          </a:p>
          <a:p>
            <a:pPr marL="0" indent="0">
              <a:buNone/>
            </a:pPr>
            <a:r>
              <a:rPr lang="en-US" b="1" dirty="0">
                <a:latin typeface="Times New Roman" panose="02020603050405020304" pitchFamily="18" charset="0"/>
                <a:cs typeface="Times New Roman" panose="02020603050405020304" pitchFamily="18" charset="0"/>
              </a:rPr>
              <a:t>14 insert into </a:t>
            </a:r>
            <a:r>
              <a:rPr lang="en-US" b="1" dirty="0" smtClean="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values(</a:t>
            </a:r>
            <a:r>
              <a:rPr lang="en-US" b="1" dirty="0" err="1">
                <a:latin typeface="Times New Roman" panose="02020603050405020304" pitchFamily="18" charset="0"/>
                <a:cs typeface="Times New Roman" panose="02020603050405020304" pitchFamily="18" charset="0"/>
              </a:rPr>
              <a:t>str_A,str_B,str_C</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15 end if;</a:t>
            </a:r>
          </a:p>
          <a:p>
            <a:pPr marL="0" indent="0">
              <a:buNone/>
            </a:pPr>
            <a:r>
              <a:rPr lang="en-US" b="1" dirty="0">
                <a:latin typeface="Times New Roman" panose="02020603050405020304" pitchFamily="18" charset="0"/>
                <a:cs typeface="Times New Roman" panose="02020603050405020304" pitchFamily="18" charset="0"/>
              </a:rPr>
              <a:t>16 end loop;</a:t>
            </a:r>
          </a:p>
          <a:p>
            <a:pPr marL="0" indent="0">
              <a:buNone/>
            </a:pPr>
            <a:r>
              <a:rPr lang="en-US" b="1" dirty="0">
                <a:latin typeface="Times New Roman" panose="02020603050405020304" pitchFamily="18" charset="0"/>
                <a:cs typeface="Times New Roman" panose="02020603050405020304" pitchFamily="18" charset="0"/>
              </a:rPr>
              <a:t>17 commit;</a:t>
            </a:r>
          </a:p>
          <a:p>
            <a:pPr marL="0" indent="0">
              <a:buNone/>
            </a:pPr>
            <a:r>
              <a:rPr lang="en-US" b="1" dirty="0">
                <a:latin typeface="Times New Roman" panose="02020603050405020304" pitchFamily="18" charset="0"/>
                <a:cs typeface="Times New Roman" panose="02020603050405020304" pitchFamily="18" charset="0"/>
              </a:rPr>
              <a:t>18 end if;</a:t>
            </a:r>
          </a:p>
          <a:p>
            <a:pPr marL="0" indent="0">
              <a:buNone/>
            </a:pPr>
            <a:r>
              <a:rPr lang="en-US" b="1" dirty="0">
                <a:latin typeface="Times New Roman" panose="02020603050405020304" pitchFamily="18" charset="0"/>
                <a:cs typeface="Times New Roman" panose="02020603050405020304" pitchFamily="18" charset="0"/>
              </a:rPr>
              <a:t>19 close </a:t>
            </a:r>
            <a:r>
              <a:rPr lang="en-US" b="1" dirty="0" err="1">
                <a:latin typeface="Times New Roman" panose="02020603050405020304" pitchFamily="18" charset="0"/>
                <a:cs typeface="Times New Roman" panose="02020603050405020304" pitchFamily="18" charset="0"/>
              </a:rPr>
              <a:t>aa</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20 end;</a:t>
            </a:r>
          </a:p>
          <a:p>
            <a:pPr marL="0" indent="0">
              <a:buNone/>
            </a:pPr>
            <a:r>
              <a:rPr lang="en-US" b="1" dirty="0">
                <a:latin typeface="Times New Roman" panose="02020603050405020304" pitchFamily="18" charset="0"/>
                <a:cs typeface="Times New Roman" panose="02020603050405020304" pitchFamily="18" charset="0"/>
              </a:rPr>
              <a:t>SQL&gt; /</a:t>
            </a:r>
          </a:p>
        </p:txBody>
      </p:sp>
    </p:spTree>
    <p:extLst>
      <p:ext uri="{BB962C8B-B14F-4D97-AF65-F5344CB8AC3E}">
        <p14:creationId xmlns="" xmlns:p14="http://schemas.microsoft.com/office/powerpoint/2010/main" val="4212041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PL/SQL procedure successfully completed.</a:t>
            </a:r>
          </a:p>
          <a:p>
            <a:pPr marL="0" indent="0">
              <a:buNone/>
            </a:pPr>
            <a:r>
              <a:rPr lang="en-US" dirty="0"/>
              <a:t>SQL&gt; select * from b;</a:t>
            </a:r>
          </a:p>
          <a:p>
            <a:pPr marL="0" indent="0">
              <a:buNone/>
            </a:pPr>
            <a:r>
              <a:rPr lang="en-US" dirty="0" smtClean="0"/>
              <a:t>     D 		E 	   F</a:t>
            </a:r>
            <a:endParaRPr lang="en-US" dirty="0"/>
          </a:p>
          <a:p>
            <a:pPr marL="0" indent="0">
              <a:buNone/>
            </a:pPr>
            <a:r>
              <a:rPr lang="en-US" dirty="0"/>
              <a:t>---------- ---------- ----------</a:t>
            </a:r>
          </a:p>
          <a:p>
            <a:pPr marL="0" indent="0">
              <a:buNone/>
            </a:pPr>
            <a:r>
              <a:rPr lang="en-US" dirty="0" smtClean="0"/>
              <a:t>   90                20         30</a:t>
            </a:r>
            <a:endParaRPr lang="en-US" dirty="0"/>
          </a:p>
        </p:txBody>
      </p:sp>
    </p:spTree>
    <p:extLst>
      <p:ext uri="{BB962C8B-B14F-4D97-AF65-F5344CB8AC3E}">
        <p14:creationId xmlns="" xmlns:p14="http://schemas.microsoft.com/office/powerpoint/2010/main" val="3457419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70C0"/>
                </a:solidFill>
                <a:latin typeface="Times New Roman" panose="02020603050405020304" pitchFamily="18" charset="0"/>
                <a:cs typeface="Times New Roman" panose="02020603050405020304" pitchFamily="18" charset="0"/>
              </a:rPr>
              <a:t>Trigger</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Trigger is the </a:t>
            </a:r>
            <a:r>
              <a:rPr lang="en-US" b="1" dirty="0" err="1" smtClean="0">
                <a:latin typeface="Times New Roman" panose="02020603050405020304" pitchFamily="18" charset="0"/>
                <a:cs typeface="Times New Roman" panose="02020603050405020304" pitchFamily="18" charset="0"/>
              </a:rPr>
              <a:t>pl</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sql</a:t>
            </a:r>
            <a:r>
              <a:rPr lang="en-US" b="1" dirty="0" smtClean="0">
                <a:latin typeface="Times New Roman" panose="02020603050405020304" pitchFamily="18" charset="0"/>
                <a:cs typeface="Times New Roman" panose="02020603050405020304" pitchFamily="18" charset="0"/>
              </a:rPr>
              <a:t> code which is executed for certain database events like DML operation on table. The user can write triggers on a table or view. Triggers are used to implement complex validation, security and addition and replication of data. The trigger code is fired when the corresponding DML operation is performed on the table to which the trigger is attached.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43071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Creation a DML trigger</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To create ( or replace ) a DML trigger, use the syntax shown here.</a:t>
            </a:r>
          </a:p>
          <a:p>
            <a:pPr marL="514350" indent="-514350">
              <a:buAutoNum type="arabicPeriod"/>
            </a:pPr>
            <a:r>
              <a:rPr lang="en-US" dirty="0" smtClean="0"/>
              <a:t>Create or replace trigger </a:t>
            </a:r>
            <a:r>
              <a:rPr lang="en-US" dirty="0" err="1" smtClean="0"/>
              <a:t>trigger_name</a:t>
            </a:r>
            <a:endParaRPr lang="en-US" dirty="0" smtClean="0"/>
          </a:p>
          <a:p>
            <a:pPr marL="514350" indent="-514350">
              <a:buAutoNum type="arabicPeriod"/>
            </a:pPr>
            <a:r>
              <a:rPr lang="en-US" dirty="0" smtClean="0"/>
              <a:t>{ </a:t>
            </a:r>
            <a:r>
              <a:rPr lang="en-US" dirty="0" err="1" smtClean="0"/>
              <a:t>before|after</a:t>
            </a:r>
            <a:r>
              <a:rPr lang="en-US" dirty="0" smtClean="0"/>
              <a:t>}</a:t>
            </a:r>
          </a:p>
          <a:p>
            <a:pPr marL="514350" indent="-514350">
              <a:buAutoNum type="arabicPeriod"/>
            </a:pPr>
            <a:r>
              <a:rPr lang="en-US" dirty="0" smtClean="0"/>
              <a:t>{ </a:t>
            </a:r>
            <a:r>
              <a:rPr lang="en-US" dirty="0" err="1" smtClean="0"/>
              <a:t>insert|delete|update</a:t>
            </a:r>
            <a:r>
              <a:rPr lang="en-US" dirty="0" smtClean="0"/>
              <a:t>} on </a:t>
            </a:r>
            <a:r>
              <a:rPr lang="en-US" dirty="0" err="1" smtClean="0"/>
              <a:t>table_name</a:t>
            </a:r>
            <a:endParaRPr lang="en-US" dirty="0" smtClean="0"/>
          </a:p>
          <a:p>
            <a:pPr marL="514350" indent="-514350">
              <a:buAutoNum type="arabicPeriod"/>
            </a:pPr>
            <a:r>
              <a:rPr lang="en-US" dirty="0" smtClean="0"/>
              <a:t>[for each row]</a:t>
            </a:r>
          </a:p>
          <a:p>
            <a:pPr marL="514350" indent="-514350">
              <a:buAutoNum type="arabicPeriod"/>
            </a:pPr>
            <a:r>
              <a:rPr lang="en-US" dirty="0" smtClean="0"/>
              <a:t>[when (….)]</a:t>
            </a:r>
          </a:p>
          <a:p>
            <a:pPr marL="514350" indent="-514350">
              <a:buAutoNum type="arabicPeriod"/>
            </a:pPr>
            <a:r>
              <a:rPr lang="en-US" dirty="0" smtClean="0"/>
              <a:t>[declare]</a:t>
            </a:r>
          </a:p>
          <a:p>
            <a:pPr marL="514350" indent="-514350">
              <a:buAutoNum type="arabicPeriod"/>
            </a:pPr>
            <a:r>
              <a:rPr lang="en-US" dirty="0" smtClean="0"/>
              <a:t>Begin</a:t>
            </a:r>
          </a:p>
          <a:p>
            <a:pPr marL="514350" indent="-514350">
              <a:buAutoNum type="arabicPeriod"/>
            </a:pPr>
            <a:r>
              <a:rPr lang="en-US" dirty="0" smtClean="0"/>
              <a:t>…statements….</a:t>
            </a:r>
          </a:p>
          <a:p>
            <a:pPr marL="514350" indent="-514350">
              <a:buAutoNum type="arabicPeriod"/>
            </a:pPr>
            <a:r>
              <a:rPr lang="en-US" dirty="0" smtClean="0"/>
              <a:t>[exception…]</a:t>
            </a:r>
          </a:p>
          <a:p>
            <a:pPr marL="514350" indent="-514350">
              <a:buAutoNum type="arabicPeriod"/>
            </a:pPr>
            <a:r>
              <a:rPr lang="en-US" dirty="0" smtClean="0"/>
              <a:t>End;</a:t>
            </a:r>
            <a:endParaRPr lang="en-US" dirty="0"/>
          </a:p>
        </p:txBody>
      </p:sp>
    </p:spTree>
    <p:extLst>
      <p:ext uri="{BB962C8B-B14F-4D97-AF65-F5344CB8AC3E}">
        <p14:creationId xmlns="" xmlns:p14="http://schemas.microsoft.com/office/powerpoint/2010/main" val="1805942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err="1" smtClean="0">
                <a:latin typeface="Times New Roman" panose="02020603050405020304" pitchFamily="18" charset="0"/>
                <a:cs typeface="Times New Roman" panose="02020603050405020304" pitchFamily="18" charset="0"/>
              </a:rPr>
              <a:t>Q.Write</a:t>
            </a:r>
            <a:r>
              <a:rPr lang="en-US" sz="3200" b="1" dirty="0" smtClean="0">
                <a:latin typeface="Times New Roman" panose="02020603050405020304" pitchFamily="18" charset="0"/>
                <a:cs typeface="Times New Roman" panose="02020603050405020304" pitchFamily="18" charset="0"/>
              </a:rPr>
              <a:t> a trigger on table </a:t>
            </a:r>
            <a:r>
              <a:rPr lang="en-US" sz="3200" b="1" dirty="0" smtClean="0">
                <a:solidFill>
                  <a:srgbClr val="0070C0"/>
                </a:solidFill>
                <a:latin typeface="Times New Roman" panose="02020603050405020304" pitchFamily="18" charset="0"/>
                <a:cs typeface="Times New Roman" panose="02020603050405020304" pitchFamily="18" charset="0"/>
              </a:rPr>
              <a:t>a</a:t>
            </a:r>
            <a:r>
              <a:rPr lang="en-US" sz="3200" b="1" dirty="0" smtClean="0">
                <a:latin typeface="Times New Roman" panose="02020603050405020304" pitchFamily="18" charset="0"/>
                <a:cs typeface="Times New Roman" panose="02020603050405020304" pitchFamily="18" charset="0"/>
              </a:rPr>
              <a:t> that will execute when we run any update operation on it and the trigger will insert the old value on table </a:t>
            </a:r>
            <a:r>
              <a:rPr lang="en-US" sz="3200" b="1" dirty="0" smtClean="0">
                <a:solidFill>
                  <a:srgbClr val="0070C0"/>
                </a:solidFill>
                <a:latin typeface="Times New Roman" panose="02020603050405020304" pitchFamily="18" charset="0"/>
                <a:cs typeface="Times New Roman" panose="02020603050405020304" pitchFamily="18" charset="0"/>
              </a:rPr>
              <a:t>b</a:t>
            </a:r>
            <a:r>
              <a:rPr lang="en-US" sz="3200" b="1" dirty="0" smtClean="0">
                <a:latin typeface="Times New Roman" panose="02020603050405020304" pitchFamily="18" charset="0"/>
                <a:cs typeface="Times New Roman" panose="02020603050405020304" pitchFamily="18" charset="0"/>
              </a:rPr>
              <a: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err="1" smtClean="0"/>
              <a:t>Sql</a:t>
            </a:r>
            <a:r>
              <a:rPr lang="en-US" dirty="0" smtClean="0"/>
              <a:t>&gt; create or replace trigger t1</a:t>
            </a:r>
          </a:p>
          <a:p>
            <a:pPr marL="0" indent="0">
              <a:buNone/>
            </a:pPr>
            <a:r>
              <a:rPr lang="en-US" dirty="0"/>
              <a:t>	</a:t>
            </a:r>
            <a:r>
              <a:rPr lang="en-US" dirty="0" smtClean="0"/>
              <a:t>after </a:t>
            </a:r>
            <a:r>
              <a:rPr lang="en-US" dirty="0" err="1" smtClean="0"/>
              <a:t>uodate</a:t>
            </a:r>
            <a:r>
              <a:rPr lang="en-US" dirty="0" smtClean="0"/>
              <a:t> on </a:t>
            </a:r>
            <a:r>
              <a:rPr lang="en-US" dirty="0" smtClean="0">
                <a:solidFill>
                  <a:srgbClr val="0070C0"/>
                </a:solidFill>
              </a:rPr>
              <a:t>a</a:t>
            </a:r>
          </a:p>
          <a:p>
            <a:pPr marL="0" indent="0">
              <a:buNone/>
            </a:pPr>
            <a:r>
              <a:rPr lang="en-US" dirty="0">
                <a:solidFill>
                  <a:srgbClr val="0070C0"/>
                </a:solidFill>
              </a:rPr>
              <a:t>	</a:t>
            </a:r>
            <a:r>
              <a:rPr lang="en-US" dirty="0" smtClean="0"/>
              <a:t>for each row</a:t>
            </a:r>
          </a:p>
          <a:p>
            <a:pPr marL="0" indent="0">
              <a:buNone/>
            </a:pPr>
            <a:r>
              <a:rPr lang="en-US" dirty="0"/>
              <a:t>	</a:t>
            </a:r>
            <a:r>
              <a:rPr lang="en-US" dirty="0" smtClean="0"/>
              <a:t>begin</a:t>
            </a:r>
          </a:p>
          <a:p>
            <a:pPr marL="0" indent="0">
              <a:buNone/>
            </a:pPr>
            <a:r>
              <a:rPr lang="en-US" dirty="0"/>
              <a:t>	</a:t>
            </a:r>
            <a:r>
              <a:rPr lang="en-US" dirty="0" smtClean="0"/>
              <a:t>insert into </a:t>
            </a:r>
            <a:r>
              <a:rPr lang="en-US" dirty="0" smtClean="0">
                <a:solidFill>
                  <a:srgbClr val="0070C0"/>
                </a:solidFill>
              </a:rPr>
              <a:t>b</a:t>
            </a:r>
            <a:r>
              <a:rPr lang="en-US" dirty="0" smtClean="0"/>
              <a:t> values( :old.A,:old.B,:</a:t>
            </a:r>
            <a:r>
              <a:rPr lang="en-US" dirty="0" err="1" smtClean="0"/>
              <a:t>old.C</a:t>
            </a:r>
            <a:r>
              <a:rPr lang="en-US" dirty="0" smtClean="0"/>
              <a:t>);</a:t>
            </a:r>
          </a:p>
          <a:p>
            <a:pPr marL="0" indent="0">
              <a:buNone/>
            </a:pPr>
            <a:r>
              <a:rPr lang="en-US" dirty="0"/>
              <a:t>	</a:t>
            </a:r>
            <a:r>
              <a:rPr lang="en-US" dirty="0" smtClean="0"/>
              <a:t>end;</a:t>
            </a:r>
          </a:p>
          <a:p>
            <a:pPr marL="0" indent="0">
              <a:buNone/>
            </a:pPr>
            <a:r>
              <a:rPr lang="en-US" dirty="0"/>
              <a:t>	</a:t>
            </a:r>
            <a:r>
              <a:rPr lang="en-US" dirty="0" smtClean="0"/>
              <a:t>/</a:t>
            </a:r>
          </a:p>
          <a:p>
            <a:pPr marL="0" indent="0">
              <a:buNone/>
            </a:pPr>
            <a:r>
              <a:rPr lang="en-US" dirty="0" err="1" smtClean="0"/>
              <a:t>Sql</a:t>
            </a:r>
            <a:r>
              <a:rPr lang="en-US" dirty="0" smtClean="0"/>
              <a:t>&gt; update </a:t>
            </a:r>
            <a:r>
              <a:rPr lang="en-US" dirty="0" smtClean="0">
                <a:solidFill>
                  <a:srgbClr val="0070C0"/>
                </a:solidFill>
              </a:rPr>
              <a:t>a</a:t>
            </a:r>
            <a:r>
              <a:rPr lang="en-US" dirty="0" smtClean="0"/>
              <a:t> set A=40 where B=20;</a:t>
            </a:r>
          </a:p>
          <a:p>
            <a:pPr marL="0" indent="0">
              <a:buNone/>
            </a:pPr>
            <a:r>
              <a:rPr lang="en-US" dirty="0"/>
              <a:t>	</a:t>
            </a:r>
          </a:p>
        </p:txBody>
      </p:sp>
    </p:spTree>
    <p:extLst>
      <p:ext uri="{BB962C8B-B14F-4D97-AF65-F5344CB8AC3E}">
        <p14:creationId xmlns="" xmlns:p14="http://schemas.microsoft.com/office/powerpoint/2010/main" val="297204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773"/>
            <a:ext cx="9144000" cy="1883391"/>
          </a:xfrm>
        </p:spPr>
        <p:txBody>
          <a:bodyPr>
            <a:normAutofit/>
          </a:bodyPr>
          <a:lstStyle/>
          <a:p>
            <a:r>
              <a:rPr lang="de-DE" sz="3200" b="1" dirty="0">
                <a:solidFill>
                  <a:srgbClr val="FF0000"/>
                </a:solidFill>
              </a:rPr>
              <a:t>Q. Write a PL/SQL block which will accept a value from the user and it will insert the factorial result into a table called result.</a:t>
            </a:r>
            <a:r>
              <a:rPr lang="en-US" sz="3200" dirty="0">
                <a:solidFill>
                  <a:srgbClr val="FF0000"/>
                </a:solidFill>
              </a:rPr>
              <a:t/>
            </a:r>
            <a:br>
              <a:rPr lang="en-US" sz="3200" dirty="0">
                <a:solidFill>
                  <a:srgbClr val="FF0000"/>
                </a:solidFill>
              </a:rPr>
            </a:br>
            <a:endParaRPr lang="en-US" sz="3200" dirty="0">
              <a:solidFill>
                <a:srgbClr val="FF0000"/>
              </a:solidFill>
            </a:endParaRPr>
          </a:p>
        </p:txBody>
      </p:sp>
      <p:sp>
        <p:nvSpPr>
          <p:cNvPr id="3" name="Subtitle 2"/>
          <p:cNvSpPr>
            <a:spLocks noGrp="1"/>
          </p:cNvSpPr>
          <p:nvPr>
            <p:ph type="subTitle" idx="1"/>
          </p:nvPr>
        </p:nvSpPr>
        <p:spPr>
          <a:xfrm>
            <a:off x="1524000" y="1883391"/>
            <a:ext cx="9144000" cy="4817660"/>
          </a:xfrm>
        </p:spPr>
        <p:txBody>
          <a:bodyPr>
            <a:normAutofit fontScale="85000" lnSpcReduction="20000"/>
          </a:bodyPr>
          <a:lstStyle/>
          <a:p>
            <a:pPr algn="l"/>
            <a:r>
              <a:rPr lang="de-DE" b="1" dirty="0"/>
              <a:t>SQL&gt; create table  result(factorial number(10</a:t>
            </a:r>
            <a:r>
              <a:rPr lang="de-DE" b="1" dirty="0" smtClean="0"/>
              <a:t>));</a:t>
            </a:r>
          </a:p>
          <a:p>
            <a:pPr algn="l"/>
            <a:r>
              <a:rPr lang="de-DE" b="1" dirty="0" smtClean="0"/>
              <a:t>	</a:t>
            </a:r>
            <a:r>
              <a:rPr lang="de-DE" sz="1800" b="1" i="1" dirty="0" smtClean="0">
                <a:solidFill>
                  <a:srgbClr val="0070C0"/>
                </a:solidFill>
                <a:latin typeface="Times New Roman" panose="02020603050405020304" pitchFamily="18" charset="0"/>
                <a:cs typeface="Times New Roman" panose="02020603050405020304" pitchFamily="18" charset="0"/>
              </a:rPr>
              <a:t>Table </a:t>
            </a:r>
            <a:r>
              <a:rPr lang="de-DE" sz="1800" b="1" i="1" dirty="0">
                <a:solidFill>
                  <a:srgbClr val="0070C0"/>
                </a:solidFill>
                <a:latin typeface="Times New Roman" panose="02020603050405020304" pitchFamily="18" charset="0"/>
                <a:cs typeface="Times New Roman" panose="02020603050405020304" pitchFamily="18" charset="0"/>
              </a:rPr>
              <a:t>created</a:t>
            </a:r>
            <a:r>
              <a:rPr lang="de-DE" sz="1800" b="1" i="1" dirty="0" smtClean="0">
                <a:solidFill>
                  <a:srgbClr val="0070C0"/>
                </a:solidFill>
                <a:latin typeface="Times New Roman" panose="02020603050405020304" pitchFamily="18" charset="0"/>
                <a:cs typeface="Times New Roman" panose="02020603050405020304" pitchFamily="18" charset="0"/>
              </a:rPr>
              <a:t>.</a:t>
            </a:r>
          </a:p>
          <a:p>
            <a:pPr algn="l"/>
            <a:r>
              <a:rPr lang="de-DE" sz="1900" dirty="0">
                <a:latin typeface="Times New Roman" panose="02020603050405020304" pitchFamily="18" charset="0"/>
                <a:cs typeface="Times New Roman" panose="02020603050405020304" pitchFamily="18" charset="0"/>
              </a:rPr>
              <a:t>SQL&gt; declare</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2  factorial number(10):=1;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3  i number(3):=1;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4  n number(3);</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5  begin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6  n:=&amp;n;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7  while i&lt;=n</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8  loop</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9  factorial:=factoril*i;</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10  i:=i+1;</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11  end loop;</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12  insert into result values(factorial);</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13  end;</a:t>
            </a:r>
            <a:endParaRPr lang="en-US" sz="1900" dirty="0">
              <a:latin typeface="Times New Roman" panose="02020603050405020304" pitchFamily="18" charset="0"/>
              <a:cs typeface="Times New Roman" panose="02020603050405020304" pitchFamily="18" charset="0"/>
            </a:endParaRPr>
          </a:p>
          <a:p>
            <a:pPr algn="l"/>
            <a:r>
              <a:rPr lang="de-DE" sz="1900" dirty="0">
                <a:latin typeface="Times New Roman" panose="02020603050405020304" pitchFamily="18" charset="0"/>
                <a:cs typeface="Times New Roman" panose="02020603050405020304" pitchFamily="18" charset="0"/>
              </a:rPr>
              <a:t> 14  /</a:t>
            </a:r>
            <a:endParaRPr lang="en-US" sz="1900" dirty="0">
              <a:latin typeface="Times New Roman" panose="02020603050405020304" pitchFamily="18" charset="0"/>
              <a:cs typeface="Times New Roman" panose="02020603050405020304" pitchFamily="18" charset="0"/>
            </a:endParaRPr>
          </a:p>
          <a:p>
            <a:pPr algn="l"/>
            <a:endParaRPr lang="en-US" sz="1800" i="1" dirty="0">
              <a:solidFill>
                <a:srgbClr val="0070C0"/>
              </a:solidFill>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 xmlns:p14="http://schemas.microsoft.com/office/powerpoint/2010/main" val="280011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de-DE" b="1" dirty="0"/>
              <a:t>Enter value for n: 5</a:t>
            </a:r>
            <a:endParaRPr lang="en-US" dirty="0"/>
          </a:p>
          <a:p>
            <a:pPr marL="0" indent="0">
              <a:buNone/>
            </a:pPr>
            <a:r>
              <a:rPr lang="de-DE" b="1" dirty="0"/>
              <a:t>old   6: n:=&amp;n;</a:t>
            </a:r>
            <a:endParaRPr lang="en-US" dirty="0"/>
          </a:p>
          <a:p>
            <a:pPr marL="0" indent="0">
              <a:buNone/>
            </a:pPr>
            <a:r>
              <a:rPr lang="de-DE" b="1" dirty="0"/>
              <a:t>new   6: n:=5;</a:t>
            </a:r>
            <a:endParaRPr lang="en-US" dirty="0"/>
          </a:p>
          <a:p>
            <a:pPr marL="0" indent="0">
              <a:buNone/>
            </a:pPr>
            <a:r>
              <a:rPr lang="de-DE" b="1" dirty="0"/>
              <a:t> </a:t>
            </a:r>
            <a:endParaRPr lang="en-US" dirty="0"/>
          </a:p>
          <a:p>
            <a:pPr marL="0" indent="0">
              <a:buNone/>
            </a:pPr>
            <a:r>
              <a:rPr lang="de-DE" b="1" dirty="0"/>
              <a:t>PL/SQL procedure successfully completed.</a:t>
            </a:r>
            <a:endParaRPr lang="en-US" dirty="0"/>
          </a:p>
          <a:p>
            <a:pPr marL="0" indent="0">
              <a:buNone/>
            </a:pPr>
            <a:r>
              <a:rPr lang="de-DE" b="1" dirty="0"/>
              <a:t> </a:t>
            </a:r>
            <a:endParaRPr lang="en-US" dirty="0"/>
          </a:p>
          <a:p>
            <a:pPr marL="0" indent="0">
              <a:buNone/>
            </a:pPr>
            <a:r>
              <a:rPr lang="de-DE" b="1" dirty="0"/>
              <a:t>SQL&gt; select * from result;</a:t>
            </a:r>
            <a:endParaRPr lang="en-US" dirty="0"/>
          </a:p>
          <a:p>
            <a:pPr marL="0" indent="0">
              <a:buNone/>
            </a:pPr>
            <a:r>
              <a:rPr lang="de-DE" b="1" dirty="0"/>
              <a:t> </a:t>
            </a:r>
            <a:endParaRPr lang="en-US" dirty="0"/>
          </a:p>
          <a:p>
            <a:pPr marL="0" indent="0">
              <a:buNone/>
            </a:pPr>
            <a:r>
              <a:rPr lang="de-DE" b="1" dirty="0"/>
              <a:t> FACTORIAL</a:t>
            </a:r>
            <a:endParaRPr lang="en-US" dirty="0"/>
          </a:p>
          <a:p>
            <a:pPr marL="0" indent="0">
              <a:buNone/>
            </a:pPr>
            <a:r>
              <a:rPr lang="de-DE" b="1" dirty="0"/>
              <a:t>----------</a:t>
            </a:r>
            <a:endParaRPr lang="en-US" dirty="0"/>
          </a:p>
          <a:p>
            <a:pPr marL="0" indent="0">
              <a:buNone/>
            </a:pPr>
            <a:r>
              <a:rPr lang="de-DE" b="1" dirty="0"/>
              <a:t>       120</a:t>
            </a:r>
            <a:endParaRPr lang="en-US" dirty="0"/>
          </a:p>
          <a:p>
            <a:endParaRPr lang="en-US" dirty="0"/>
          </a:p>
        </p:txBody>
      </p:sp>
    </p:spTree>
    <p:extLst>
      <p:ext uri="{BB962C8B-B14F-4D97-AF65-F5344CB8AC3E}">
        <p14:creationId xmlns="" xmlns:p14="http://schemas.microsoft.com/office/powerpoint/2010/main" val="4206958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Autofit/>
          </a:bodyPr>
          <a:lstStyle/>
          <a:p>
            <a:r>
              <a:rPr lang="de-DE" sz="3200" b="1" dirty="0">
                <a:solidFill>
                  <a:srgbClr val="0070C0"/>
                </a:solidFill>
                <a:latin typeface="Times New Roman" panose="02020603050405020304" pitchFamily="18" charset="0"/>
                <a:cs typeface="Times New Roman" panose="02020603050405020304" pitchFamily="18" charset="0"/>
              </a:rPr>
              <a:t>Q. Write a PL/SQL procedure which will calculate whether a number is odd or even.</a:t>
            </a:r>
            <a:r>
              <a:rPr lang="en-US" sz="3200" b="1" dirty="0">
                <a:solidFill>
                  <a:srgbClr val="0070C0"/>
                </a:solidFill>
                <a:latin typeface="Times New Roman" panose="02020603050405020304" pitchFamily="18" charset="0"/>
                <a:cs typeface="Times New Roman" panose="02020603050405020304" pitchFamily="18" charset="0"/>
              </a:rPr>
              <a:t/>
            </a:r>
            <a:br>
              <a:rPr lang="en-US" sz="3200" b="1" dirty="0">
                <a:solidFill>
                  <a:srgbClr val="0070C0"/>
                </a:solidFill>
                <a:latin typeface="Times New Roman" panose="02020603050405020304" pitchFamily="18" charset="0"/>
                <a:cs typeface="Times New Roman" panose="02020603050405020304" pitchFamily="18" charset="0"/>
              </a:rPr>
            </a:b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1946"/>
            <a:ext cx="10515600" cy="4935017"/>
          </a:xfrm>
        </p:spPr>
        <p:txBody>
          <a:bodyPr>
            <a:normAutofit fontScale="92500" lnSpcReduction="20000"/>
          </a:bodyPr>
          <a:lstStyle/>
          <a:p>
            <a:pPr marL="0" indent="0">
              <a:buNone/>
            </a:pPr>
            <a:r>
              <a:rPr lang="de-DE" dirty="0"/>
              <a:t>SQL&gt; create or replace procedure abcde(num in number</a:t>
            </a:r>
            <a:r>
              <a:rPr lang="de-DE" dirty="0" smtClean="0"/>
              <a:t>)</a:t>
            </a:r>
            <a:endParaRPr lang="en-US" dirty="0"/>
          </a:p>
          <a:p>
            <a:pPr marL="0" indent="0">
              <a:buNone/>
            </a:pPr>
            <a:r>
              <a:rPr lang="de-DE" dirty="0" smtClean="0"/>
              <a:t>  2  </a:t>
            </a:r>
            <a:r>
              <a:rPr lang="de-DE" dirty="0"/>
              <a:t>is</a:t>
            </a:r>
            <a:endParaRPr lang="en-US" dirty="0"/>
          </a:p>
          <a:p>
            <a:pPr marL="0" indent="0">
              <a:buNone/>
            </a:pPr>
            <a:r>
              <a:rPr lang="de-DE" dirty="0"/>
              <a:t>  3  n number(2);</a:t>
            </a:r>
            <a:endParaRPr lang="en-US" dirty="0"/>
          </a:p>
          <a:p>
            <a:pPr marL="0" indent="0">
              <a:buNone/>
            </a:pPr>
            <a:r>
              <a:rPr lang="de-DE" dirty="0"/>
              <a:t>  4  begin</a:t>
            </a:r>
            <a:endParaRPr lang="en-US" dirty="0"/>
          </a:p>
          <a:p>
            <a:pPr marL="0" indent="0">
              <a:buNone/>
            </a:pPr>
            <a:r>
              <a:rPr lang="de-DE" dirty="0"/>
              <a:t>  5  n:=mod(num,2);</a:t>
            </a:r>
            <a:endParaRPr lang="en-US" dirty="0"/>
          </a:p>
          <a:p>
            <a:pPr marL="0" indent="0">
              <a:buNone/>
            </a:pPr>
            <a:r>
              <a:rPr lang="de-DE" dirty="0"/>
              <a:t>  6  if n=0 then</a:t>
            </a:r>
            <a:endParaRPr lang="en-US" dirty="0"/>
          </a:p>
          <a:p>
            <a:pPr marL="0" indent="0">
              <a:buNone/>
            </a:pPr>
            <a:r>
              <a:rPr lang="de-DE" dirty="0"/>
              <a:t>  7  dbms_output.put_line('even');</a:t>
            </a:r>
            <a:endParaRPr lang="en-US" dirty="0"/>
          </a:p>
          <a:p>
            <a:pPr marL="0" indent="0">
              <a:buNone/>
            </a:pPr>
            <a:r>
              <a:rPr lang="de-DE" dirty="0"/>
              <a:t>  8  else</a:t>
            </a:r>
            <a:endParaRPr lang="en-US" dirty="0"/>
          </a:p>
          <a:p>
            <a:pPr marL="0" indent="0">
              <a:buNone/>
            </a:pPr>
            <a:r>
              <a:rPr lang="de-DE" dirty="0"/>
              <a:t>  9  dbms_output.put_line('old');</a:t>
            </a:r>
            <a:endParaRPr lang="en-US" dirty="0"/>
          </a:p>
          <a:p>
            <a:pPr marL="0" indent="0">
              <a:buNone/>
            </a:pPr>
            <a:r>
              <a:rPr lang="de-DE" dirty="0"/>
              <a:t> 10  end if;</a:t>
            </a:r>
            <a:endParaRPr lang="en-US" dirty="0"/>
          </a:p>
          <a:p>
            <a:pPr marL="0" indent="0">
              <a:buNone/>
            </a:pPr>
            <a:r>
              <a:rPr lang="de-DE" dirty="0"/>
              <a:t> 11  end;</a:t>
            </a:r>
            <a:endParaRPr lang="en-US" dirty="0"/>
          </a:p>
          <a:p>
            <a:pPr marL="0" indent="0">
              <a:buNone/>
            </a:pPr>
            <a:r>
              <a:rPr lang="de-DE" dirty="0"/>
              <a:t> 12  /</a:t>
            </a:r>
            <a:endParaRPr lang="en-US" dirty="0"/>
          </a:p>
          <a:p>
            <a:pPr marL="0" indent="0">
              <a:buNone/>
            </a:pPr>
            <a:endParaRPr lang="en-US" dirty="0"/>
          </a:p>
        </p:txBody>
      </p:sp>
    </p:spTree>
    <p:extLst>
      <p:ext uri="{BB962C8B-B14F-4D97-AF65-F5344CB8AC3E}">
        <p14:creationId xmlns="" xmlns:p14="http://schemas.microsoft.com/office/powerpoint/2010/main" val="3794719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de-DE" b="1" dirty="0"/>
              <a:t>Procedure created.</a:t>
            </a:r>
            <a:endParaRPr lang="en-US" dirty="0"/>
          </a:p>
          <a:p>
            <a:pPr marL="0" indent="0">
              <a:buNone/>
            </a:pPr>
            <a:r>
              <a:rPr lang="de-DE" b="1" dirty="0"/>
              <a:t> </a:t>
            </a:r>
            <a:endParaRPr lang="en-US" dirty="0"/>
          </a:p>
          <a:p>
            <a:pPr marL="0" indent="0">
              <a:buNone/>
            </a:pPr>
            <a:r>
              <a:rPr lang="de-DE" b="1" dirty="0"/>
              <a:t> </a:t>
            </a:r>
            <a:endParaRPr lang="en-US" dirty="0"/>
          </a:p>
          <a:p>
            <a:pPr marL="0" indent="0">
              <a:buNone/>
            </a:pPr>
            <a:r>
              <a:rPr lang="de-DE" b="1" dirty="0"/>
              <a:t>SQL&gt; set serveroutput on;</a:t>
            </a:r>
            <a:endParaRPr lang="en-US" dirty="0"/>
          </a:p>
          <a:p>
            <a:pPr marL="0" indent="0">
              <a:buNone/>
            </a:pPr>
            <a:r>
              <a:rPr lang="de-DE" b="1" dirty="0"/>
              <a:t>SQL&gt; declare</a:t>
            </a:r>
            <a:endParaRPr lang="en-US" dirty="0"/>
          </a:p>
          <a:p>
            <a:pPr marL="0" indent="0">
              <a:buNone/>
            </a:pPr>
            <a:r>
              <a:rPr lang="de-DE" b="1" dirty="0"/>
              <a:t>  2  begin</a:t>
            </a:r>
            <a:endParaRPr lang="en-US" dirty="0"/>
          </a:p>
          <a:p>
            <a:pPr marL="0" indent="0">
              <a:buNone/>
            </a:pPr>
            <a:r>
              <a:rPr lang="de-DE" b="1" dirty="0"/>
              <a:t>  3  abcde(10);</a:t>
            </a:r>
            <a:endParaRPr lang="en-US" dirty="0"/>
          </a:p>
          <a:p>
            <a:pPr marL="0" indent="0">
              <a:buNone/>
            </a:pPr>
            <a:r>
              <a:rPr lang="de-DE" b="1" dirty="0"/>
              <a:t>  4  end;</a:t>
            </a:r>
            <a:endParaRPr lang="en-US" dirty="0"/>
          </a:p>
          <a:p>
            <a:pPr marL="0" indent="0">
              <a:buNone/>
            </a:pPr>
            <a:r>
              <a:rPr lang="de-DE" b="1" dirty="0"/>
              <a:t>  5  /</a:t>
            </a:r>
            <a:endParaRPr lang="en-US" dirty="0"/>
          </a:p>
          <a:p>
            <a:pPr marL="0" indent="0">
              <a:buNone/>
            </a:pPr>
            <a:r>
              <a:rPr lang="de-DE" b="1" dirty="0"/>
              <a:t>even</a:t>
            </a:r>
            <a:endParaRPr lang="en-US" dirty="0"/>
          </a:p>
          <a:p>
            <a:pPr marL="0" indent="0">
              <a:buNone/>
            </a:pPr>
            <a:r>
              <a:rPr lang="de-DE" b="1" dirty="0"/>
              <a:t> </a:t>
            </a:r>
            <a:endParaRPr lang="en-US" dirty="0"/>
          </a:p>
          <a:p>
            <a:pPr marL="0" indent="0">
              <a:buNone/>
            </a:pPr>
            <a:r>
              <a:rPr lang="de-DE" b="1" dirty="0"/>
              <a:t>PL/SQL procedure successfully completed.</a:t>
            </a:r>
            <a:endParaRPr lang="en-US" dirty="0"/>
          </a:p>
          <a:p>
            <a:endParaRPr lang="en-US" dirty="0"/>
          </a:p>
        </p:txBody>
      </p:sp>
    </p:spTree>
    <p:extLst>
      <p:ext uri="{BB962C8B-B14F-4D97-AF65-F5344CB8AC3E}">
        <p14:creationId xmlns="" xmlns:p14="http://schemas.microsoft.com/office/powerpoint/2010/main" val="748788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Autofit/>
          </a:bodyPr>
          <a:lstStyle/>
          <a:p>
            <a:r>
              <a:rPr lang="de-DE" sz="3200" b="1" dirty="0">
                <a:solidFill>
                  <a:srgbClr val="0070C0"/>
                </a:solidFill>
                <a:latin typeface="Times New Roman" panose="02020603050405020304" pitchFamily="18" charset="0"/>
                <a:cs typeface="Times New Roman" panose="02020603050405020304" pitchFamily="18" charset="0"/>
              </a:rPr>
              <a:t>Q. Write a PL/SQL function that will calculate the factorial of a given number.</a:t>
            </a:r>
            <a:r>
              <a:rPr lang="en-US" sz="3200" dirty="0">
                <a:solidFill>
                  <a:srgbClr val="0070C0"/>
                </a:solidFill>
                <a:latin typeface="Times New Roman" panose="02020603050405020304" pitchFamily="18" charset="0"/>
                <a:cs typeface="Times New Roman" panose="02020603050405020304" pitchFamily="18" charset="0"/>
              </a:rPr>
              <a:t/>
            </a:r>
            <a:br>
              <a:rPr lang="en-US" sz="3200" dirty="0">
                <a:solidFill>
                  <a:srgbClr val="0070C0"/>
                </a:solidFill>
                <a:latin typeface="Times New Roman" panose="02020603050405020304" pitchFamily="18" charset="0"/>
                <a:cs typeface="Times New Roman" panose="02020603050405020304" pitchFamily="18" charset="0"/>
              </a:rPr>
            </a:b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1004"/>
            <a:ext cx="10515600" cy="5527342"/>
          </a:xfrm>
        </p:spPr>
        <p:txBody>
          <a:bodyPr>
            <a:normAutofit fontScale="85000" lnSpcReduction="20000"/>
          </a:bodyPr>
          <a:lstStyle/>
          <a:p>
            <a:pPr marL="0" indent="0">
              <a:buNone/>
            </a:pPr>
            <a:r>
              <a:rPr lang="de-DE" dirty="0">
                <a:latin typeface="Times New Roman" panose="02020603050405020304" pitchFamily="18" charset="0"/>
                <a:cs typeface="Times New Roman" panose="02020603050405020304" pitchFamily="18" charset="0"/>
              </a:rPr>
              <a:t>SQL&gt; create or replace function fac(n in number)</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2  return number is</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3  factorial number(5);</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4  i number(2):=1;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5  begin</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6  factorial:=1;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7  while i&lt;=n</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8  loop</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9  factorial:=factorial*i;</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10  i:=i+1;</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11  end loop;</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12  return factorial;</a:t>
            </a:r>
            <a:endParaRPr lang="en-US" dirty="0">
              <a:latin typeface="Times New Roman" panose="02020603050405020304" pitchFamily="18" charset="0"/>
              <a:cs typeface="Times New Roman" panose="02020603050405020304" pitchFamily="18" charset="0"/>
            </a:endParaRPr>
          </a:p>
          <a:p>
            <a:pPr marL="0" indent="0">
              <a:buNone/>
            </a:pPr>
            <a:r>
              <a:rPr lang="de-DE" dirty="0">
                <a:latin typeface="Times New Roman" panose="02020603050405020304" pitchFamily="18" charset="0"/>
                <a:cs typeface="Times New Roman" panose="02020603050405020304" pitchFamily="18" charset="0"/>
              </a:rPr>
              <a:t> 13  end;</a:t>
            </a:r>
            <a:endParaRPr lang="en-US" dirty="0">
              <a:latin typeface="Times New Roman" panose="02020603050405020304" pitchFamily="18" charset="0"/>
              <a:cs typeface="Times New Roman" panose="02020603050405020304" pitchFamily="18" charset="0"/>
            </a:endParaRPr>
          </a:p>
          <a:p>
            <a:pPr marL="0" indent="0">
              <a:buNone/>
            </a:pPr>
            <a:r>
              <a:rPr lang="de-DE" dirty="0" smtClean="0">
                <a:latin typeface="Times New Roman" panose="02020603050405020304" pitchFamily="18" charset="0"/>
                <a:cs typeface="Times New Roman" panose="02020603050405020304" pitchFamily="18" charset="0"/>
              </a:rPr>
              <a:t> 14  </a:t>
            </a:r>
            <a:r>
              <a:rPr lang="de-D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 xmlns:p14="http://schemas.microsoft.com/office/powerpoint/2010/main" val="2790724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de-DE" b="1" dirty="0"/>
              <a:t>Function created.</a:t>
            </a:r>
            <a:endParaRPr lang="en-US" dirty="0"/>
          </a:p>
          <a:p>
            <a:pPr marL="0" indent="0">
              <a:buNone/>
            </a:pPr>
            <a:r>
              <a:rPr lang="de-DE" b="1" dirty="0"/>
              <a:t> </a:t>
            </a:r>
            <a:endParaRPr lang="en-US" dirty="0"/>
          </a:p>
          <a:p>
            <a:pPr marL="0" indent="0">
              <a:buNone/>
            </a:pPr>
            <a:r>
              <a:rPr lang="de-DE" b="1" dirty="0"/>
              <a:t>SQL&gt; select fac(5) from dual;</a:t>
            </a:r>
            <a:endParaRPr lang="en-US" dirty="0"/>
          </a:p>
          <a:p>
            <a:pPr marL="0" indent="0">
              <a:buNone/>
            </a:pPr>
            <a:r>
              <a:rPr lang="de-DE" b="1" dirty="0"/>
              <a:t> </a:t>
            </a:r>
            <a:endParaRPr lang="en-US" dirty="0"/>
          </a:p>
          <a:p>
            <a:pPr marL="0" indent="0">
              <a:buNone/>
            </a:pPr>
            <a:r>
              <a:rPr lang="de-DE" b="1" dirty="0"/>
              <a:t>    FAC(5)</a:t>
            </a:r>
            <a:endParaRPr lang="en-US" dirty="0"/>
          </a:p>
          <a:p>
            <a:pPr marL="0" indent="0">
              <a:buNone/>
            </a:pPr>
            <a:r>
              <a:rPr lang="de-DE" b="1" dirty="0"/>
              <a:t>----------</a:t>
            </a:r>
            <a:endParaRPr lang="en-US" dirty="0"/>
          </a:p>
          <a:p>
            <a:pPr marL="0" indent="0">
              <a:buNone/>
            </a:pPr>
            <a:r>
              <a:rPr lang="de-DE" b="1" dirty="0"/>
              <a:t>       120</a:t>
            </a:r>
            <a:endParaRPr lang="en-US" dirty="0"/>
          </a:p>
          <a:p>
            <a:pPr marL="0" indent="0">
              <a:buNone/>
            </a:pPr>
            <a:r>
              <a:rPr lang="de-DE" b="1" dirty="0"/>
              <a:t> </a:t>
            </a:r>
            <a:endParaRPr lang="en-US" dirty="0"/>
          </a:p>
          <a:p>
            <a:pPr marL="0" indent="0">
              <a:buNone/>
            </a:pPr>
            <a:endParaRPr lang="en-US" dirty="0"/>
          </a:p>
        </p:txBody>
      </p:sp>
    </p:spTree>
    <p:extLst>
      <p:ext uri="{BB962C8B-B14F-4D97-AF65-F5344CB8AC3E}">
        <p14:creationId xmlns="" xmlns:p14="http://schemas.microsoft.com/office/powerpoint/2010/main" val="3162614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Times New Roman" panose="02020603050405020304" pitchFamily="18" charset="0"/>
                <a:cs typeface="Times New Roman" panose="02020603050405020304" pitchFamily="18" charset="0"/>
              </a:rPr>
              <a:t>Cursor</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600" b="1" dirty="0" smtClean="0"/>
          </a:p>
          <a:p>
            <a:pPr marL="0" indent="0">
              <a:buNone/>
            </a:pPr>
            <a:r>
              <a:rPr lang="en-US" sz="1600" b="1" dirty="0" smtClean="0"/>
              <a:t>	</a:t>
            </a:r>
            <a:r>
              <a:rPr lang="en-US" sz="2400" b="1" dirty="0" smtClean="0"/>
              <a:t>The Oracle Engine uses a work area for its internal processing in order to execute an SQL statement. This work area is private to SQL’s operations and is called a Cursor.</a:t>
            </a:r>
          </a:p>
          <a:p>
            <a:pPr marL="0" indent="0">
              <a:buNone/>
            </a:pPr>
            <a:endParaRPr lang="en-US" sz="2400" b="1" dirty="0"/>
          </a:p>
          <a:p>
            <a:pPr marL="0" indent="0">
              <a:buNone/>
            </a:pPr>
            <a:r>
              <a:rPr lang="en-US" sz="2400" b="1" dirty="0" smtClean="0"/>
              <a:t>	</a:t>
            </a:r>
            <a:r>
              <a:rPr lang="en-US" sz="2400" b="1" i="1" u="sng" dirty="0" smtClean="0">
                <a:solidFill>
                  <a:srgbClr val="00B050"/>
                </a:solidFill>
              </a:rPr>
              <a:t>Types of Cursor:</a:t>
            </a:r>
            <a:r>
              <a:rPr lang="en-US" sz="2400" b="1" dirty="0" smtClean="0">
                <a:solidFill>
                  <a:srgbClr val="00B050"/>
                </a:solidFill>
              </a:rPr>
              <a:t> </a:t>
            </a:r>
          </a:p>
          <a:p>
            <a:r>
              <a:rPr lang="en-US" sz="2400" b="1" i="1" u="sng" dirty="0" smtClean="0">
                <a:solidFill>
                  <a:srgbClr val="00B050"/>
                </a:solidFill>
              </a:rPr>
              <a:t>Implicit Cursor:</a:t>
            </a:r>
            <a:r>
              <a:rPr lang="en-US" sz="2400" b="1" dirty="0" smtClean="0">
                <a:solidFill>
                  <a:srgbClr val="00B050"/>
                </a:solidFill>
              </a:rPr>
              <a:t> </a:t>
            </a:r>
            <a:r>
              <a:rPr lang="en-US" sz="2400" b="1" dirty="0" smtClean="0"/>
              <a:t>If the Oracle engine opened a cursor for its internal processing it is </a:t>
            </a:r>
            <a:r>
              <a:rPr lang="en-US" sz="2400" b="1" dirty="0"/>
              <a:t>k</a:t>
            </a:r>
            <a:r>
              <a:rPr lang="en-US" sz="2400" b="1" dirty="0" smtClean="0"/>
              <a:t>nown as  an Implicit Cursor.</a:t>
            </a:r>
          </a:p>
          <a:p>
            <a:r>
              <a:rPr lang="en-US" sz="2400" b="1" i="1" u="sng" dirty="0" smtClean="0">
                <a:solidFill>
                  <a:srgbClr val="00B050"/>
                </a:solidFill>
              </a:rPr>
              <a:t>Explicit Cursor:</a:t>
            </a:r>
            <a:r>
              <a:rPr lang="en-US" sz="2400" b="1" dirty="0" smtClean="0">
                <a:solidFill>
                  <a:srgbClr val="00B050"/>
                </a:solidFill>
              </a:rPr>
              <a:t> </a:t>
            </a:r>
            <a:r>
              <a:rPr lang="en-US" sz="2400" b="1" dirty="0" smtClean="0"/>
              <a:t>A cursor can also be opened for processing data through a PL/SQL block, on demand. Such a user-defined cursor is known as an Explicit Cursor.</a:t>
            </a:r>
            <a:endParaRPr lang="en-US" sz="2400" b="1" i="1" u="sng" dirty="0">
              <a:solidFill>
                <a:srgbClr val="00B050"/>
              </a:solidFill>
            </a:endParaRPr>
          </a:p>
        </p:txBody>
      </p:sp>
    </p:spTree>
    <p:extLst>
      <p:ext uri="{BB962C8B-B14F-4D97-AF65-F5344CB8AC3E}">
        <p14:creationId xmlns="" xmlns:p14="http://schemas.microsoft.com/office/powerpoint/2010/main" val="2629891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1444"/>
          </a:xfrm>
        </p:spPr>
        <p:txBody>
          <a:bodyPr>
            <a:normAutofit fontScale="90000"/>
          </a:bodyPr>
          <a:lstStyle/>
          <a:p>
            <a:pPr algn="ctr"/>
            <a:r>
              <a:rPr lang="en-US" b="1" dirty="0" smtClean="0">
                <a:solidFill>
                  <a:srgbClr val="FF0000"/>
                </a:solidFill>
                <a:latin typeface="Times New Roman" panose="02020603050405020304" pitchFamily="18" charset="0"/>
                <a:cs typeface="Times New Roman" panose="02020603050405020304" pitchFamily="18" charset="0"/>
              </a:rPr>
              <a:t>Explicit Cursor attributes: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41444"/>
            <a:ext cx="10515600" cy="6216555"/>
          </a:xfrm>
        </p:spPr>
        <p:txBody>
          <a:bodyPr>
            <a:normAutofit fontScale="47500" lnSpcReduction="20000"/>
          </a:bodyPr>
          <a:lstStyle/>
          <a:p>
            <a:pPr marL="0" indent="0">
              <a:buNone/>
            </a:pPr>
            <a:r>
              <a:rPr lang="en-US" sz="4300" b="1" dirty="0" smtClean="0">
                <a:solidFill>
                  <a:srgbClr val="00B050"/>
                </a:solidFill>
              </a:rPr>
              <a:t> %ISOPEN    </a:t>
            </a:r>
            <a:r>
              <a:rPr lang="en-US" sz="4300" b="1" dirty="0" smtClean="0"/>
              <a:t>TRUE </a:t>
            </a:r>
            <a:r>
              <a:rPr lang="en-US" sz="4300" b="1" dirty="0"/>
              <a:t>if cursor is </a:t>
            </a:r>
            <a:r>
              <a:rPr lang="en-US" sz="4300" b="1" dirty="0" smtClean="0"/>
              <a:t>open. FALSE </a:t>
            </a:r>
            <a:r>
              <a:rPr lang="en-US" sz="4300" b="1" dirty="0"/>
              <a:t>if cursor is not open.</a:t>
            </a:r>
          </a:p>
          <a:p>
            <a:endParaRPr lang="en-US" sz="4300" b="1" dirty="0" smtClean="0">
              <a:solidFill>
                <a:srgbClr val="00B050"/>
              </a:solidFill>
            </a:endParaRPr>
          </a:p>
          <a:p>
            <a:pPr marL="0" indent="0">
              <a:buNone/>
            </a:pPr>
            <a:r>
              <a:rPr lang="en-US" sz="4300" b="1" dirty="0" smtClean="0">
                <a:solidFill>
                  <a:srgbClr val="00B050"/>
                </a:solidFill>
              </a:rPr>
              <a:t> %FOUND       </a:t>
            </a:r>
            <a:r>
              <a:rPr lang="en-US" sz="4300" b="1" dirty="0" smtClean="0"/>
              <a:t>INVALID_CURSOR </a:t>
            </a:r>
            <a:r>
              <a:rPr lang="en-US" sz="4300" b="1" dirty="0"/>
              <a:t>is raised if cursor has not been </a:t>
            </a:r>
            <a:r>
              <a:rPr lang="en-US" sz="4300" b="1" dirty="0" err="1"/>
              <a:t>OPENed</a:t>
            </a:r>
            <a:r>
              <a:rPr lang="en-US" sz="4300" b="1" dirty="0"/>
              <a:t>.</a:t>
            </a:r>
          </a:p>
          <a:p>
            <a:r>
              <a:rPr lang="en-US" sz="4300" b="1" dirty="0"/>
              <a:t>NULL before the first fetch.</a:t>
            </a:r>
          </a:p>
          <a:p>
            <a:r>
              <a:rPr lang="en-US" sz="4300" b="1" dirty="0"/>
              <a:t>TRUE if record was fetched successfully.</a:t>
            </a:r>
          </a:p>
          <a:p>
            <a:r>
              <a:rPr lang="en-US" sz="4300" b="1" dirty="0"/>
              <a:t>FALSE if no row was returned.</a:t>
            </a:r>
          </a:p>
          <a:p>
            <a:r>
              <a:rPr lang="en-US" sz="4300" b="1" dirty="0"/>
              <a:t>INVALID_CURSOR if cursor has been </a:t>
            </a:r>
            <a:r>
              <a:rPr lang="en-US" sz="4300" b="1" dirty="0" err="1"/>
              <a:t>CLOSEd</a:t>
            </a:r>
            <a:r>
              <a:rPr lang="en-US" sz="4300" b="1" dirty="0"/>
              <a:t>.</a:t>
            </a:r>
          </a:p>
          <a:p>
            <a:endParaRPr lang="en-US" sz="4300" b="1" dirty="0" smtClean="0">
              <a:solidFill>
                <a:srgbClr val="00B050"/>
              </a:solidFill>
            </a:endParaRPr>
          </a:p>
          <a:p>
            <a:pPr marL="0" indent="0">
              <a:buNone/>
            </a:pPr>
            <a:r>
              <a:rPr lang="en-US" sz="4300" b="1" dirty="0">
                <a:solidFill>
                  <a:srgbClr val="00B050"/>
                </a:solidFill>
              </a:rPr>
              <a:t> </a:t>
            </a:r>
            <a:r>
              <a:rPr lang="en-US" sz="4300" b="1" dirty="0" smtClean="0">
                <a:solidFill>
                  <a:srgbClr val="00B050"/>
                </a:solidFill>
              </a:rPr>
              <a:t>%NOTFOUND       </a:t>
            </a:r>
            <a:r>
              <a:rPr lang="en-US" sz="4300" b="1" dirty="0"/>
              <a:t>INVALID_CURSOR is raised if cursor has not been </a:t>
            </a:r>
            <a:r>
              <a:rPr lang="en-US" sz="4300" b="1" dirty="0" err="1"/>
              <a:t>OPENed</a:t>
            </a:r>
            <a:r>
              <a:rPr lang="en-US" sz="4300" b="1" dirty="0"/>
              <a:t>.</a:t>
            </a:r>
          </a:p>
          <a:p>
            <a:r>
              <a:rPr lang="en-US" sz="4300" b="1" dirty="0"/>
              <a:t>NULL before the first fetch.</a:t>
            </a:r>
          </a:p>
          <a:p>
            <a:r>
              <a:rPr lang="en-US" sz="4300" b="1" dirty="0"/>
              <a:t>FALSE if record was fetched successfully.</a:t>
            </a:r>
          </a:p>
          <a:p>
            <a:r>
              <a:rPr lang="en-US" sz="4300" b="1" dirty="0"/>
              <a:t>TRUE if no row was returned.</a:t>
            </a:r>
          </a:p>
          <a:p>
            <a:r>
              <a:rPr lang="en-US" sz="4300" b="1" dirty="0"/>
              <a:t>INVALID_CURSOR if cursor has been </a:t>
            </a:r>
            <a:r>
              <a:rPr lang="en-US" sz="4300" b="1" dirty="0" err="1"/>
              <a:t>CLOSEd</a:t>
            </a:r>
            <a:r>
              <a:rPr lang="en-US" sz="4300" b="1" dirty="0"/>
              <a:t>.</a:t>
            </a:r>
          </a:p>
          <a:p>
            <a:endParaRPr lang="en-US" sz="4300" b="1" dirty="0" smtClean="0">
              <a:solidFill>
                <a:srgbClr val="00B050"/>
              </a:solidFill>
            </a:endParaRPr>
          </a:p>
          <a:p>
            <a:pPr marL="0" indent="0">
              <a:buNone/>
            </a:pPr>
            <a:r>
              <a:rPr lang="en-US" sz="4300" b="1" dirty="0" smtClean="0">
                <a:solidFill>
                  <a:srgbClr val="00B050"/>
                </a:solidFill>
              </a:rPr>
              <a:t> % ROWCOUNT        </a:t>
            </a:r>
            <a:r>
              <a:rPr lang="en-US" sz="4300" b="1" dirty="0"/>
              <a:t>INVALID_CURSOR is raised if cursor has not been </a:t>
            </a:r>
            <a:r>
              <a:rPr lang="en-US" sz="4300" b="1" dirty="0" err="1"/>
              <a:t>OPENed</a:t>
            </a:r>
            <a:r>
              <a:rPr lang="en-US" sz="4300" b="1" dirty="0"/>
              <a:t>.</a:t>
            </a:r>
          </a:p>
          <a:p>
            <a:r>
              <a:rPr lang="en-US" sz="4300" b="1" dirty="0"/>
              <a:t>The number of rows fetched from the cursor.</a:t>
            </a:r>
          </a:p>
          <a:p>
            <a:r>
              <a:rPr lang="en-US" sz="4300" b="1" dirty="0"/>
              <a:t>INVALID_CURSOR if cursor has been </a:t>
            </a:r>
            <a:r>
              <a:rPr lang="en-US" sz="4300" b="1" dirty="0" err="1"/>
              <a:t>CLOSEd</a:t>
            </a:r>
            <a:r>
              <a:rPr lang="en-US" sz="4300" b="1" dirty="0"/>
              <a:t>.</a:t>
            </a:r>
          </a:p>
          <a:p>
            <a:endParaRPr lang="en-US" sz="6400" dirty="0" smtClean="0">
              <a:solidFill>
                <a:srgbClr val="00B050"/>
              </a:solidFill>
            </a:endParaRPr>
          </a:p>
          <a:p>
            <a:pPr marL="0" indent="0">
              <a:buNone/>
            </a:pPr>
            <a:endParaRPr lang="en-US" sz="6400" dirty="0">
              <a:solidFill>
                <a:srgbClr val="00B050"/>
              </a:solidFill>
            </a:endParaRPr>
          </a:p>
          <a:p>
            <a:pPr marL="0" indent="0">
              <a:buNone/>
            </a:pPr>
            <a:endParaRPr lang="en-US" sz="6400" dirty="0" smtClean="0">
              <a:solidFill>
                <a:srgbClr val="002060"/>
              </a:solidFill>
            </a:endParaRPr>
          </a:p>
          <a:p>
            <a:pPr marL="0" indent="0">
              <a:buNone/>
            </a:pPr>
            <a:endParaRPr lang="en-US" dirty="0"/>
          </a:p>
        </p:txBody>
      </p:sp>
    </p:spTree>
    <p:extLst>
      <p:ext uri="{BB962C8B-B14F-4D97-AF65-F5344CB8AC3E}">
        <p14:creationId xmlns="" xmlns:p14="http://schemas.microsoft.com/office/powerpoint/2010/main" val="3038318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592</Words>
  <Application>Microsoft Office PowerPoint</Application>
  <PresentationFormat>Custom</PresentationFormat>
  <Paragraphs>172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PL/SQL Block</vt:lpstr>
      <vt:lpstr>Q. Write a PL/SQL block which will accept a value from the user and it will insert the factorial result into a table called result. </vt:lpstr>
      <vt:lpstr>Slide 3</vt:lpstr>
      <vt:lpstr>Q. Write a PL/SQL procedure which will calculate whether a number is odd or even. </vt:lpstr>
      <vt:lpstr>Slide 5</vt:lpstr>
      <vt:lpstr>Q. Write a PL/SQL function that will calculate the factorial of a given number. </vt:lpstr>
      <vt:lpstr>Slide 7</vt:lpstr>
      <vt:lpstr>Cursor</vt:lpstr>
      <vt:lpstr>Explicit Cursor attributes:</vt:lpstr>
      <vt:lpstr>Slide 10</vt:lpstr>
      <vt:lpstr>Slide 11</vt:lpstr>
      <vt:lpstr> Q&gt; Create a cursor that will fatch all the row from the table a where A is greater than 50 and insert those rows into the table b.</vt:lpstr>
      <vt:lpstr>Slide 13</vt:lpstr>
      <vt:lpstr>Slide 14</vt:lpstr>
      <vt:lpstr>Slide 15</vt:lpstr>
      <vt:lpstr>Trigger</vt:lpstr>
      <vt:lpstr>Creation a DML trigger</vt:lpstr>
      <vt:lpstr>Q.Write a trigger on table a that will execute when we run any update operation on it and the trigger will insert the old value on table b.</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Write a PL/SQL block which will accept a value from the user and it will insert the factorial result into a table called result. </dc:title>
  <dc:creator>Sujit Raha</dc:creator>
  <cp:lastModifiedBy>LAB2</cp:lastModifiedBy>
  <cp:revision>21</cp:revision>
  <dcterms:created xsi:type="dcterms:W3CDTF">2016-05-04T05:13:42Z</dcterms:created>
  <dcterms:modified xsi:type="dcterms:W3CDTF">2019-05-10T10:00:22Z</dcterms:modified>
</cp:coreProperties>
</file>