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1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>
        <p:scale>
          <a:sx n="75" d="100"/>
          <a:sy n="75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19-Jun-20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19-Jun-20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19-Jun-20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19-Jun-20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echies.com/guide-sap-hana-stud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echies.com/u-mean-sap/" TargetMode="External"/><Relationship Id="rId2" Type="http://schemas.openxmlformats.org/officeDocument/2006/relationships/hyperlink" Target="https://www.stechies.com/hana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AC10-A006-4B2A-9AC8-6C96CF7A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1630018"/>
          </a:xfrm>
        </p:spPr>
        <p:txBody>
          <a:bodyPr>
            <a:normAutofit/>
          </a:bodyPr>
          <a:lstStyle/>
          <a:p>
            <a:r>
              <a:rPr lang="en-IN" sz="6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			E-COMMERCE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2D327-0ABA-4C84-B7BC-68ACCC6D9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681" y="3713571"/>
            <a:ext cx="9906002" cy="1489496"/>
          </a:xfrm>
        </p:spPr>
        <p:txBody>
          <a:bodyPr>
            <a:normAutofit fontScale="25000" lnSpcReduction="20000"/>
          </a:bodyPr>
          <a:lstStyle/>
          <a:p>
            <a:r>
              <a:rPr lang="en-US" sz="216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content' in SAP Business Information Warehouse</a:t>
            </a:r>
            <a:endParaRPr lang="en-US" sz="11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1200" dirty="0">
                <a:solidFill>
                  <a:schemeClr val="tx1"/>
                </a:solidFill>
              </a:rPr>
              <a:t>Presented by MD ABDUS SAHID</a:t>
            </a:r>
          </a:p>
          <a:p>
            <a:endParaRPr lang="en-IN" sz="4400" dirty="0">
              <a:solidFill>
                <a:schemeClr val="tx1"/>
              </a:solidFill>
            </a:endParaRPr>
          </a:p>
          <a:p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2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92B9D2-D748-46BD-BC0C-A91DB76AD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8812" y="1493838"/>
            <a:ext cx="8791575" cy="1655762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In dev log, you could find information as listed.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C  SQLCODE    : 258C  SQLERRTEXT : insufficient privilege: Not authorized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C  </a:t>
            </a:r>
            <a:r>
              <a:rPr lang="en-IN" sz="2400" dirty="0" err="1">
                <a:solidFill>
                  <a:schemeClr val="tx1"/>
                </a:solidFill>
              </a:rPr>
              <a:t>sc_p</a:t>
            </a:r>
            <a:r>
              <a:rPr lang="en-IN" sz="2400" dirty="0">
                <a:solidFill>
                  <a:schemeClr val="tx1"/>
                </a:solidFill>
              </a:rPr>
              <a:t>=1147cab88,no=201,idc_p=(nil),con=0,act=0,slen=108,smax=256,#vars=3,stmt=116b7bdd0,table=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C  CALL </a:t>
            </a:r>
            <a:r>
              <a:rPr lang="en-IN" sz="2400" dirty="0" err="1">
                <a:solidFill>
                  <a:schemeClr val="tx1"/>
                </a:solidFill>
              </a:rPr>
              <a:t>SYS.TREXviaDBSLWithParameter</a:t>
            </a:r>
            <a:r>
              <a:rPr lang="en-IN" sz="2400" dirty="0">
                <a:solidFill>
                  <a:schemeClr val="tx1"/>
                </a:solidFill>
              </a:rPr>
              <a:t>(  ? ,  ? ,  ? , 'ROUTE_BY_TABLES("SAP&lt;</a:t>
            </a:r>
            <a:r>
              <a:rPr lang="en-IN" sz="2400" dirty="0" err="1">
                <a:solidFill>
                  <a:schemeClr val="tx1"/>
                </a:solidFill>
              </a:rPr>
              <a:t>sid</a:t>
            </a:r>
            <a:r>
              <a:rPr lang="en-IN" sz="2400" dirty="0">
                <a:solidFill>
                  <a:schemeClr val="tx1"/>
                </a:solidFill>
              </a:rPr>
              <a:t>&gt;"."0BW:BIA:&lt;</a:t>
            </a:r>
            <a:r>
              <a:rPr lang="en-IN" sz="2400" dirty="0" err="1">
                <a:solidFill>
                  <a:schemeClr val="tx1"/>
                </a:solidFill>
              </a:rPr>
              <a:t>sid</a:t>
            </a:r>
            <a:r>
              <a:rPr lang="en-IN" sz="2400" dirty="0">
                <a:solidFill>
                  <a:schemeClr val="tx1"/>
                </a:solidFill>
              </a:rPr>
              <a:t>&gt;:XXXXXX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C  D" )' ) ; 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67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A31B-9B5E-4A20-A507-572D5D42D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2887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Solution:</a:t>
            </a:r>
            <a:endParaRPr lang="en-IN" dirty="0"/>
          </a:p>
          <a:p>
            <a:r>
              <a:rPr lang="en-IN" dirty="0"/>
              <a:t>Above error you are getting because as </a:t>
            </a:r>
            <a:r>
              <a:rPr lang="en-IN" b="1" dirty="0"/>
              <a:t>SAP&lt;</a:t>
            </a:r>
            <a:r>
              <a:rPr lang="en-IN" b="1" dirty="0" err="1"/>
              <a:t>sid</a:t>
            </a:r>
            <a:r>
              <a:rPr lang="en-IN" b="1" dirty="0"/>
              <a:t> of BW system&gt;</a:t>
            </a:r>
            <a:r>
              <a:rPr lang="en-IN" dirty="0"/>
              <a:t> user has insufficient privilege to execute </a:t>
            </a:r>
            <a:r>
              <a:rPr lang="en-IN" b="1" dirty="0"/>
              <a:t>TREXVIADBSLWITHPARAMETER.</a:t>
            </a:r>
            <a:endParaRPr lang="en-IN" dirty="0"/>
          </a:p>
          <a:p>
            <a:r>
              <a:rPr lang="en-IN" b="1" dirty="0"/>
              <a:t>Kindly follow the below steps:</a:t>
            </a:r>
            <a:endParaRPr lang="en-IN" dirty="0"/>
          </a:p>
          <a:p>
            <a:r>
              <a:rPr lang="en-IN" dirty="0" err="1"/>
              <a:t>Goto</a:t>
            </a:r>
            <a:r>
              <a:rPr lang="en-IN" dirty="0"/>
              <a:t> </a:t>
            </a:r>
            <a:r>
              <a:rPr lang="en-IN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HANA Studio</a:t>
            </a:r>
            <a:r>
              <a:rPr lang="en-IN" dirty="0"/>
              <a:t>, add the following SQL object on the tab </a:t>
            </a:r>
            <a:r>
              <a:rPr lang="en-IN" b="1" dirty="0"/>
              <a:t>"SQL Privileges"</a:t>
            </a:r>
            <a:r>
              <a:rPr lang="en-IN" dirty="0"/>
              <a:t>: TREXVIADBSLWITHPARAMETER (SYS) and select </a:t>
            </a:r>
            <a:r>
              <a:rPr lang="en-IN" b="1" dirty="0"/>
              <a:t>"EXECUTE"</a:t>
            </a:r>
            <a:r>
              <a:rPr lang="en-IN" dirty="0"/>
              <a:t> with </a:t>
            </a:r>
            <a:r>
              <a:rPr lang="en-IN" b="1" dirty="0"/>
              <a:t>"No"</a:t>
            </a:r>
            <a:r>
              <a:rPr lang="en-IN" dirty="0"/>
              <a:t> for grantable to others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53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263D-032F-4510-94F9-80C1AE46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700" y="4762500"/>
            <a:ext cx="3059111" cy="1478570"/>
          </a:xfr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>
            <a:normAutofit/>
          </a:bodyPr>
          <a:lstStyle/>
          <a:p>
            <a:r>
              <a:rPr lang="en-IN" sz="4400" dirty="0"/>
              <a:t>thank</a:t>
            </a:r>
            <a:r>
              <a:rPr lang="en-IN" sz="4400" spc="-80" dirty="0"/>
              <a:t> </a:t>
            </a:r>
            <a:r>
              <a:rPr lang="en-IN" sz="44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0386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7AF82CC1-38A3-41A0-8896-12C7572D6D67}"/>
              </a:ext>
            </a:extLst>
          </p:cNvPr>
          <p:cNvSpPr txBox="1">
            <a:spLocks/>
          </p:cNvSpPr>
          <p:nvPr/>
        </p:nvSpPr>
        <p:spPr>
          <a:xfrm>
            <a:off x="1524000" y="406400"/>
            <a:ext cx="9144000" cy="75537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SAP BW (Business Warehousing)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3AA79EE-66CF-483B-90AB-A4030AF6A702}"/>
              </a:ext>
            </a:extLst>
          </p:cNvPr>
          <p:cNvSpPr txBox="1">
            <a:spLocks/>
          </p:cNvSpPr>
          <p:nvPr/>
        </p:nvSpPr>
        <p:spPr>
          <a:xfrm>
            <a:off x="689113" y="1391478"/>
            <a:ext cx="10734261" cy="518159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Definition or Meaning- What is SAP BW?</a:t>
            </a:r>
          </a:p>
          <a:p>
            <a:r>
              <a:rPr lang="en-US"/>
              <a:t>Full form or SAP BW stands for </a:t>
            </a:r>
            <a:r>
              <a:rPr lang="en-US" b="1"/>
              <a:t>(Business Warehousing)</a:t>
            </a:r>
            <a:r>
              <a:rPr lang="en-US"/>
              <a:t>, a highly robust and scalable real-time data warehousing platform that</a:t>
            </a:r>
          </a:p>
          <a:p>
            <a:r>
              <a:rPr lang="en-US"/>
              <a:t> captures, stores and consolidates vital </a:t>
            </a:r>
          </a:p>
          <a:p>
            <a:r>
              <a:rPr lang="en-US"/>
              <a:t>information, is the first choice for</a:t>
            </a:r>
          </a:p>
          <a:p>
            <a:r>
              <a:rPr lang="en-US"/>
              <a:t> organizations looking for accelerated</a:t>
            </a:r>
          </a:p>
          <a:p>
            <a:r>
              <a:rPr lang="en-US"/>
              <a:t> operations. SAP Business Warehouse,</a:t>
            </a:r>
          </a:p>
          <a:p>
            <a:r>
              <a:rPr lang="en-US"/>
              <a:t> supercharged by</a:t>
            </a:r>
            <a:r>
              <a:rPr lang="en-US" b="1"/>
              <a:t> </a:t>
            </a:r>
            <a:r>
              <a:rPr lang="en-US" b="1">
                <a:hlinkClick r:id="rId2"/>
              </a:rPr>
              <a:t>SAP HANA</a:t>
            </a:r>
            <a:r>
              <a:rPr lang="en-US"/>
              <a:t>, offers</a:t>
            </a:r>
          </a:p>
          <a:p>
            <a:r>
              <a:rPr lang="en-US"/>
              <a:t> decision-ready intelligence for businesses</a:t>
            </a:r>
          </a:p>
          <a:p>
            <a:r>
              <a:rPr lang="en-US"/>
              <a:t> and powers the data warehouse environment with simplified administration tasks, reduced IT workloads and a lower TCO. With real-time access to credible information, this widely used </a:t>
            </a:r>
            <a:r>
              <a:rPr lang="en-US" b="1">
                <a:hlinkClick r:id="rId3"/>
              </a:rPr>
              <a:t>SAP</a:t>
            </a:r>
            <a:r>
              <a:rPr lang="en-US"/>
              <a:t> module is used as an ERP tool and was earlier known as the Business Information Warehouse.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F76403-03D1-4478-90FC-5F8E4B78F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8671"/>
            <a:ext cx="4284630" cy="279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1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288-A203-44DC-BA88-5C5333056F5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Operational Data Store (ODS)?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EEBF5-D67D-42B5-9388-1E7650F1C30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operational data store. </a:t>
            </a:r>
            <a:r>
              <a:rPr lang="en-US" b="1" dirty="0"/>
              <a:t>ODS is a BW Architectural</a:t>
            </a:r>
            <a:r>
              <a:rPr lang="en-US" dirty="0"/>
              <a:t> component that appears between </a:t>
            </a:r>
            <a:r>
              <a:rPr lang="en-US" b="1" dirty="0"/>
              <a:t>PSA ( </a:t>
            </a:r>
            <a:r>
              <a:rPr lang="en-US" b="1" dirty="0" err="1"/>
              <a:t>Persistant</a:t>
            </a:r>
            <a:r>
              <a:rPr lang="en-US" b="1" dirty="0"/>
              <a:t> Staging Area )</a:t>
            </a:r>
            <a:r>
              <a:rPr lang="en-US" dirty="0"/>
              <a:t> and </a:t>
            </a:r>
            <a:r>
              <a:rPr lang="en-US" dirty="0" err="1"/>
              <a:t>infocubes</a:t>
            </a:r>
            <a:r>
              <a:rPr lang="en-US" dirty="0"/>
              <a:t> and that allows </a:t>
            </a:r>
            <a:r>
              <a:rPr lang="en-US" b="1" dirty="0"/>
              <a:t>Bex ( Business Explorer )</a:t>
            </a:r>
            <a:r>
              <a:rPr lang="en-US" dirty="0"/>
              <a:t> reporting. It is not based on the star schema and is used primarily for details reporting, rather than for dimensional analysis. </a:t>
            </a:r>
          </a:p>
          <a:p>
            <a:r>
              <a:rPr lang="en-US" dirty="0"/>
              <a:t>ODS objects do not aggregate data as </a:t>
            </a:r>
            <a:r>
              <a:rPr lang="en-US" dirty="0" err="1"/>
              <a:t>infocubes</a:t>
            </a:r>
            <a:r>
              <a:rPr lang="en-US" dirty="0"/>
              <a:t> do. Data are loaded into an IDS object by inserting new records, updating existing records, or deleting old records as specified by RECORDMODE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58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F7A8-A6C2-45C3-B147-D712081CC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SAP BW Info cube Dimension Tables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27C9-DA40-4594-B253-3724D9545C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are using the RSRV </a:t>
            </a:r>
            <a:r>
              <a:rPr lang="en-US" dirty="0" err="1"/>
              <a:t>transactiondata</a:t>
            </a:r>
            <a:r>
              <a:rPr lang="en-US" dirty="0"/>
              <a:t> test named </a:t>
            </a:r>
            <a:r>
              <a:rPr lang="en-US" b="1" dirty="0"/>
              <a:t>"Entries Not Used in the Dimension of an </a:t>
            </a:r>
            <a:r>
              <a:rPr lang="en-US" b="1" dirty="0" err="1"/>
              <a:t>InfoCube</a:t>
            </a:r>
            <a:r>
              <a:rPr lang="en-US" b="1" dirty="0"/>
              <a:t>"</a:t>
            </a:r>
            <a:r>
              <a:rPr lang="en-US" dirty="0"/>
              <a:t> to clean up unused entries in a BW </a:t>
            </a:r>
            <a:r>
              <a:rPr lang="en-US" dirty="0" err="1"/>
              <a:t>infocubes</a:t>
            </a:r>
            <a:r>
              <a:rPr lang="en-US" dirty="0"/>
              <a:t> </a:t>
            </a:r>
            <a:r>
              <a:rPr lang="en-US" dirty="0" err="1"/>
              <a:t>dimensiontable</a:t>
            </a:r>
            <a:r>
              <a:rPr lang="en-US" dirty="0"/>
              <a:t>. </a:t>
            </a:r>
          </a:p>
          <a:p>
            <a:r>
              <a:rPr lang="en-US" dirty="0"/>
              <a:t>The program ZSAP_DIM_CLEANER takes 3 parameters and 2 checkmarks.</a:t>
            </a:r>
          </a:p>
          <a:p>
            <a:r>
              <a:rPr lang="en-US" b="1" dirty="0"/>
              <a:t>Parameters:</a:t>
            </a:r>
            <a:endParaRPr lang="en-US" dirty="0"/>
          </a:p>
          <a:p>
            <a:r>
              <a:rPr lang="en-US" dirty="0"/>
              <a:t>PCUBE is the technical name of the cube (e.g. ICUB),</a:t>
            </a:r>
          </a:p>
          <a:p>
            <a:r>
              <a:rPr lang="en-US" dirty="0"/>
              <a:t>PDIM is the dimension of that cube you want to clean up (e.g. ICUB3, which is dimension 3 of cube ICUB) and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81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8E4A087-98CF-42EB-A869-AF4F1E8EC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3464" y="1017863"/>
            <a:ext cx="9762918" cy="405771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PSIZE is the number of rows you want to delete in 1 </a:t>
            </a:r>
            <a:r>
              <a:rPr lang="en-US" sz="2400" dirty="0" err="1">
                <a:solidFill>
                  <a:schemeClr val="tx1"/>
                </a:solidFill>
              </a:rPr>
              <a:t>paket</a:t>
            </a:r>
            <a:r>
              <a:rPr lang="en-US" sz="2400" dirty="0">
                <a:solidFill>
                  <a:schemeClr val="tx1"/>
                </a:solidFill>
              </a:rPr>
              <a:t> . After 1 </a:t>
            </a:r>
            <a:r>
              <a:rPr lang="en-US" sz="2400" dirty="0" err="1">
                <a:solidFill>
                  <a:schemeClr val="tx1"/>
                </a:solidFill>
              </a:rPr>
              <a:t>paket</a:t>
            </a:r>
            <a:r>
              <a:rPr lang="en-US" sz="2400" dirty="0">
                <a:solidFill>
                  <a:schemeClr val="tx1"/>
                </a:solidFill>
              </a:rPr>
              <a:t> is </a:t>
            </a:r>
            <a:r>
              <a:rPr lang="en-US" sz="2400" dirty="0" err="1">
                <a:solidFill>
                  <a:schemeClr val="tx1"/>
                </a:solidFill>
              </a:rPr>
              <a:t>DELETEd</a:t>
            </a:r>
            <a:r>
              <a:rPr lang="en-US" sz="2400" dirty="0">
                <a:solidFill>
                  <a:schemeClr val="tx1"/>
                </a:solidFill>
              </a:rPr>
              <a:t> , a COMMIT is issued and the next </a:t>
            </a:r>
            <a:r>
              <a:rPr lang="en-US" sz="2400" dirty="0" err="1">
                <a:solidFill>
                  <a:schemeClr val="tx1"/>
                </a:solidFill>
              </a:rPr>
              <a:t>paket</a:t>
            </a:r>
            <a:r>
              <a:rPr lang="en-US" sz="2400" dirty="0">
                <a:solidFill>
                  <a:schemeClr val="tx1"/>
                </a:solidFill>
              </a:rPr>
              <a:t> is </a:t>
            </a:r>
            <a:r>
              <a:rPr lang="en-US" sz="2400" dirty="0" err="1">
                <a:solidFill>
                  <a:schemeClr val="tx1"/>
                </a:solidFill>
              </a:rPr>
              <a:t>DELETEd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Flags: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REPAIR when checked really does </a:t>
            </a:r>
            <a:r>
              <a:rPr lang="en-US" sz="2400" dirty="0" err="1">
                <a:solidFill>
                  <a:schemeClr val="tx1"/>
                </a:solidFill>
              </a:rPr>
              <a:t>DELETEd</a:t>
            </a:r>
            <a:r>
              <a:rPr lang="en-US" sz="2400" dirty="0">
                <a:solidFill>
                  <a:schemeClr val="tx1"/>
                </a:solidFill>
              </a:rPr>
              <a:t> , when unchecked, just checks and shows you the result. No problem to uncheck this and just run to get an idea how long reading may take.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DEBUG when checked stops before the read and delete is done so you have a chance to follow the details.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The program is very small and can easily be understood. Take a look and discuss with your DBA for questions.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77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3148-49C3-4592-ABE2-C395590AC4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Logical System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2F3A-87B4-4C39-9F91-8BD6499A835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Use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purpose of this activity is to </a:t>
            </a:r>
            <a:r>
              <a:rPr lang="en-US" b="1" dirty="0"/>
              <a:t>create</a:t>
            </a:r>
            <a:r>
              <a:rPr lang="en-US" dirty="0"/>
              <a:t> a logical </a:t>
            </a:r>
            <a:r>
              <a:rPr lang="en-US" b="1" dirty="0"/>
              <a:t>system</a:t>
            </a:r>
            <a:r>
              <a:rPr lang="en-US" dirty="0"/>
              <a:t> for your systems. To enable communication between systems within your </a:t>
            </a:r>
            <a:r>
              <a:rPr lang="en-US" b="1" dirty="0"/>
              <a:t>system</a:t>
            </a:r>
            <a:r>
              <a:rPr lang="en-US" dirty="0"/>
              <a:t> landscape, you must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Define the systems as logical systems.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 Assign the logical </a:t>
            </a:r>
            <a:r>
              <a:rPr lang="en-US" b="1" dirty="0"/>
              <a:t>system</a:t>
            </a:r>
            <a:r>
              <a:rPr lang="en-US" dirty="0"/>
              <a:t> to your client.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enables the </a:t>
            </a:r>
            <a:r>
              <a:rPr lang="en-US" b="1" dirty="0"/>
              <a:t>system</a:t>
            </a:r>
            <a:r>
              <a:rPr lang="en-US" dirty="0"/>
              <a:t>s to recognize the target</a:t>
            </a:r>
            <a:r>
              <a:rPr lang="en-US" b="1" dirty="0"/>
              <a:t> system</a:t>
            </a:r>
            <a:r>
              <a:rPr lang="en-US" dirty="0"/>
              <a:t> as an RFC destination. If the logical system has already been created, skip this activity.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Logical systems are defined cross-client.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21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BE708E-D0C9-45B4-9E0C-5E2CF4541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08000"/>
            <a:ext cx="9858376" cy="59817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Procedure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Carry out the following steps: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1. Access the transaction using: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Transaction Code</a:t>
            </a:r>
            <a:r>
              <a:rPr lang="en-US" dirty="0">
                <a:solidFill>
                  <a:schemeClr val="tx1"/>
                </a:solidFill>
              </a:rPr>
              <a:t> SPRO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SAP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IMG Menu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SAP NetWeaver → Application Server →IDoc Interface / Application Link Enabling (ALE) → Basic Settings → Logical systems → Define Logical System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 Choose </a:t>
            </a:r>
            <a:r>
              <a:rPr lang="en-US" i="1" dirty="0">
                <a:solidFill>
                  <a:schemeClr val="tx1"/>
                </a:solidFill>
              </a:rPr>
              <a:t>New entries</a:t>
            </a:r>
            <a:r>
              <a:rPr lang="en-US" dirty="0">
                <a:solidFill>
                  <a:schemeClr val="tx1"/>
                </a:solidFill>
              </a:rPr>
              <a:t>.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3. In the column </a:t>
            </a:r>
            <a:r>
              <a:rPr lang="en-US" i="1" dirty="0">
                <a:solidFill>
                  <a:schemeClr val="tx1"/>
                </a:solidFill>
              </a:rPr>
              <a:t>Log </a:t>
            </a:r>
            <a:r>
              <a:rPr lang="en-US" b="1" i="1" dirty="0">
                <a:solidFill>
                  <a:schemeClr val="tx1"/>
                </a:solidFill>
              </a:rPr>
              <a:t>System</a:t>
            </a:r>
            <a:r>
              <a:rPr lang="en-US" dirty="0">
                <a:solidFill>
                  <a:schemeClr val="tx1"/>
                </a:solidFill>
              </a:rPr>
              <a:t>, enter a name for the logical </a:t>
            </a:r>
            <a:r>
              <a:rPr lang="en-US" b="1" dirty="0">
                <a:solidFill>
                  <a:schemeClr val="tx1"/>
                </a:solidFill>
              </a:rPr>
              <a:t>system</a:t>
            </a:r>
            <a:r>
              <a:rPr lang="en-US" dirty="0">
                <a:solidFill>
                  <a:schemeClr val="tx1"/>
                </a:solidFill>
              </a:rPr>
              <a:t> that you want to </a:t>
            </a:r>
            <a:r>
              <a:rPr lang="en-US" b="1" dirty="0">
                <a:solidFill>
                  <a:schemeClr val="tx1"/>
                </a:solidFill>
              </a:rPr>
              <a:t>create</a:t>
            </a:r>
            <a:r>
              <a:rPr lang="en-US" dirty="0">
                <a:solidFill>
                  <a:schemeClr val="tx1"/>
                </a:solidFill>
              </a:rPr>
              <a:t>.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4. In the column </a:t>
            </a:r>
            <a:r>
              <a:rPr lang="en-US" i="1" dirty="0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, enter a description of the logical </a:t>
            </a:r>
            <a:r>
              <a:rPr lang="en-US" b="1" dirty="0">
                <a:solidFill>
                  <a:schemeClr val="tx1"/>
                </a:solidFill>
              </a:rPr>
              <a:t>system</a:t>
            </a:r>
            <a:r>
              <a:rPr lang="en-US" dirty="0">
                <a:solidFill>
                  <a:schemeClr val="tx1"/>
                </a:solidFill>
              </a:rPr>
              <a:t>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Log. System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Name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&lt;Logical system 2&gt;, for example </a:t>
            </a:r>
            <a:r>
              <a:rPr lang="en-US" b="1" dirty="0">
                <a:solidFill>
                  <a:schemeClr val="tx1"/>
                </a:solidFill>
              </a:rPr>
              <a:t>DS7CLNT723 </a:t>
            </a:r>
            <a:r>
              <a:rPr lang="en-US" dirty="0">
                <a:solidFill>
                  <a:schemeClr val="tx1"/>
                </a:solidFill>
              </a:rPr>
              <a:t>Your </a:t>
            </a:r>
            <a:r>
              <a:rPr lang="en-US" b="1" dirty="0">
                <a:solidFill>
                  <a:schemeClr val="tx1"/>
                </a:solidFill>
              </a:rPr>
              <a:t>System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2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08B6-3E3E-45C9-938A-5A517E64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58800"/>
            <a:ext cx="10034588" cy="62103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designate logical systems, apply the naming convention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&lt;XXX&gt;</a:t>
            </a:r>
            <a:r>
              <a:rPr lang="en-US" dirty="0"/>
              <a:t>CLNT</a:t>
            </a:r>
            <a:r>
              <a:rPr lang="en-US" b="1" dirty="0"/>
              <a:t>&lt;NNN&gt;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</a:t>
            </a:r>
            <a:r>
              <a:rPr lang="en-US" b="1" dirty="0"/>
              <a:t> XXX</a:t>
            </a:r>
            <a:r>
              <a:rPr lang="en-US" dirty="0"/>
              <a:t> is the </a:t>
            </a:r>
            <a:r>
              <a:rPr lang="en-US" b="1" dirty="0"/>
              <a:t>system</a:t>
            </a:r>
            <a:r>
              <a:rPr lang="en-US" dirty="0"/>
              <a:t> name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 </a:t>
            </a:r>
            <a:r>
              <a:rPr lang="en-US" b="1" dirty="0"/>
              <a:t>NNN</a:t>
            </a:r>
            <a:r>
              <a:rPr lang="en-US" dirty="0"/>
              <a:t> is the client.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5. Save your entries.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transport request for </a:t>
            </a:r>
            <a:r>
              <a:rPr lang="en-US" i="1" dirty="0"/>
              <a:t>Workbench</a:t>
            </a:r>
            <a:r>
              <a:rPr lang="en-US" dirty="0"/>
              <a:t> appears.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6. Select an existing request or </a:t>
            </a:r>
            <a:r>
              <a:rPr lang="en-US" b="1" dirty="0"/>
              <a:t>create</a:t>
            </a:r>
            <a:r>
              <a:rPr lang="en-US" dirty="0"/>
              <a:t> a new request, if necessary.</a:t>
            </a:r>
            <a:br>
              <a:rPr lang="en-US" dirty="0"/>
            </a:br>
            <a:r>
              <a:rPr lang="en-US" dirty="0"/>
              <a:t>A transport request for </a:t>
            </a:r>
            <a:r>
              <a:rPr lang="en-US" i="1" dirty="0"/>
              <a:t>Customizing</a:t>
            </a:r>
            <a:r>
              <a:rPr lang="en-US" dirty="0"/>
              <a:t> appears.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7. Select an existing request or </a:t>
            </a:r>
            <a:r>
              <a:rPr lang="en-US" b="1" dirty="0"/>
              <a:t>create</a:t>
            </a:r>
            <a:r>
              <a:rPr lang="en-US" dirty="0"/>
              <a:t> a new request, if necessary.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12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6B80-95BD-44F0-9FA2-4F902FC2804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Reading the Data of </a:t>
            </a:r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Infoprovider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database error 258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1049-A42B-48C4-97A2-B0E1640AF6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Insufficient Privilege Query failure in BW</a:t>
            </a:r>
          </a:p>
          <a:p>
            <a:r>
              <a:rPr lang="en-IN" dirty="0"/>
              <a:t>Following error message is coming When we run a BW query</a:t>
            </a:r>
          </a:p>
          <a:p>
            <a:r>
              <a:rPr lang="en-IN" b="1" dirty="0"/>
              <a:t>Insufficient privilege: Not authorized</a:t>
            </a:r>
          </a:p>
          <a:p>
            <a:r>
              <a:rPr lang="en-IN" dirty="0"/>
              <a:t>Error 258 has occurred in the BWA/SAP HANA server</a:t>
            </a:r>
            <a:br>
              <a:rPr lang="en-IN" dirty="0"/>
            </a:br>
            <a:r>
              <a:rPr lang="en-IN" dirty="0"/>
              <a:t>Error reading the data of </a:t>
            </a:r>
            <a:r>
              <a:rPr lang="en-IN" dirty="0" err="1"/>
              <a:t>InfoProvider</a:t>
            </a:r>
            <a:r>
              <a:rPr lang="en-IN" dirty="0"/>
              <a:t> XXXXXX</a:t>
            </a:r>
            <a:br>
              <a:rPr lang="en-IN" dirty="0"/>
            </a:br>
            <a:r>
              <a:rPr lang="en-IN" dirty="0"/>
              <a:t>Error while reading data; navigation is possible</a:t>
            </a:r>
            <a:br>
              <a:rPr lang="en-IN" dirty="0"/>
            </a:br>
            <a:r>
              <a:rPr lang="en-IN" dirty="0"/>
              <a:t>Row: 59 Inc: MAP_TREX_EXCEPTION Prog: CL_RSDRH_TREX_STORAGE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443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</TotalTime>
  <Words>1003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   E-COMMERCE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E-COMMERCE</dc:title>
  <dc:creator>MD ABDUS SAHID</dc:creator>
  <cp:lastModifiedBy>MD ABDUS SAHID</cp:lastModifiedBy>
  <cp:revision>3</cp:revision>
  <dcterms:created xsi:type="dcterms:W3CDTF">2020-06-19T05:46:59Z</dcterms:created>
  <dcterms:modified xsi:type="dcterms:W3CDTF">2020-06-19T06:07:11Z</dcterms:modified>
</cp:coreProperties>
</file>