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837" r:id="rId1"/>
  </p:sldMasterIdLst>
  <p:sldIdLst>
    <p:sldId id="263"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4" d="100"/>
          <a:sy n="94" d="100"/>
        </p:scale>
        <p:origin x="274"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16-Jun-20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6985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16-Jun-20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348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16-Jun-20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1515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16-Jun-20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19466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16-Jun-20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46738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16-Jun-20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1475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16-Jun-20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86267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16-Jun-20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61267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16-Jun-20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4646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16-Jun-20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5942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16-Jun-20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1836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16-Jun-20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9139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16-Jun-20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2003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16-Jun-20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2518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16-Jun-20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4245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16-Jun-20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7889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16-Jun-20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6224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16-Jun-20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5368614"/>
      </p:ext>
    </p:extLst>
  </p:cSld>
  <p:clrMap bg1="dk1" tx1="lt1" bg2="dk2" tx2="lt2" accent1="accent1" accent2="accent2" accent3="accent3" accent4="accent4" accent5="accent5" accent6="accent6" hlink="hlink" folHlink="folHlink"/>
  <p:sldLayoutIdLst>
    <p:sldLayoutId id="2147484838" r:id="rId1"/>
    <p:sldLayoutId id="2147484839" r:id="rId2"/>
    <p:sldLayoutId id="2147484840" r:id="rId3"/>
    <p:sldLayoutId id="2147484841" r:id="rId4"/>
    <p:sldLayoutId id="2147484842" r:id="rId5"/>
    <p:sldLayoutId id="2147484843" r:id="rId6"/>
    <p:sldLayoutId id="2147484844" r:id="rId7"/>
    <p:sldLayoutId id="2147484845" r:id="rId8"/>
    <p:sldLayoutId id="2147484846" r:id="rId9"/>
    <p:sldLayoutId id="2147484847" r:id="rId10"/>
    <p:sldLayoutId id="2147484848" r:id="rId11"/>
    <p:sldLayoutId id="2147484849" r:id="rId12"/>
    <p:sldLayoutId id="2147484850" r:id="rId13"/>
    <p:sldLayoutId id="2147484851" r:id="rId14"/>
    <p:sldLayoutId id="2147484852" r:id="rId15"/>
    <p:sldLayoutId id="2147484853" r:id="rId16"/>
    <p:sldLayoutId id="214748485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807" y="669472"/>
            <a:ext cx="5372100" cy="53721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079" y="-318407"/>
            <a:ext cx="5372100" cy="53721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212" y="253094"/>
            <a:ext cx="5372100" cy="53721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5108" y="955222"/>
            <a:ext cx="5372100" cy="537210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5108" y="1485900"/>
            <a:ext cx="5372100" cy="5372100"/>
          </a:xfrm>
          <a:prstGeom prst="rect">
            <a:avLst/>
          </a:prstGeom>
        </p:spPr>
      </p:pic>
      <p:sp>
        <p:nvSpPr>
          <p:cNvPr id="11" name="Title 10"/>
          <p:cNvSpPr>
            <a:spLocks noGrp="1"/>
          </p:cNvSpPr>
          <p:nvPr>
            <p:ph type="title"/>
          </p:nvPr>
        </p:nvSpPr>
        <p:spPr>
          <a:xfrm>
            <a:off x="5957208" y="2827176"/>
            <a:ext cx="6013968" cy="1091681"/>
          </a:xfrm>
        </p:spPr>
        <p:txBody>
          <a:bodyPr/>
          <a:lstStyle/>
          <a:p>
            <a:r>
              <a:rPr lang="en-US" sz="6000" dirty="0" smtClean="0"/>
              <a:t>E - COMMERCE</a:t>
            </a:r>
            <a:endParaRPr lang="en-US" sz="6000" dirty="0"/>
          </a:p>
        </p:txBody>
      </p:sp>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0954" y="-649060"/>
            <a:ext cx="5372100" cy="5372100"/>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1171" y="-118382"/>
            <a:ext cx="5372100" cy="5372100"/>
          </a:xfrm>
          <a:prstGeom prst="rect">
            <a:avLst/>
          </a:prstGeom>
        </p:spPr>
      </p:pic>
      <p:sp>
        <p:nvSpPr>
          <p:cNvPr id="12" name="Content Placeholder 11" hidden="1"/>
          <p:cNvSpPr>
            <a:spLocks noGrp="1"/>
          </p:cNvSpPr>
          <p:nvPr>
            <p:ph idx="1"/>
          </p:nvPr>
        </p:nvSpPr>
        <p:spPr>
          <a:xfrm>
            <a:off x="5647354" y="2052918"/>
            <a:ext cx="6183861" cy="3531453"/>
          </a:xfrm>
        </p:spPr>
        <p:txBody>
          <a:bodyPr/>
          <a:lstStyle/>
          <a:p>
            <a:r>
              <a:rPr lang="en-US" dirty="0" smtClean="0"/>
              <a:t>E - COMMERCE</a:t>
            </a:r>
            <a:endParaRPr lang="en-US" dirty="0"/>
          </a:p>
        </p:txBody>
      </p:sp>
    </p:spTree>
    <p:extLst>
      <p:ext uri="{BB962C8B-B14F-4D97-AF65-F5344CB8AC3E}">
        <p14:creationId xmlns:p14="http://schemas.microsoft.com/office/powerpoint/2010/main" val="428180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INTRODUCTION</a:t>
            </a:r>
            <a:endParaRPr lang="en-US" sz="4800" dirty="0"/>
          </a:p>
        </p:txBody>
      </p:sp>
      <p:sp>
        <p:nvSpPr>
          <p:cNvPr id="3" name="Content Placeholder 2"/>
          <p:cNvSpPr>
            <a:spLocks noGrp="1"/>
          </p:cNvSpPr>
          <p:nvPr>
            <p:ph idx="1"/>
          </p:nvPr>
        </p:nvSpPr>
        <p:spPr/>
        <p:txBody>
          <a:bodyPr/>
          <a:lstStyle/>
          <a:p>
            <a:r>
              <a:rPr lang="en-US" dirty="0"/>
              <a:t>Ecommerce, also known as electronic commerce or internet commerce, refers to the buying and selling of goods or services using the internet, and the transfer of money and data to execute these transactions. Ecommerce is often used to refer to the sale of physical products online, but it can also describe any kind of commercial transaction that is facilitated through the internet.</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5680" y="1769317"/>
            <a:ext cx="9046548" cy="5088683"/>
          </a:xfrm>
          <a:prstGeom prst="rect">
            <a:avLst/>
          </a:prstGeom>
        </p:spPr>
      </p:pic>
    </p:spTree>
    <p:extLst>
      <p:ext uri="{BB962C8B-B14F-4D97-AF65-F5344CB8AC3E}">
        <p14:creationId xmlns:p14="http://schemas.microsoft.com/office/powerpoint/2010/main" val="2204092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Enterprise Application Integration (EAI)</a:t>
            </a:r>
            <a:endParaRPr lang="en-US" sz="4000" dirty="0"/>
          </a:p>
        </p:txBody>
      </p:sp>
      <p:sp>
        <p:nvSpPr>
          <p:cNvPr id="3" name="Content Placeholder 2"/>
          <p:cNvSpPr>
            <a:spLocks noGrp="1"/>
          </p:cNvSpPr>
          <p:nvPr>
            <p:ph idx="1"/>
          </p:nvPr>
        </p:nvSpPr>
        <p:spPr>
          <a:xfrm>
            <a:off x="1103313" y="2052918"/>
            <a:ext cx="7191602" cy="3844029"/>
          </a:xfrm>
        </p:spPr>
        <p:txBody>
          <a:bodyPr/>
          <a:lstStyle/>
          <a:p>
            <a:pPr marL="0" indent="0">
              <a:buNone/>
            </a:pPr>
            <a:r>
              <a:rPr lang="en-US" dirty="0"/>
              <a:t>Enterprise Application Integration (EAI) is the use of services and technologies over an enterprise to start the alliance of hardware systems and software applications.</a:t>
            </a:r>
          </a:p>
          <a:p>
            <a:pPr marL="0" indent="0">
              <a:buNone/>
            </a:pPr>
            <a:r>
              <a:rPr lang="en-US" dirty="0" smtClean="0"/>
              <a:t>Enterprise </a:t>
            </a:r>
            <a:r>
              <a:rPr lang="en-US" dirty="0"/>
              <a:t>Application Integration (EAI) is a term applied to the process of using all of the services and technologies within an enterprise to integrate hardware and software. It’s a solution that fosters communication between different enterprise applications, such as CRM and supply chain management, allowing important data to be shared and accessed by users of different applications.</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4915" y="2052918"/>
            <a:ext cx="3713055" cy="3600915"/>
          </a:xfrm>
          <a:prstGeom prst="rect">
            <a:avLst/>
          </a:prstGeom>
        </p:spPr>
      </p:pic>
    </p:spTree>
    <p:extLst>
      <p:ext uri="{BB962C8B-B14F-4D97-AF65-F5344CB8AC3E}">
        <p14:creationId xmlns:p14="http://schemas.microsoft.com/office/powerpoint/2010/main" val="4259972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Why Does Enterprise Application Integration Matter</a:t>
            </a:r>
            <a:r>
              <a:rPr lang="en-US" sz="4000" b="1" dirty="0"/>
              <a:t>?</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Enterprise-level businesses use a wide range of applications. The organization might have one application that handles customer relationship management. Another application would handle supply chain management. Yet another would handle inventory control, and so on. While each of these applications is good individually, they are not interconnected with one </a:t>
            </a:r>
            <a:r>
              <a:rPr lang="en-US" dirty="0" smtClean="0"/>
              <a:t>another.</a:t>
            </a:r>
          </a:p>
          <a:p>
            <a:pPr marL="0" indent="0">
              <a:buNone/>
            </a:pPr>
            <a:r>
              <a:rPr lang="en-US" dirty="0" smtClean="0"/>
              <a:t>Running </a:t>
            </a:r>
            <a:r>
              <a:rPr lang="en-US" dirty="0"/>
              <a:t>a large organization is often difficult on a day to day basis. Breaking up responsibilities into smaller chunks, or modules often has benefits. For instance, it enables the creation of teams or departments with specific responsibilities. This allows executives and decision-makers to focus on growth and stability, rather than the daily minutiae that would otherwise eat up their time. However, the problem is that modularization often results in the creation of information </a:t>
            </a:r>
            <a:r>
              <a:rPr lang="en-US" dirty="0" smtClean="0"/>
              <a:t>cul-de-sacs.</a:t>
            </a:r>
          </a:p>
          <a:p>
            <a:pPr marL="0" indent="0">
              <a:buNone/>
            </a:pPr>
            <a:r>
              <a:rPr lang="en-US" dirty="0" smtClean="0"/>
              <a:t>This </a:t>
            </a:r>
            <a:r>
              <a:rPr lang="en-US" dirty="0"/>
              <a:t>means that important information is not shared across an organization. Rather, it is pigeonholed – it’s kept within a small area and accessible only by a select number of individuals, even if others within the organization would benefit to access to that information. Enterprise application integration is a comprehensive solution to solve this issue and ensure better sharing of vital data across an organization’s applications.</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1154" y="3776564"/>
            <a:ext cx="4139111" cy="2325655"/>
          </a:xfrm>
          <a:prstGeom prst="rect">
            <a:avLst/>
          </a:prstGeom>
        </p:spPr>
      </p:pic>
    </p:spTree>
    <p:extLst>
      <p:ext uri="{BB962C8B-B14F-4D97-AF65-F5344CB8AC3E}">
        <p14:creationId xmlns:p14="http://schemas.microsoft.com/office/powerpoint/2010/main" val="1713558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439333" y="1853248"/>
            <a:ext cx="6273558" cy="3651812"/>
          </a:xfrm>
          <a:prstGeom prst="rect">
            <a:avLst/>
          </a:prstGeom>
        </p:spPr>
      </p:pic>
      <p:sp>
        <p:nvSpPr>
          <p:cNvPr id="2" name="Title 1"/>
          <p:cNvSpPr>
            <a:spLocks noGrp="1"/>
          </p:cNvSpPr>
          <p:nvPr>
            <p:ph type="title"/>
          </p:nvPr>
        </p:nvSpPr>
        <p:spPr/>
        <p:txBody>
          <a:bodyPr>
            <a:normAutofit/>
          </a:bodyPr>
          <a:lstStyle/>
          <a:p>
            <a:r>
              <a:rPr lang="en-US" b="1" dirty="0"/>
              <a:t>Benefits of Application Integration</a:t>
            </a:r>
            <a:r>
              <a:rPr lang="en-US" dirty="0"/>
              <a:t/>
            </a:r>
            <a:br>
              <a:rPr lang="en-US" dirty="0"/>
            </a:br>
            <a:endParaRPr lang="en-US" dirty="0"/>
          </a:p>
        </p:txBody>
      </p:sp>
      <p:sp>
        <p:nvSpPr>
          <p:cNvPr id="3" name="Content Placeholder 2"/>
          <p:cNvSpPr>
            <a:spLocks noGrp="1"/>
          </p:cNvSpPr>
          <p:nvPr>
            <p:ph idx="1"/>
          </p:nvPr>
        </p:nvSpPr>
        <p:spPr>
          <a:xfrm>
            <a:off x="1103312" y="1399592"/>
            <a:ext cx="8441904" cy="4553339"/>
          </a:xfrm>
        </p:spPr>
        <p:txBody>
          <a:bodyPr>
            <a:normAutofit fontScale="92500" lnSpcReduction="20000"/>
          </a:bodyPr>
          <a:lstStyle/>
          <a:p>
            <a:pPr marL="0" indent="0">
              <a:buNone/>
            </a:pPr>
            <a:r>
              <a:rPr lang="en-US" dirty="0"/>
              <a:t>There are many advantages offered by enterprise application integration like </a:t>
            </a:r>
            <a:r>
              <a:rPr lang="en-US" dirty="0" smtClean="0"/>
              <a:t>–</a:t>
            </a:r>
          </a:p>
          <a:p>
            <a:pPr marL="0" indent="0">
              <a:buNone/>
            </a:pPr>
            <a:endParaRPr lang="en-US" dirty="0"/>
          </a:p>
          <a:p>
            <a:pPr lvl="0"/>
            <a:r>
              <a:rPr lang="en-US" sz="1700" dirty="0"/>
              <a:t>Multiple application processes can be automated, reserving IT, and other business </a:t>
            </a:r>
            <a:r>
              <a:rPr lang="en-US" sz="1700" dirty="0" err="1"/>
              <a:t>labour</a:t>
            </a:r>
            <a:r>
              <a:rPr lang="en-US" sz="1700" dirty="0"/>
              <a:t> resources for strategic activities rather than routine maintenance tasks.</a:t>
            </a:r>
          </a:p>
          <a:p>
            <a:pPr lvl="0"/>
            <a:r>
              <a:rPr lang="en-US" sz="1700" dirty="0"/>
              <a:t>For example, users across the organization can access data in real-time. </a:t>
            </a:r>
          </a:p>
          <a:p>
            <a:pPr lvl="0"/>
            <a:r>
              <a:rPr lang="en-US" sz="1700" dirty="0"/>
              <a:t>Interrelated applications can be renewed during the integration phase to be scalable and well-built, so they do not form bottlenecks when rapid expansion in workload aptitude is required.</a:t>
            </a:r>
          </a:p>
          <a:p>
            <a:pPr lvl="0"/>
            <a:r>
              <a:rPr lang="en-US" sz="1700" dirty="0"/>
              <a:t>One can utilize the CRM client data to start an email marketing campaign and generate reports to evaluate its efficiency.</a:t>
            </a:r>
          </a:p>
          <a:p>
            <a:pPr lvl="0"/>
            <a:r>
              <a:rPr lang="en-US" sz="1700" dirty="0"/>
              <a:t>The integration of software enables businesses to generate IT facilities quickly and respond timely to the increasing demands of the customer.</a:t>
            </a:r>
          </a:p>
          <a:p>
            <a:pPr lvl="0"/>
            <a:r>
              <a:rPr lang="en-US" sz="1700" dirty="0"/>
              <a:t>EAI helps in lessening the communication hurdles and streamlines the business processes by allowing access </a:t>
            </a:r>
            <a:r>
              <a:rPr lang="en-US" sz="1600" dirty="0"/>
              <a:t>of information over varied applications into an easy-to-use interface.</a:t>
            </a:r>
          </a:p>
          <a:p>
            <a:endParaRPr lang="en-US" dirty="0"/>
          </a:p>
        </p:txBody>
      </p:sp>
    </p:spTree>
    <p:extLst>
      <p:ext uri="{BB962C8B-B14F-4D97-AF65-F5344CB8AC3E}">
        <p14:creationId xmlns:p14="http://schemas.microsoft.com/office/powerpoint/2010/main" val="3756020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additive="base">
                                        <p:cTn id="4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 calcmode="lin" valueType="num">
                                      <p:cBhvr additive="base">
                                        <p:cTn id="4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Barriers to Application Integration</a:t>
            </a:r>
            <a:r>
              <a:rPr lang="en-US" dirty="0"/>
              <a:t/>
            </a:r>
            <a:br>
              <a:rPr lang="en-US" dirty="0"/>
            </a:br>
            <a:endParaRPr lang="en-US" dirty="0"/>
          </a:p>
        </p:txBody>
      </p:sp>
      <p:sp>
        <p:nvSpPr>
          <p:cNvPr id="3" name="Content Placeholder 2"/>
          <p:cNvSpPr>
            <a:spLocks noGrp="1"/>
          </p:cNvSpPr>
          <p:nvPr>
            <p:ph idx="1"/>
          </p:nvPr>
        </p:nvSpPr>
        <p:spPr>
          <a:xfrm>
            <a:off x="1103312" y="1483568"/>
            <a:ext cx="8946541" cy="4764832"/>
          </a:xfrm>
        </p:spPr>
        <p:txBody>
          <a:bodyPr/>
          <a:lstStyle/>
          <a:p>
            <a:pPr marL="0" indent="0">
              <a:buNone/>
            </a:pPr>
            <a:r>
              <a:rPr lang="en-US" dirty="0"/>
              <a:t>Integration usually gets undermined because of other preferences. It is when businesses face challenges that are difficult to deal with; then, they understand that employing enterprise application software is exceptionally vital. Many barriers can linger the progress of your organization in the nonexistence of EAI. You may risk dropping out to your competitors who have integration in their preference list</a:t>
            </a:r>
            <a:r>
              <a:rPr lang="en-US" dirty="0" smtClean="0"/>
              <a:t>.</a:t>
            </a:r>
            <a:r>
              <a:rPr lang="en-US" dirty="0"/>
              <a:t> It is advisable to work with a Digital Transformation partner to get your desired results at a low cost. There, one will be able to set the requirements of developing and maintaining, and everything can be prioritized. </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5484" y="4400505"/>
            <a:ext cx="4953000" cy="26670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4503" y="4101582"/>
            <a:ext cx="4953000" cy="2667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8478" y="4400505"/>
            <a:ext cx="4953000" cy="2667000"/>
          </a:xfrm>
          <a:prstGeom prst="rect">
            <a:avLst/>
          </a:prstGeom>
        </p:spPr>
      </p:pic>
    </p:spTree>
    <p:extLst>
      <p:ext uri="{BB962C8B-B14F-4D97-AF65-F5344CB8AC3E}">
        <p14:creationId xmlns:p14="http://schemas.microsoft.com/office/powerpoint/2010/main" val="310890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592493"/>
            <a:ext cx="9404723" cy="1400530"/>
          </a:xfrm>
        </p:spPr>
        <p:txBody>
          <a:bodyPr/>
          <a:lstStyle/>
          <a:p>
            <a:r>
              <a:rPr lang="en-US" b="1" dirty="0"/>
              <a:t>Conclusion</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Enterprise application integration is capable of connecting multiple applications in any number of ways to suit the needs of the organization in question.</a:t>
            </a:r>
          </a:p>
          <a:p>
            <a:pPr marL="0" indent="0">
              <a:buNone/>
            </a:pPr>
            <a:r>
              <a:rPr lang="en-US" dirty="0"/>
              <a:t>While enterprise application integration is a complex combination of processes and techniques, there is no denying the importance of this approach, or the value that it can deliver to enterprise-level organizations. With the ever-increasing need for access to data and the growing number of uses for information, inter-application communication is a vital consideration for all organizations.</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301"/>
            <a:ext cx="2847975" cy="1600200"/>
          </a:xfrm>
          <a:prstGeom prst="rect">
            <a:avLst/>
          </a:prstGeom>
        </p:spPr>
      </p:pic>
    </p:spTree>
    <p:extLst>
      <p:ext uri="{BB962C8B-B14F-4D97-AF65-F5344CB8AC3E}">
        <p14:creationId xmlns:p14="http://schemas.microsoft.com/office/powerpoint/2010/main" val="3660073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186</TotalTime>
  <Words>597</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E - COMMERCE</vt:lpstr>
      <vt:lpstr>INTRODUCTION</vt:lpstr>
      <vt:lpstr>Enterprise Application Integration (EAI)</vt:lpstr>
      <vt:lpstr>Why Does Enterprise Application Integration Matter? </vt:lpstr>
      <vt:lpstr>Benefits of Application Integration </vt:lpstr>
      <vt:lpstr>Barriers to Application Integration </vt:lpstr>
      <vt:lpstr>Conclusion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bibhav tiwari</dc:creator>
  <cp:lastModifiedBy>bibhav tiwari</cp:lastModifiedBy>
  <cp:revision>25</cp:revision>
  <dcterms:created xsi:type="dcterms:W3CDTF">2020-04-21T15:57:02Z</dcterms:created>
  <dcterms:modified xsi:type="dcterms:W3CDTF">2020-06-16T08:19:27Z</dcterms:modified>
</cp:coreProperties>
</file>