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4" r:id="rId3"/>
    <p:sldId id="257" r:id="rId4"/>
    <p:sldId id="259" r:id="rId5"/>
    <p:sldId id="258" r:id="rId6"/>
    <p:sldId id="260" r:id="rId7"/>
    <p:sldId id="261"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598FFE0-A3C9-40A3-AB14-CAC23D9C81C3}" type="datetimeFigureOut">
              <a:rPr lang="en-IN" smtClean="0"/>
              <a:t>17-06-2020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230A09-4614-4E3F-BE47-0D61F3027C10}" type="slidenum">
              <a:rPr lang="en-IN" smtClean="0"/>
              <a:t>‹#›</a:t>
            </a:fld>
            <a:endParaRPr lang="en-IN"/>
          </a:p>
        </p:txBody>
      </p:sp>
    </p:spTree>
    <p:extLst>
      <p:ext uri="{BB962C8B-B14F-4D97-AF65-F5344CB8AC3E}">
        <p14:creationId xmlns:p14="http://schemas.microsoft.com/office/powerpoint/2010/main" val="673807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98FFE0-A3C9-40A3-AB14-CAC23D9C81C3}" type="datetimeFigureOut">
              <a:rPr lang="en-IN" smtClean="0"/>
              <a:t>17-06-2020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230A09-4614-4E3F-BE47-0D61F3027C10}" type="slidenum">
              <a:rPr lang="en-IN" smtClean="0"/>
              <a:t>‹#›</a:t>
            </a:fld>
            <a:endParaRPr lang="en-IN"/>
          </a:p>
        </p:txBody>
      </p:sp>
    </p:spTree>
    <p:extLst>
      <p:ext uri="{BB962C8B-B14F-4D97-AF65-F5344CB8AC3E}">
        <p14:creationId xmlns:p14="http://schemas.microsoft.com/office/powerpoint/2010/main" val="3354478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98FFE0-A3C9-40A3-AB14-CAC23D9C81C3}" type="datetimeFigureOut">
              <a:rPr lang="en-IN" smtClean="0"/>
              <a:t>17-06-2020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230A09-4614-4E3F-BE47-0D61F3027C10}" type="slidenum">
              <a:rPr lang="en-IN" smtClean="0"/>
              <a:t>‹#›</a:t>
            </a:fld>
            <a:endParaRPr lang="en-IN"/>
          </a:p>
        </p:txBody>
      </p:sp>
    </p:spTree>
    <p:extLst>
      <p:ext uri="{BB962C8B-B14F-4D97-AF65-F5344CB8AC3E}">
        <p14:creationId xmlns:p14="http://schemas.microsoft.com/office/powerpoint/2010/main" val="6694283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98FFE0-A3C9-40A3-AB14-CAC23D9C81C3}" type="datetimeFigureOut">
              <a:rPr lang="en-IN" smtClean="0"/>
              <a:t>17-06-2020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230A09-4614-4E3F-BE47-0D61F3027C10}"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512953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98FFE0-A3C9-40A3-AB14-CAC23D9C81C3}" type="datetimeFigureOut">
              <a:rPr lang="en-IN" smtClean="0"/>
              <a:t>17-06-2020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230A09-4614-4E3F-BE47-0D61F3027C10}" type="slidenum">
              <a:rPr lang="en-IN" smtClean="0"/>
              <a:t>‹#›</a:t>
            </a:fld>
            <a:endParaRPr lang="en-IN"/>
          </a:p>
        </p:txBody>
      </p:sp>
    </p:spTree>
    <p:extLst>
      <p:ext uri="{BB962C8B-B14F-4D97-AF65-F5344CB8AC3E}">
        <p14:creationId xmlns:p14="http://schemas.microsoft.com/office/powerpoint/2010/main" val="29335173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598FFE0-A3C9-40A3-AB14-CAC23D9C81C3}" type="datetimeFigureOut">
              <a:rPr lang="en-IN" smtClean="0"/>
              <a:t>17-06-2020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D230A09-4614-4E3F-BE47-0D61F3027C10}" type="slidenum">
              <a:rPr lang="en-IN" smtClean="0"/>
              <a:t>‹#›</a:t>
            </a:fld>
            <a:endParaRPr lang="en-IN"/>
          </a:p>
        </p:txBody>
      </p:sp>
    </p:spTree>
    <p:extLst>
      <p:ext uri="{BB962C8B-B14F-4D97-AF65-F5344CB8AC3E}">
        <p14:creationId xmlns:p14="http://schemas.microsoft.com/office/powerpoint/2010/main" val="30634773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598FFE0-A3C9-40A3-AB14-CAC23D9C81C3}" type="datetimeFigureOut">
              <a:rPr lang="en-IN" smtClean="0"/>
              <a:t>17-06-2020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D230A09-4614-4E3F-BE47-0D61F3027C10}" type="slidenum">
              <a:rPr lang="en-IN" smtClean="0"/>
              <a:t>‹#›</a:t>
            </a:fld>
            <a:endParaRPr lang="en-IN"/>
          </a:p>
        </p:txBody>
      </p:sp>
    </p:spTree>
    <p:extLst>
      <p:ext uri="{BB962C8B-B14F-4D97-AF65-F5344CB8AC3E}">
        <p14:creationId xmlns:p14="http://schemas.microsoft.com/office/powerpoint/2010/main" val="2481310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98FFE0-A3C9-40A3-AB14-CAC23D9C81C3}" type="datetimeFigureOut">
              <a:rPr lang="en-IN" smtClean="0"/>
              <a:t>17-06-2020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230A09-4614-4E3F-BE47-0D61F3027C10}" type="slidenum">
              <a:rPr lang="en-IN" smtClean="0"/>
              <a:t>‹#›</a:t>
            </a:fld>
            <a:endParaRPr lang="en-IN"/>
          </a:p>
        </p:txBody>
      </p:sp>
    </p:spTree>
    <p:extLst>
      <p:ext uri="{BB962C8B-B14F-4D97-AF65-F5344CB8AC3E}">
        <p14:creationId xmlns:p14="http://schemas.microsoft.com/office/powerpoint/2010/main" val="2288603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98FFE0-A3C9-40A3-AB14-CAC23D9C81C3}" type="datetimeFigureOut">
              <a:rPr lang="en-IN" smtClean="0"/>
              <a:t>17-06-2020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230A09-4614-4E3F-BE47-0D61F3027C10}" type="slidenum">
              <a:rPr lang="en-IN" smtClean="0"/>
              <a:t>‹#›</a:t>
            </a:fld>
            <a:endParaRPr lang="en-IN"/>
          </a:p>
        </p:txBody>
      </p:sp>
    </p:spTree>
    <p:extLst>
      <p:ext uri="{BB962C8B-B14F-4D97-AF65-F5344CB8AC3E}">
        <p14:creationId xmlns:p14="http://schemas.microsoft.com/office/powerpoint/2010/main" val="1623738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98FFE0-A3C9-40A3-AB14-CAC23D9C81C3}" type="datetimeFigureOut">
              <a:rPr lang="en-IN" smtClean="0"/>
              <a:t>17-06-2020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230A09-4614-4E3F-BE47-0D61F3027C10}" type="slidenum">
              <a:rPr lang="en-IN" smtClean="0"/>
              <a:t>‹#›</a:t>
            </a:fld>
            <a:endParaRPr lang="en-IN"/>
          </a:p>
        </p:txBody>
      </p:sp>
    </p:spTree>
    <p:extLst>
      <p:ext uri="{BB962C8B-B14F-4D97-AF65-F5344CB8AC3E}">
        <p14:creationId xmlns:p14="http://schemas.microsoft.com/office/powerpoint/2010/main" val="1746468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98FFE0-A3C9-40A3-AB14-CAC23D9C81C3}" type="datetimeFigureOut">
              <a:rPr lang="en-IN" smtClean="0"/>
              <a:t>17-06-2020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230A09-4614-4E3F-BE47-0D61F3027C10}" type="slidenum">
              <a:rPr lang="en-IN" smtClean="0"/>
              <a:t>‹#›</a:t>
            </a:fld>
            <a:endParaRPr lang="en-IN"/>
          </a:p>
        </p:txBody>
      </p:sp>
    </p:spTree>
    <p:extLst>
      <p:ext uri="{BB962C8B-B14F-4D97-AF65-F5344CB8AC3E}">
        <p14:creationId xmlns:p14="http://schemas.microsoft.com/office/powerpoint/2010/main" val="121434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598FFE0-A3C9-40A3-AB14-CAC23D9C81C3}" type="datetimeFigureOut">
              <a:rPr lang="en-IN" smtClean="0"/>
              <a:t>17-06-2020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230A09-4614-4E3F-BE47-0D61F3027C10}" type="slidenum">
              <a:rPr lang="en-IN" smtClean="0"/>
              <a:t>‹#›</a:t>
            </a:fld>
            <a:endParaRPr lang="en-IN"/>
          </a:p>
        </p:txBody>
      </p:sp>
    </p:spTree>
    <p:extLst>
      <p:ext uri="{BB962C8B-B14F-4D97-AF65-F5344CB8AC3E}">
        <p14:creationId xmlns:p14="http://schemas.microsoft.com/office/powerpoint/2010/main" val="1128987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98FFE0-A3C9-40A3-AB14-CAC23D9C81C3}" type="datetimeFigureOut">
              <a:rPr lang="en-IN" smtClean="0"/>
              <a:t>17-06-2020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D230A09-4614-4E3F-BE47-0D61F3027C10}" type="slidenum">
              <a:rPr lang="en-IN" smtClean="0"/>
              <a:t>‹#›</a:t>
            </a:fld>
            <a:endParaRPr lang="en-IN"/>
          </a:p>
        </p:txBody>
      </p:sp>
    </p:spTree>
    <p:extLst>
      <p:ext uri="{BB962C8B-B14F-4D97-AF65-F5344CB8AC3E}">
        <p14:creationId xmlns:p14="http://schemas.microsoft.com/office/powerpoint/2010/main" val="378644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598FFE0-A3C9-40A3-AB14-CAC23D9C81C3}" type="datetimeFigureOut">
              <a:rPr lang="en-IN" smtClean="0"/>
              <a:t>17-06-2020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D230A09-4614-4E3F-BE47-0D61F3027C10}" type="slidenum">
              <a:rPr lang="en-IN" smtClean="0"/>
              <a:t>‹#›</a:t>
            </a:fld>
            <a:endParaRPr lang="en-IN"/>
          </a:p>
        </p:txBody>
      </p:sp>
    </p:spTree>
    <p:extLst>
      <p:ext uri="{BB962C8B-B14F-4D97-AF65-F5344CB8AC3E}">
        <p14:creationId xmlns:p14="http://schemas.microsoft.com/office/powerpoint/2010/main" val="3749650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98FFE0-A3C9-40A3-AB14-CAC23D9C81C3}" type="datetimeFigureOut">
              <a:rPr lang="en-IN" smtClean="0"/>
              <a:t>17-06-2020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D230A09-4614-4E3F-BE47-0D61F3027C10}" type="slidenum">
              <a:rPr lang="en-IN" smtClean="0"/>
              <a:t>‹#›</a:t>
            </a:fld>
            <a:endParaRPr lang="en-IN"/>
          </a:p>
        </p:txBody>
      </p:sp>
    </p:spTree>
    <p:extLst>
      <p:ext uri="{BB962C8B-B14F-4D97-AF65-F5344CB8AC3E}">
        <p14:creationId xmlns:p14="http://schemas.microsoft.com/office/powerpoint/2010/main" val="1000849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98FFE0-A3C9-40A3-AB14-CAC23D9C81C3}" type="datetimeFigureOut">
              <a:rPr lang="en-IN" smtClean="0"/>
              <a:t>17-06-2020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230A09-4614-4E3F-BE47-0D61F3027C10}" type="slidenum">
              <a:rPr lang="en-IN" smtClean="0"/>
              <a:t>‹#›</a:t>
            </a:fld>
            <a:endParaRPr lang="en-IN"/>
          </a:p>
        </p:txBody>
      </p:sp>
    </p:spTree>
    <p:extLst>
      <p:ext uri="{BB962C8B-B14F-4D97-AF65-F5344CB8AC3E}">
        <p14:creationId xmlns:p14="http://schemas.microsoft.com/office/powerpoint/2010/main" val="1552075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98FFE0-A3C9-40A3-AB14-CAC23D9C81C3}" type="datetimeFigureOut">
              <a:rPr lang="en-IN" smtClean="0"/>
              <a:t>17-06-2020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230A09-4614-4E3F-BE47-0D61F3027C10}" type="slidenum">
              <a:rPr lang="en-IN" smtClean="0"/>
              <a:t>‹#›</a:t>
            </a:fld>
            <a:endParaRPr lang="en-IN"/>
          </a:p>
        </p:txBody>
      </p:sp>
    </p:spTree>
    <p:extLst>
      <p:ext uri="{BB962C8B-B14F-4D97-AF65-F5344CB8AC3E}">
        <p14:creationId xmlns:p14="http://schemas.microsoft.com/office/powerpoint/2010/main" val="1447286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598FFE0-A3C9-40A3-AB14-CAC23D9C81C3}" type="datetimeFigureOut">
              <a:rPr lang="en-IN" smtClean="0"/>
              <a:t>17-06-2020</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D230A09-4614-4E3F-BE47-0D61F3027C10}" type="slidenum">
              <a:rPr lang="en-IN" smtClean="0"/>
              <a:t>‹#›</a:t>
            </a:fld>
            <a:endParaRPr lang="en-IN"/>
          </a:p>
        </p:txBody>
      </p:sp>
    </p:spTree>
    <p:extLst>
      <p:ext uri="{BB962C8B-B14F-4D97-AF65-F5344CB8AC3E}">
        <p14:creationId xmlns:p14="http://schemas.microsoft.com/office/powerpoint/2010/main" val="352022329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63944-6774-4F50-AA78-357AAC07EB7E}"/>
              </a:ext>
            </a:extLst>
          </p:cNvPr>
          <p:cNvSpPr>
            <a:spLocks noGrp="1"/>
          </p:cNvSpPr>
          <p:nvPr>
            <p:ph type="ctrTitle"/>
          </p:nvPr>
        </p:nvSpPr>
        <p:spPr>
          <a:xfrm>
            <a:off x="662730" y="58740"/>
            <a:ext cx="10989578" cy="1394504"/>
          </a:xfrm>
        </p:spPr>
        <p:txBody>
          <a:bodyPr>
            <a:normAutofit fontScale="90000"/>
          </a:bodyPr>
          <a:lstStyle/>
          <a:p>
            <a:r>
              <a:rPr lang="en-IN" dirty="0"/>
              <a:t>Cryptography in E-Commerce</a:t>
            </a:r>
          </a:p>
        </p:txBody>
      </p:sp>
      <p:sp>
        <p:nvSpPr>
          <p:cNvPr id="3" name="Subtitle 2">
            <a:extLst>
              <a:ext uri="{FF2B5EF4-FFF2-40B4-BE49-F238E27FC236}">
                <a16:creationId xmlns:a16="http://schemas.microsoft.com/office/drawing/2014/main" id="{DFAC8AC8-C5D7-4928-A917-1E9FD23B381A}"/>
              </a:ext>
            </a:extLst>
          </p:cNvPr>
          <p:cNvSpPr>
            <a:spLocks noGrp="1"/>
          </p:cNvSpPr>
          <p:nvPr>
            <p:ph type="subTitle" idx="1"/>
          </p:nvPr>
        </p:nvSpPr>
        <p:spPr>
          <a:xfrm>
            <a:off x="662730" y="2214694"/>
            <a:ext cx="10989577" cy="3859534"/>
          </a:xfrm>
        </p:spPr>
        <p:txBody>
          <a:bodyPr/>
          <a:lstStyle/>
          <a:p>
            <a:pPr>
              <a:lnSpc>
                <a:spcPct val="80000"/>
              </a:lnSpc>
              <a:defRPr/>
            </a:pPr>
            <a:r>
              <a:rPr lang="en-US" altLang="en-US" sz="2800" u="sng" dirty="0">
                <a:highlight>
                  <a:srgbClr val="00FF00"/>
                </a:highlight>
                <a:latin typeface="Times New Roman" panose="02020603050405020304" pitchFamily="18" charset="0"/>
                <a:cs typeface="Times New Roman" panose="02020603050405020304" pitchFamily="18" charset="0"/>
              </a:rPr>
              <a:t>Submitted by ----</a:t>
            </a:r>
          </a:p>
          <a:p>
            <a:pPr>
              <a:lnSpc>
                <a:spcPct val="80000"/>
              </a:lnSpc>
              <a:defRPr/>
            </a:pPr>
            <a:r>
              <a:rPr lang="en-US" altLang="en-US" sz="2800" dirty="0">
                <a:latin typeface="Times New Roman" panose="02020603050405020304" pitchFamily="18" charset="0"/>
                <a:cs typeface="Times New Roman" panose="02020603050405020304" pitchFamily="18" charset="0"/>
              </a:rPr>
              <a:t>Name</a:t>
            </a:r>
            <a:r>
              <a:rPr lang="en-US" altLang="en-US" dirty="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sym typeface="Wingdings" panose="05000000000000000000" pitchFamily="2" charset="2"/>
              </a:rPr>
              <a:t></a:t>
            </a:r>
            <a:r>
              <a:rPr lang="en-US" altLang="en-US" sz="2800" dirty="0">
                <a:latin typeface="Times New Roman" panose="02020603050405020304" pitchFamily="18" charset="0"/>
                <a:cs typeface="Times New Roman" panose="02020603050405020304" pitchFamily="18" charset="0"/>
                <a:sym typeface="Wingdings" panose="05000000000000000000" pitchFamily="2" charset="2"/>
              </a:rPr>
              <a:t> </a:t>
            </a:r>
            <a:r>
              <a:rPr lang="en-US" altLang="en-US" dirty="0">
                <a:latin typeface="Times New Roman" panose="02020603050405020304" pitchFamily="18" charset="0"/>
                <a:cs typeface="Times New Roman" panose="02020603050405020304" pitchFamily="18" charset="0"/>
              </a:rPr>
              <a:t>Shibam Banik</a:t>
            </a:r>
            <a:endParaRPr lang="en-US" altLang="en-US" sz="2800" dirty="0">
              <a:latin typeface="Times New Roman" panose="02020603050405020304" pitchFamily="18" charset="0"/>
              <a:cs typeface="Times New Roman" panose="02020603050405020304" pitchFamily="18" charset="0"/>
            </a:endParaRPr>
          </a:p>
          <a:p>
            <a:pPr>
              <a:lnSpc>
                <a:spcPct val="80000"/>
              </a:lnSpc>
              <a:defRPr/>
            </a:pPr>
            <a:r>
              <a:rPr lang="en-US" altLang="en-US" sz="2800" dirty="0">
                <a:latin typeface="Times New Roman" panose="02020603050405020304" pitchFamily="18" charset="0"/>
                <a:cs typeface="Times New Roman" panose="02020603050405020304" pitchFamily="18" charset="0"/>
              </a:rPr>
              <a:t>Department</a:t>
            </a:r>
            <a:r>
              <a:rPr lang="en-US" altLang="en-US" sz="3200" dirty="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sym typeface="Wingdings" panose="05000000000000000000" pitchFamily="2" charset="2"/>
              </a:rPr>
              <a:t></a:t>
            </a:r>
            <a:r>
              <a:rPr lang="en-US" altLang="en-US" sz="3200" dirty="0">
                <a:latin typeface="Times New Roman" panose="02020603050405020304" pitchFamily="18" charset="0"/>
                <a:cs typeface="Times New Roman" panose="02020603050405020304" pitchFamily="18" charset="0"/>
                <a:sym typeface="Wingdings" panose="05000000000000000000" pitchFamily="2" charset="2"/>
              </a:rPr>
              <a:t> </a:t>
            </a:r>
            <a:r>
              <a:rPr lang="en-US" altLang="en-US" dirty="0">
                <a:latin typeface="Times New Roman" panose="02020603050405020304" pitchFamily="18" charset="0"/>
                <a:cs typeface="Times New Roman" panose="02020603050405020304" pitchFamily="18" charset="0"/>
                <a:sym typeface="Wingdings" panose="05000000000000000000" pitchFamily="2" charset="2"/>
              </a:rPr>
              <a:t>Computer Science &amp; Engineering</a:t>
            </a:r>
            <a:endParaRPr lang="en-US" altLang="en-US" sz="3200" dirty="0">
              <a:latin typeface="Times New Roman" panose="02020603050405020304" pitchFamily="18" charset="0"/>
              <a:cs typeface="Times New Roman" panose="02020603050405020304" pitchFamily="18" charset="0"/>
              <a:sym typeface="Wingdings" panose="05000000000000000000" pitchFamily="2" charset="2"/>
            </a:endParaRPr>
          </a:p>
          <a:p>
            <a:pPr>
              <a:lnSpc>
                <a:spcPct val="80000"/>
              </a:lnSpc>
              <a:defRPr/>
            </a:pPr>
            <a:r>
              <a:rPr lang="en-US" altLang="en-US" sz="2800" dirty="0">
                <a:latin typeface="Times New Roman" panose="02020603050405020304" pitchFamily="18" charset="0"/>
                <a:cs typeface="Times New Roman" panose="02020603050405020304" pitchFamily="18" charset="0"/>
                <a:sym typeface="Wingdings" panose="05000000000000000000" pitchFamily="2" charset="2"/>
              </a:rPr>
              <a:t>Year</a:t>
            </a:r>
            <a:r>
              <a:rPr lang="en-US" altLang="en-US" sz="3200" dirty="0">
                <a:latin typeface="Times New Roman" panose="02020603050405020304" pitchFamily="18" charset="0"/>
                <a:cs typeface="Times New Roman" panose="02020603050405020304" pitchFamily="18" charset="0"/>
                <a:sym typeface="Wingdings" panose="05000000000000000000" pitchFamily="2" charset="2"/>
              </a:rPr>
              <a:t> </a:t>
            </a:r>
            <a:r>
              <a:rPr lang="en-US" altLang="en-US" dirty="0">
                <a:latin typeface="Times New Roman" panose="02020603050405020304" pitchFamily="18" charset="0"/>
                <a:cs typeface="Times New Roman" panose="02020603050405020304" pitchFamily="18" charset="0"/>
                <a:sym typeface="Wingdings" panose="05000000000000000000" pitchFamily="2" charset="2"/>
              </a:rPr>
              <a:t></a:t>
            </a:r>
            <a:r>
              <a:rPr lang="en-US" altLang="en-US" sz="3200" dirty="0">
                <a:latin typeface="Times New Roman" panose="02020603050405020304" pitchFamily="18" charset="0"/>
                <a:cs typeface="Times New Roman" panose="02020603050405020304" pitchFamily="18" charset="0"/>
                <a:sym typeface="Wingdings" panose="05000000000000000000" pitchFamily="2" charset="2"/>
              </a:rPr>
              <a:t> </a:t>
            </a:r>
            <a:r>
              <a:rPr lang="en-US" altLang="en-US" dirty="0">
                <a:latin typeface="Times New Roman" panose="02020603050405020304" pitchFamily="18" charset="0"/>
                <a:cs typeface="Times New Roman" panose="02020603050405020304" pitchFamily="18" charset="0"/>
                <a:sym typeface="Wingdings" panose="05000000000000000000" pitchFamily="2" charset="2"/>
              </a:rPr>
              <a:t>4</a:t>
            </a:r>
            <a:r>
              <a:rPr lang="en-US" altLang="en-US" baseline="30000" dirty="0">
                <a:latin typeface="Times New Roman" panose="02020603050405020304" pitchFamily="18" charset="0"/>
                <a:cs typeface="Times New Roman" panose="02020603050405020304" pitchFamily="18" charset="0"/>
                <a:sym typeface="Wingdings" panose="05000000000000000000" pitchFamily="2" charset="2"/>
              </a:rPr>
              <a:t>th</a:t>
            </a:r>
            <a:r>
              <a:rPr lang="en-US" altLang="en-US" dirty="0">
                <a:latin typeface="Times New Roman" panose="02020603050405020304" pitchFamily="18" charset="0"/>
                <a:cs typeface="Times New Roman" panose="02020603050405020304" pitchFamily="18" charset="0"/>
                <a:sym typeface="Wingdings" panose="05000000000000000000" pitchFamily="2" charset="2"/>
              </a:rPr>
              <a:t> Year</a:t>
            </a:r>
            <a:endParaRPr lang="en-US" altLang="en-US" sz="3200" dirty="0">
              <a:latin typeface="Times New Roman" panose="02020603050405020304" pitchFamily="18" charset="0"/>
              <a:cs typeface="Times New Roman" panose="02020603050405020304" pitchFamily="18" charset="0"/>
              <a:sym typeface="Wingdings" panose="05000000000000000000" pitchFamily="2" charset="2"/>
            </a:endParaRPr>
          </a:p>
          <a:p>
            <a:pPr>
              <a:lnSpc>
                <a:spcPct val="80000"/>
              </a:lnSpc>
              <a:defRPr/>
            </a:pPr>
            <a:r>
              <a:rPr lang="en-US" altLang="en-US" sz="2800" dirty="0">
                <a:latin typeface="Times New Roman" panose="02020603050405020304" pitchFamily="18" charset="0"/>
                <a:cs typeface="Times New Roman" panose="02020603050405020304" pitchFamily="18" charset="0"/>
                <a:sym typeface="Wingdings" panose="05000000000000000000" pitchFamily="2" charset="2"/>
              </a:rPr>
              <a:t>Sem </a:t>
            </a:r>
            <a:r>
              <a:rPr lang="en-US" altLang="en-US" dirty="0">
                <a:latin typeface="Times New Roman" panose="02020603050405020304" pitchFamily="18" charset="0"/>
                <a:cs typeface="Times New Roman" panose="02020603050405020304" pitchFamily="18" charset="0"/>
                <a:sym typeface="Wingdings" panose="05000000000000000000" pitchFamily="2" charset="2"/>
              </a:rPr>
              <a:t></a:t>
            </a:r>
            <a:r>
              <a:rPr lang="en-US" altLang="en-US" sz="3200" dirty="0">
                <a:latin typeface="Times New Roman" panose="02020603050405020304" pitchFamily="18" charset="0"/>
                <a:cs typeface="Times New Roman" panose="02020603050405020304" pitchFamily="18" charset="0"/>
                <a:sym typeface="Wingdings" panose="05000000000000000000" pitchFamily="2" charset="2"/>
              </a:rPr>
              <a:t> </a:t>
            </a:r>
            <a:r>
              <a:rPr lang="en-US" altLang="en-US" dirty="0">
                <a:latin typeface="Times New Roman" panose="02020603050405020304" pitchFamily="18" charset="0"/>
                <a:cs typeface="Times New Roman" panose="02020603050405020304" pitchFamily="18" charset="0"/>
                <a:sym typeface="Wingdings" panose="05000000000000000000" pitchFamily="2" charset="2"/>
              </a:rPr>
              <a:t>8</a:t>
            </a:r>
            <a:r>
              <a:rPr lang="en-US" altLang="en-US" baseline="30000" dirty="0">
                <a:latin typeface="Times New Roman" panose="02020603050405020304" pitchFamily="18" charset="0"/>
                <a:cs typeface="Times New Roman" panose="02020603050405020304" pitchFamily="18" charset="0"/>
                <a:sym typeface="Wingdings" panose="05000000000000000000" pitchFamily="2" charset="2"/>
              </a:rPr>
              <a:t>th</a:t>
            </a:r>
            <a:r>
              <a:rPr lang="en-US" altLang="en-US" dirty="0">
                <a:latin typeface="Times New Roman" panose="02020603050405020304" pitchFamily="18" charset="0"/>
                <a:cs typeface="Times New Roman" panose="02020603050405020304" pitchFamily="18" charset="0"/>
                <a:sym typeface="Wingdings" panose="05000000000000000000" pitchFamily="2" charset="2"/>
              </a:rPr>
              <a:t> Sem</a:t>
            </a:r>
            <a:endParaRPr lang="en-US" altLang="en-US" sz="3200" dirty="0">
              <a:latin typeface="Times New Roman" panose="02020603050405020304" pitchFamily="18" charset="0"/>
              <a:cs typeface="Times New Roman" panose="02020603050405020304" pitchFamily="18" charset="0"/>
              <a:sym typeface="Wingdings" panose="05000000000000000000" pitchFamily="2" charset="2"/>
            </a:endParaRPr>
          </a:p>
          <a:p>
            <a:pPr>
              <a:lnSpc>
                <a:spcPct val="80000"/>
              </a:lnSpc>
              <a:defRPr/>
            </a:pPr>
            <a:r>
              <a:rPr lang="en-US" altLang="en-US" sz="2800" dirty="0">
                <a:latin typeface="Times New Roman" panose="02020603050405020304" pitchFamily="18" charset="0"/>
                <a:cs typeface="Times New Roman" panose="02020603050405020304" pitchFamily="18" charset="0"/>
                <a:sym typeface="Wingdings" panose="05000000000000000000" pitchFamily="2" charset="2"/>
              </a:rPr>
              <a:t>Roll</a:t>
            </a:r>
            <a:r>
              <a:rPr lang="en-US" altLang="en-US" sz="3200" dirty="0">
                <a:latin typeface="Times New Roman" panose="02020603050405020304" pitchFamily="18" charset="0"/>
                <a:cs typeface="Times New Roman" panose="02020603050405020304" pitchFamily="18" charset="0"/>
                <a:sym typeface="Wingdings" panose="05000000000000000000" pitchFamily="2" charset="2"/>
              </a:rPr>
              <a:t> </a:t>
            </a:r>
            <a:r>
              <a:rPr lang="en-US" altLang="en-US" dirty="0">
                <a:latin typeface="Times New Roman" panose="02020603050405020304" pitchFamily="18" charset="0"/>
                <a:cs typeface="Times New Roman" panose="02020603050405020304" pitchFamily="18" charset="0"/>
                <a:sym typeface="Wingdings" panose="05000000000000000000" pitchFamily="2" charset="2"/>
              </a:rPr>
              <a:t></a:t>
            </a:r>
            <a:r>
              <a:rPr lang="en-US" altLang="en-US" sz="3200" dirty="0">
                <a:latin typeface="Times New Roman" panose="02020603050405020304" pitchFamily="18" charset="0"/>
                <a:cs typeface="Times New Roman" panose="02020603050405020304" pitchFamily="18" charset="0"/>
                <a:sym typeface="Wingdings" panose="05000000000000000000" pitchFamily="2" charset="2"/>
              </a:rPr>
              <a:t> </a:t>
            </a:r>
            <a:r>
              <a:rPr lang="en-US" altLang="en-US" dirty="0">
                <a:latin typeface="Times New Roman" panose="02020603050405020304" pitchFamily="18" charset="0"/>
                <a:cs typeface="Times New Roman" panose="02020603050405020304" pitchFamily="18" charset="0"/>
                <a:sym typeface="Wingdings" panose="05000000000000000000" pitchFamily="2" charset="2"/>
              </a:rPr>
              <a:t>16800116034</a:t>
            </a:r>
            <a:endParaRPr lang="en-US" altLang="en-US" sz="3200" dirty="0">
              <a:latin typeface="Times New Roman" panose="02020603050405020304" pitchFamily="18" charset="0"/>
              <a:cs typeface="Times New Roman" panose="02020603050405020304" pitchFamily="18" charset="0"/>
              <a:sym typeface="Wingdings" panose="05000000000000000000" pitchFamily="2" charset="2"/>
            </a:endParaRPr>
          </a:p>
          <a:p>
            <a:pPr>
              <a:lnSpc>
                <a:spcPct val="80000"/>
              </a:lnSpc>
              <a:defRPr/>
            </a:pPr>
            <a:r>
              <a:rPr lang="en-US" altLang="en-US" sz="2800" dirty="0">
                <a:latin typeface="Times New Roman" panose="02020603050405020304" pitchFamily="18" charset="0"/>
                <a:cs typeface="Times New Roman" panose="02020603050405020304" pitchFamily="18" charset="0"/>
                <a:sym typeface="Wingdings" panose="05000000000000000000" pitchFamily="2" charset="2"/>
              </a:rPr>
              <a:t>Email</a:t>
            </a:r>
            <a:r>
              <a:rPr lang="en-US" altLang="en-US" sz="3200" dirty="0">
                <a:latin typeface="Times New Roman" panose="02020603050405020304" pitchFamily="18" charset="0"/>
                <a:cs typeface="Times New Roman" panose="02020603050405020304" pitchFamily="18" charset="0"/>
                <a:sym typeface="Wingdings" panose="05000000000000000000" pitchFamily="2" charset="2"/>
              </a:rPr>
              <a:t> </a:t>
            </a:r>
            <a:r>
              <a:rPr lang="en-US" altLang="en-US" dirty="0">
                <a:latin typeface="Times New Roman" panose="02020603050405020304" pitchFamily="18" charset="0"/>
                <a:cs typeface="Times New Roman" panose="02020603050405020304" pitchFamily="18" charset="0"/>
                <a:sym typeface="Wingdings" panose="05000000000000000000" pitchFamily="2" charset="2"/>
              </a:rPr>
              <a:t></a:t>
            </a:r>
            <a:r>
              <a:rPr lang="en-US" altLang="en-US" sz="3200" dirty="0">
                <a:latin typeface="Times New Roman" panose="02020603050405020304" pitchFamily="18" charset="0"/>
                <a:cs typeface="Times New Roman" panose="02020603050405020304" pitchFamily="18" charset="0"/>
                <a:sym typeface="Wingdings" panose="05000000000000000000" pitchFamily="2" charset="2"/>
              </a:rPr>
              <a:t> </a:t>
            </a:r>
            <a:r>
              <a:rPr lang="en-US" altLang="en-US" dirty="0">
                <a:latin typeface="Times New Roman" panose="02020603050405020304" pitchFamily="18" charset="0"/>
                <a:cs typeface="Times New Roman" panose="02020603050405020304" pitchFamily="18" charset="0"/>
                <a:sym typeface="Wingdings" panose="05000000000000000000" pitchFamily="2" charset="2"/>
              </a:rPr>
              <a:t>shibambanik50@gmail.com</a:t>
            </a:r>
            <a:endParaRPr lang="en-US"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5542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65CD38-A3EA-460F-9020-E029DAEC0F34}"/>
              </a:ext>
            </a:extLst>
          </p:cNvPr>
          <p:cNvSpPr>
            <a:spLocks noGrp="1"/>
          </p:cNvSpPr>
          <p:nvPr>
            <p:ph idx="1"/>
          </p:nvPr>
        </p:nvSpPr>
        <p:spPr/>
        <p:txBody>
          <a:bodyPr>
            <a:normAutofit lnSpcReduction="10000"/>
          </a:bodyPr>
          <a:lstStyle/>
          <a:p>
            <a:r>
              <a:rPr lang="en-US" sz="3200" b="1" i="1" u="sng" dirty="0"/>
              <a:t>INTRODUCTION</a:t>
            </a:r>
          </a:p>
          <a:p>
            <a:pPr marL="457200" lvl="1" indent="0">
              <a:buNone/>
            </a:pPr>
            <a:r>
              <a:rPr lang="en-US" sz="2800" dirty="0"/>
              <a:t>The importance of </a:t>
            </a:r>
            <a:r>
              <a:rPr lang="en-US" sz="2800" b="1" dirty="0"/>
              <a:t>cryptography</a:t>
            </a:r>
            <a:r>
              <a:rPr lang="en-US" sz="2800" dirty="0"/>
              <a:t> is that, it can protect </a:t>
            </a:r>
            <a:r>
              <a:rPr lang="en-US" sz="2800" b="1" dirty="0"/>
              <a:t>e</a:t>
            </a:r>
            <a:r>
              <a:rPr lang="en-US" sz="2800" dirty="0"/>
              <a:t>-</a:t>
            </a:r>
            <a:r>
              <a:rPr lang="en-US" sz="2800" b="1" dirty="0"/>
              <a:t>Commerce</a:t>
            </a:r>
            <a:r>
              <a:rPr lang="en-US" sz="2800" dirty="0"/>
              <a:t> and reassure businesses and consumers that they are safe and secure from prying eyes (hackers who utilize the Web to steal information). The use of </a:t>
            </a:r>
            <a:r>
              <a:rPr lang="en-US" sz="2800" b="1" dirty="0"/>
              <a:t>cryptography</a:t>
            </a:r>
            <a:r>
              <a:rPr lang="en-US" sz="2800" dirty="0"/>
              <a:t> allows the integrity of </a:t>
            </a:r>
            <a:r>
              <a:rPr lang="en-US" sz="2800" b="1" dirty="0"/>
              <a:t>e</a:t>
            </a:r>
            <a:r>
              <a:rPr lang="en-US" sz="2800" dirty="0"/>
              <a:t>-</a:t>
            </a:r>
            <a:r>
              <a:rPr lang="en-US" sz="2800" b="1" dirty="0"/>
              <a:t>Commerce</a:t>
            </a:r>
            <a:r>
              <a:rPr lang="en-US" sz="2800" dirty="0"/>
              <a:t> transactions and can safeguard information.</a:t>
            </a:r>
            <a:endParaRPr lang="en-IN" sz="2800" b="1" i="1" u="sng" dirty="0"/>
          </a:p>
        </p:txBody>
      </p:sp>
      <p:sp>
        <p:nvSpPr>
          <p:cNvPr id="4" name="Title 1">
            <a:extLst>
              <a:ext uri="{FF2B5EF4-FFF2-40B4-BE49-F238E27FC236}">
                <a16:creationId xmlns:a16="http://schemas.microsoft.com/office/drawing/2014/main" id="{071B822D-9825-4349-A019-032A6ADE1221}"/>
              </a:ext>
            </a:extLst>
          </p:cNvPr>
          <p:cNvSpPr txBox="1">
            <a:spLocks/>
          </p:cNvSpPr>
          <p:nvPr/>
        </p:nvSpPr>
        <p:spPr>
          <a:xfrm>
            <a:off x="838200" y="58740"/>
            <a:ext cx="10515600" cy="139450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a:t>Cryptography in E-Commerce</a:t>
            </a:r>
            <a:endParaRPr lang="en-IN" dirty="0"/>
          </a:p>
        </p:txBody>
      </p:sp>
    </p:spTree>
    <p:extLst>
      <p:ext uri="{BB962C8B-B14F-4D97-AF65-F5344CB8AC3E}">
        <p14:creationId xmlns:p14="http://schemas.microsoft.com/office/powerpoint/2010/main" val="446916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439C1-F0B7-43E3-95DB-5334D9BA2146}"/>
              </a:ext>
            </a:extLst>
          </p:cNvPr>
          <p:cNvSpPr>
            <a:spLocks noGrp="1"/>
          </p:cNvSpPr>
          <p:nvPr>
            <p:ph type="title"/>
          </p:nvPr>
        </p:nvSpPr>
        <p:spPr>
          <a:xfrm>
            <a:off x="478173" y="365125"/>
            <a:ext cx="11291582" cy="1325563"/>
          </a:xfrm>
        </p:spPr>
        <p:txBody>
          <a:bodyPr/>
          <a:lstStyle/>
          <a:p>
            <a:pPr algn="ctr"/>
            <a:r>
              <a:rPr lang="en-IN" dirty="0"/>
              <a:t>Why use Cryptography in E-Commerce?</a:t>
            </a:r>
          </a:p>
        </p:txBody>
      </p:sp>
      <p:sp>
        <p:nvSpPr>
          <p:cNvPr id="3" name="Content Placeholder 2">
            <a:extLst>
              <a:ext uri="{FF2B5EF4-FFF2-40B4-BE49-F238E27FC236}">
                <a16:creationId xmlns:a16="http://schemas.microsoft.com/office/drawing/2014/main" id="{FBFCC6C7-3E51-4A53-A9D0-20E3292FEA2B}"/>
              </a:ext>
            </a:extLst>
          </p:cNvPr>
          <p:cNvSpPr>
            <a:spLocks noGrp="1"/>
          </p:cNvSpPr>
          <p:nvPr>
            <p:ph idx="1"/>
          </p:nvPr>
        </p:nvSpPr>
        <p:spPr>
          <a:xfrm>
            <a:off x="478173" y="2172749"/>
            <a:ext cx="11291582" cy="3825380"/>
          </a:xfrm>
        </p:spPr>
        <p:txBody>
          <a:bodyPr>
            <a:normAutofit fontScale="92500"/>
          </a:bodyPr>
          <a:lstStyle/>
          <a:p>
            <a:pPr marL="0" indent="0">
              <a:buNone/>
            </a:pPr>
            <a:r>
              <a:rPr lang="en-US" sz="3000" dirty="0"/>
              <a:t>Three possible worries facing an e-commerce customer are :</a:t>
            </a:r>
          </a:p>
          <a:p>
            <a:r>
              <a:rPr lang="en-US" sz="3000" dirty="0"/>
              <a:t>If I transmit a credit card number over the internet – can people other than the recipient read it? </a:t>
            </a:r>
          </a:p>
          <a:p>
            <a:r>
              <a:rPr lang="en-US" sz="3000" dirty="0"/>
              <a:t>If I agree to pay ₹400 for goods – can this information be captured and changed? </a:t>
            </a:r>
          </a:p>
          <a:p>
            <a:r>
              <a:rPr lang="en-US" sz="3000" dirty="0"/>
              <a:t>I am buying something from company X is it really company X?</a:t>
            </a:r>
          </a:p>
        </p:txBody>
      </p:sp>
    </p:spTree>
    <p:extLst>
      <p:ext uri="{BB962C8B-B14F-4D97-AF65-F5344CB8AC3E}">
        <p14:creationId xmlns:p14="http://schemas.microsoft.com/office/powerpoint/2010/main" val="1165665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8323A8-DA37-4E44-9E77-55A687378885}"/>
              </a:ext>
            </a:extLst>
          </p:cNvPr>
          <p:cNvSpPr>
            <a:spLocks noGrp="1"/>
          </p:cNvSpPr>
          <p:nvPr>
            <p:ph idx="1"/>
          </p:nvPr>
        </p:nvSpPr>
        <p:spPr>
          <a:xfrm>
            <a:off x="838200" y="939568"/>
            <a:ext cx="10515600" cy="5237396"/>
          </a:xfrm>
        </p:spPr>
        <p:txBody>
          <a:bodyPr>
            <a:normAutofit/>
          </a:bodyPr>
          <a:lstStyle/>
          <a:p>
            <a:pPr marL="0" indent="0">
              <a:buNone/>
            </a:pPr>
            <a:r>
              <a:rPr lang="en-US" sz="3200" dirty="0"/>
              <a:t>This raise three important Information Security issues : </a:t>
            </a:r>
          </a:p>
          <a:p>
            <a:r>
              <a:rPr lang="en-US" sz="3200" i="1" u="sng" dirty="0"/>
              <a:t>Confidentiality:</a:t>
            </a:r>
            <a:r>
              <a:rPr lang="en-US" sz="3200" dirty="0"/>
              <a:t> protecting information from unauthorized disclosure;</a:t>
            </a:r>
          </a:p>
          <a:p>
            <a:r>
              <a:rPr lang="en-US" sz="3200" i="1" u="sng" dirty="0"/>
              <a:t>Integrity:</a:t>
            </a:r>
            <a:r>
              <a:rPr lang="en-US" sz="3200" dirty="0"/>
              <a:t> protecting information from unauthorized modification, and ensuring that information is accurate and complete; </a:t>
            </a:r>
          </a:p>
          <a:p>
            <a:r>
              <a:rPr lang="en-US" sz="3200" i="1" u="sng" dirty="0"/>
              <a:t>Authentication:</a:t>
            </a:r>
            <a:r>
              <a:rPr lang="en-US" sz="3200" dirty="0"/>
              <a:t> Ensuring the person you are making the transaction with who they say they are?</a:t>
            </a:r>
          </a:p>
        </p:txBody>
      </p:sp>
    </p:spTree>
    <p:extLst>
      <p:ext uri="{BB962C8B-B14F-4D97-AF65-F5344CB8AC3E}">
        <p14:creationId xmlns:p14="http://schemas.microsoft.com/office/powerpoint/2010/main" val="1886984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7DC2A72-35E7-4F3E-9EA1-D04F6931DFF6}"/>
              </a:ext>
            </a:extLst>
          </p:cNvPr>
          <p:cNvSpPr>
            <a:spLocks noGrp="1"/>
          </p:cNvSpPr>
          <p:nvPr>
            <p:ph type="title"/>
          </p:nvPr>
        </p:nvSpPr>
        <p:spPr>
          <a:xfrm>
            <a:off x="408215" y="365125"/>
            <a:ext cx="11234056" cy="1325563"/>
          </a:xfrm>
        </p:spPr>
        <p:txBody>
          <a:bodyPr>
            <a:normAutofit/>
          </a:bodyPr>
          <a:lstStyle/>
          <a:p>
            <a:r>
              <a:rPr lang="en-US" dirty="0"/>
              <a:t>Cryptography Functions in E-Commerce</a:t>
            </a:r>
            <a:endParaRPr lang="en-IN" dirty="0"/>
          </a:p>
        </p:txBody>
      </p:sp>
      <p:sp>
        <p:nvSpPr>
          <p:cNvPr id="3" name="Content Placeholder 2">
            <a:extLst>
              <a:ext uri="{FF2B5EF4-FFF2-40B4-BE49-F238E27FC236}">
                <a16:creationId xmlns:a16="http://schemas.microsoft.com/office/drawing/2014/main" id="{D037627C-EEC4-4F3C-B554-6D02672CBAF1}"/>
              </a:ext>
            </a:extLst>
          </p:cNvPr>
          <p:cNvSpPr>
            <a:spLocks noGrp="1"/>
          </p:cNvSpPr>
          <p:nvPr>
            <p:ph idx="1"/>
          </p:nvPr>
        </p:nvSpPr>
        <p:spPr>
          <a:xfrm>
            <a:off x="408215" y="1837189"/>
            <a:ext cx="11234056" cy="4759554"/>
          </a:xfrm>
        </p:spPr>
        <p:txBody>
          <a:bodyPr/>
          <a:lstStyle/>
          <a:p>
            <a:pPr marL="0" indent="0">
              <a:buNone/>
            </a:pPr>
            <a:r>
              <a:rPr lang="en-US" dirty="0"/>
              <a:t>Cryptography is used to fulfill the following functions.</a:t>
            </a:r>
          </a:p>
          <a:p>
            <a:r>
              <a:rPr lang="en-US" sz="3400" b="1" i="1" u="sng" dirty="0"/>
              <a:t>Confidentiality (secrecy) </a:t>
            </a:r>
            <a:endParaRPr lang="en-US" dirty="0"/>
          </a:p>
          <a:p>
            <a:pPr marL="457200" lvl="1" indent="0">
              <a:buNone/>
            </a:pPr>
            <a:r>
              <a:rPr lang="en-US" sz="2800" dirty="0"/>
              <a:t>The information contained in a message is only accessible by those people authorized to access it. Cryptography can be used to keep messages secret. E.g. If fields are encrypted on your computer, and the computer is stolen it would be very difficult to figure what's in the file. </a:t>
            </a:r>
          </a:p>
        </p:txBody>
      </p:sp>
    </p:spTree>
    <p:extLst>
      <p:ext uri="{BB962C8B-B14F-4D97-AF65-F5344CB8AC3E}">
        <p14:creationId xmlns:p14="http://schemas.microsoft.com/office/powerpoint/2010/main" val="2125811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BBE83F8-8A8F-4DB4-A44E-121EB348654C}"/>
              </a:ext>
            </a:extLst>
          </p:cNvPr>
          <p:cNvSpPr>
            <a:spLocks noGrp="1"/>
          </p:cNvSpPr>
          <p:nvPr>
            <p:ph type="title"/>
          </p:nvPr>
        </p:nvSpPr>
        <p:spPr>
          <a:xfrm>
            <a:off x="408215" y="365125"/>
            <a:ext cx="11234056" cy="1325563"/>
          </a:xfrm>
        </p:spPr>
        <p:txBody>
          <a:bodyPr>
            <a:normAutofit/>
          </a:bodyPr>
          <a:lstStyle/>
          <a:p>
            <a:r>
              <a:rPr lang="en-US" dirty="0"/>
              <a:t>Cryptography Functions in E-Commerce (CONT.)</a:t>
            </a:r>
            <a:endParaRPr lang="en-IN" dirty="0"/>
          </a:p>
        </p:txBody>
      </p:sp>
      <p:sp>
        <p:nvSpPr>
          <p:cNvPr id="3" name="Content Placeholder 2">
            <a:extLst>
              <a:ext uri="{FF2B5EF4-FFF2-40B4-BE49-F238E27FC236}">
                <a16:creationId xmlns:a16="http://schemas.microsoft.com/office/drawing/2014/main" id="{D037627C-EEC4-4F3C-B554-6D02672CBAF1}"/>
              </a:ext>
            </a:extLst>
          </p:cNvPr>
          <p:cNvSpPr>
            <a:spLocks noGrp="1"/>
          </p:cNvSpPr>
          <p:nvPr>
            <p:ph idx="1"/>
          </p:nvPr>
        </p:nvSpPr>
        <p:spPr>
          <a:xfrm>
            <a:off x="408215" y="2525085"/>
            <a:ext cx="11234056" cy="4071657"/>
          </a:xfrm>
        </p:spPr>
        <p:txBody>
          <a:bodyPr/>
          <a:lstStyle/>
          <a:p>
            <a:r>
              <a:rPr lang="en-US" sz="3200" b="1" i="1" u="sng" dirty="0"/>
              <a:t>Authentication</a:t>
            </a:r>
            <a:r>
              <a:rPr lang="en-US" sz="3200" dirty="0"/>
              <a:t> </a:t>
            </a:r>
          </a:p>
          <a:p>
            <a:pPr marL="457200" lvl="1" indent="0">
              <a:buNone/>
            </a:pPr>
            <a:r>
              <a:rPr lang="en-US" sz="2800" dirty="0"/>
              <a:t>It should be possible for the receiver of a message to ascertain its origins; a malicious user should not be able to masquerade as a merchant or customer. Cryptography can prove absolutely someone’s identity by sharing a secret piece of information. – This can be accomplished using Digital signatures.</a:t>
            </a:r>
          </a:p>
        </p:txBody>
      </p:sp>
    </p:spTree>
    <p:extLst>
      <p:ext uri="{BB962C8B-B14F-4D97-AF65-F5344CB8AC3E}">
        <p14:creationId xmlns:p14="http://schemas.microsoft.com/office/powerpoint/2010/main" val="2655801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84C5A-0F48-44B7-B6BB-F297B8860D6F}"/>
              </a:ext>
            </a:extLst>
          </p:cNvPr>
          <p:cNvSpPr>
            <a:spLocks noGrp="1"/>
          </p:cNvSpPr>
          <p:nvPr>
            <p:ph type="title"/>
          </p:nvPr>
        </p:nvSpPr>
        <p:spPr>
          <a:xfrm>
            <a:off x="408215" y="365125"/>
            <a:ext cx="11234056" cy="1325563"/>
          </a:xfrm>
        </p:spPr>
        <p:txBody>
          <a:bodyPr>
            <a:normAutofit/>
          </a:bodyPr>
          <a:lstStyle/>
          <a:p>
            <a:r>
              <a:rPr lang="en-US" dirty="0"/>
              <a:t>Cryptography Functions in E-Commerce (CONT.)</a:t>
            </a:r>
            <a:endParaRPr lang="en-IN" dirty="0"/>
          </a:p>
        </p:txBody>
      </p:sp>
      <p:sp>
        <p:nvSpPr>
          <p:cNvPr id="3" name="Content Placeholder 2">
            <a:extLst>
              <a:ext uri="{FF2B5EF4-FFF2-40B4-BE49-F238E27FC236}">
                <a16:creationId xmlns:a16="http://schemas.microsoft.com/office/drawing/2014/main" id="{D037627C-EEC4-4F3C-B554-6D02672CBAF1}"/>
              </a:ext>
            </a:extLst>
          </p:cNvPr>
          <p:cNvSpPr>
            <a:spLocks noGrp="1"/>
          </p:cNvSpPr>
          <p:nvPr>
            <p:ph idx="1"/>
          </p:nvPr>
        </p:nvSpPr>
        <p:spPr>
          <a:xfrm>
            <a:off x="408215" y="2265027"/>
            <a:ext cx="11234056" cy="3800213"/>
          </a:xfrm>
        </p:spPr>
        <p:txBody>
          <a:bodyPr/>
          <a:lstStyle/>
          <a:p>
            <a:r>
              <a:rPr lang="en-US" sz="3200" b="1" i="1" u="sng" dirty="0"/>
              <a:t>Integrity</a:t>
            </a:r>
            <a:r>
              <a:rPr lang="en-US" dirty="0"/>
              <a:t> </a:t>
            </a:r>
          </a:p>
          <a:p>
            <a:pPr marL="457200" lvl="1" indent="0">
              <a:buNone/>
            </a:pPr>
            <a:r>
              <a:rPr lang="en-US" sz="2800" dirty="0"/>
              <a:t>It should be possible for the receiver of a message to verify that it has not been modified in transit; a malicious user should not be able to substitute a false message for a legitimate one. Cryptographic protocols can support this by using algorithms which can detect the slightest change.</a:t>
            </a:r>
          </a:p>
        </p:txBody>
      </p:sp>
    </p:spTree>
    <p:extLst>
      <p:ext uri="{BB962C8B-B14F-4D97-AF65-F5344CB8AC3E}">
        <p14:creationId xmlns:p14="http://schemas.microsoft.com/office/powerpoint/2010/main" val="775016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1ABCCCA-7EFC-4AE6-BDC4-E3C1A4382D34}"/>
              </a:ext>
            </a:extLst>
          </p:cNvPr>
          <p:cNvSpPr>
            <a:spLocks noGrp="1"/>
          </p:cNvSpPr>
          <p:nvPr>
            <p:ph type="title"/>
          </p:nvPr>
        </p:nvSpPr>
        <p:spPr>
          <a:xfrm>
            <a:off x="408215" y="365125"/>
            <a:ext cx="11234056" cy="1325563"/>
          </a:xfrm>
        </p:spPr>
        <p:txBody>
          <a:bodyPr>
            <a:normAutofit/>
          </a:bodyPr>
          <a:lstStyle/>
          <a:p>
            <a:r>
              <a:rPr lang="en-US" dirty="0"/>
              <a:t>Cryptography Functions in E-Commerce (CONT.)</a:t>
            </a:r>
            <a:endParaRPr lang="en-IN" dirty="0"/>
          </a:p>
        </p:txBody>
      </p:sp>
      <p:sp>
        <p:nvSpPr>
          <p:cNvPr id="3" name="Content Placeholder 2">
            <a:extLst>
              <a:ext uri="{FF2B5EF4-FFF2-40B4-BE49-F238E27FC236}">
                <a16:creationId xmlns:a16="http://schemas.microsoft.com/office/drawing/2014/main" id="{D037627C-EEC4-4F3C-B554-6D02672CBAF1}"/>
              </a:ext>
            </a:extLst>
          </p:cNvPr>
          <p:cNvSpPr>
            <a:spLocks noGrp="1"/>
          </p:cNvSpPr>
          <p:nvPr>
            <p:ph idx="1"/>
          </p:nvPr>
        </p:nvSpPr>
        <p:spPr>
          <a:xfrm>
            <a:off x="408215" y="2382473"/>
            <a:ext cx="11234056" cy="2961314"/>
          </a:xfrm>
        </p:spPr>
        <p:txBody>
          <a:bodyPr/>
          <a:lstStyle/>
          <a:p>
            <a:r>
              <a:rPr lang="en-US" sz="3200" b="1" i="1" u="sng" dirty="0"/>
              <a:t>Non-repudiation </a:t>
            </a:r>
          </a:p>
          <a:p>
            <a:pPr marL="457200" lvl="1" indent="0">
              <a:buNone/>
            </a:pPr>
            <a:r>
              <a:rPr lang="en-US" sz="2800" dirty="0"/>
              <a:t>A sender should not be able to falsely deny later that he/she sent a message. Cryptographic systems can support this using Digital signatures.</a:t>
            </a:r>
          </a:p>
        </p:txBody>
      </p:sp>
    </p:spTree>
    <p:extLst>
      <p:ext uri="{BB962C8B-B14F-4D97-AF65-F5344CB8AC3E}">
        <p14:creationId xmlns:p14="http://schemas.microsoft.com/office/powerpoint/2010/main" val="2288545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A261E-0EF7-47E9-A0D9-FAA327671631}"/>
              </a:ext>
            </a:extLst>
          </p:cNvPr>
          <p:cNvSpPr>
            <a:spLocks noGrp="1"/>
          </p:cNvSpPr>
          <p:nvPr>
            <p:ph type="title"/>
          </p:nvPr>
        </p:nvSpPr>
        <p:spPr>
          <a:xfrm>
            <a:off x="587229" y="609600"/>
            <a:ext cx="9446004" cy="1326321"/>
          </a:xfrm>
        </p:spPr>
        <p:txBody>
          <a:bodyPr>
            <a:normAutofit/>
          </a:bodyPr>
          <a:lstStyle/>
          <a:p>
            <a:r>
              <a:rPr lang="en-US" dirty="0"/>
              <a:t>Conclusion</a:t>
            </a:r>
            <a:endParaRPr lang="en-IN" dirty="0"/>
          </a:p>
        </p:txBody>
      </p:sp>
      <p:sp>
        <p:nvSpPr>
          <p:cNvPr id="3" name="Content Placeholder 2">
            <a:extLst>
              <a:ext uri="{FF2B5EF4-FFF2-40B4-BE49-F238E27FC236}">
                <a16:creationId xmlns:a16="http://schemas.microsoft.com/office/drawing/2014/main" id="{DD581DF0-F367-4B18-A55D-5276EA983D48}"/>
              </a:ext>
            </a:extLst>
          </p:cNvPr>
          <p:cNvSpPr>
            <a:spLocks noGrp="1"/>
          </p:cNvSpPr>
          <p:nvPr>
            <p:ph idx="1"/>
          </p:nvPr>
        </p:nvSpPr>
        <p:spPr>
          <a:xfrm>
            <a:off x="587229" y="2096064"/>
            <a:ext cx="11006356" cy="3918842"/>
          </a:xfrm>
        </p:spPr>
        <p:txBody>
          <a:bodyPr>
            <a:noAutofit/>
          </a:bodyPr>
          <a:lstStyle/>
          <a:p>
            <a:pPr marL="0" indent="0">
              <a:buNone/>
            </a:pPr>
            <a:r>
              <a:rPr lang="en-US" dirty="0"/>
              <a:t>E-Commerce activities are performed through Internet and intruder may attack the </a:t>
            </a:r>
          </a:p>
          <a:p>
            <a:pPr marL="0" indent="0">
              <a:buNone/>
            </a:pPr>
            <a:r>
              <a:rPr lang="en-US" dirty="0"/>
              <a:t>E-Commerce systems mainly due to openness of Internet and weakness of TCP/IP </a:t>
            </a:r>
          </a:p>
          <a:p>
            <a:pPr marL="0" indent="0">
              <a:buNone/>
            </a:pPr>
            <a:r>
              <a:rPr lang="en-US" dirty="0"/>
              <a:t>protocols, and affect the systems in various ways. Therefore any E-Commerce system </a:t>
            </a:r>
          </a:p>
          <a:p>
            <a:pPr marL="0" indent="0">
              <a:buNone/>
            </a:pPr>
            <a:r>
              <a:rPr lang="en-US" dirty="0"/>
              <a:t>is exposed to potential threats from anywhere on the public computer network. </a:t>
            </a:r>
          </a:p>
          <a:p>
            <a:pPr marL="0" indent="0">
              <a:buNone/>
            </a:pPr>
            <a:r>
              <a:rPr lang="en-US" dirty="0"/>
              <a:t>Further, any information in E-Commerce transactions may be accessed, modified or </a:t>
            </a:r>
          </a:p>
          <a:p>
            <a:pPr marL="0" indent="0">
              <a:buNone/>
            </a:pPr>
            <a:r>
              <a:rPr lang="en-US" dirty="0"/>
              <a:t>deleted by the intruders during transactions. This requires that the designer of the </a:t>
            </a:r>
          </a:p>
          <a:p>
            <a:pPr marL="0" indent="0">
              <a:buNone/>
            </a:pPr>
            <a:r>
              <a:rPr lang="en-US" dirty="0"/>
              <a:t>system will always keep himself well abreast of the latest security threats and its </a:t>
            </a:r>
          </a:p>
          <a:p>
            <a:pPr marL="0" indent="0">
              <a:buNone/>
            </a:pPr>
            <a:r>
              <a:rPr lang="en-US" dirty="0"/>
              <a:t>Countermeasures.</a:t>
            </a:r>
            <a:endParaRPr lang="en-IN" dirty="0"/>
          </a:p>
        </p:txBody>
      </p:sp>
    </p:spTree>
    <p:extLst>
      <p:ext uri="{BB962C8B-B14F-4D97-AF65-F5344CB8AC3E}">
        <p14:creationId xmlns:p14="http://schemas.microsoft.com/office/powerpoint/2010/main" val="17891807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50</TotalTime>
  <Words>529</Words>
  <Application>Microsoft Office PowerPoint</Application>
  <PresentationFormat>Widescreen</PresentationFormat>
  <Paragraphs>42</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Bookman Old Style</vt:lpstr>
      <vt:lpstr>Rockwell</vt:lpstr>
      <vt:lpstr>Times New Roman</vt:lpstr>
      <vt:lpstr>Damask</vt:lpstr>
      <vt:lpstr>Cryptography in E-Commerce</vt:lpstr>
      <vt:lpstr>PowerPoint Presentation</vt:lpstr>
      <vt:lpstr>Why use Cryptography in E-Commerce?</vt:lpstr>
      <vt:lpstr>PowerPoint Presentation</vt:lpstr>
      <vt:lpstr>Cryptography Functions in E-Commerce</vt:lpstr>
      <vt:lpstr>Cryptography Functions in E-Commerce (CONT.)</vt:lpstr>
      <vt:lpstr>Cryptography Functions in E-Commerce (CONT.)</vt:lpstr>
      <vt:lpstr>Cryptography Functions in E-Commerce (CONT.)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Cryptography in E-Commerce</dc:title>
  <dc:creator>Shibam Banik</dc:creator>
  <cp:lastModifiedBy>Shibam Banik</cp:lastModifiedBy>
  <cp:revision>11</cp:revision>
  <dcterms:created xsi:type="dcterms:W3CDTF">2020-06-17T14:52:03Z</dcterms:created>
  <dcterms:modified xsi:type="dcterms:W3CDTF">2020-06-17T15:53:58Z</dcterms:modified>
</cp:coreProperties>
</file>