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3" clrIdx="0">
    <p:extLst>
      <p:ext uri="{19B8F6BF-5375-455C-9EA6-DF929625EA0E}">
        <p15:presenceInfo xmlns:p15="http://schemas.microsoft.com/office/powerpoint/2012/main" userId="d29915c600d28bc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6/19/2020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6/19/2020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1321" y="327804"/>
            <a:ext cx="9411419" cy="923330"/>
          </a:xfrm>
          <a:prstGeom prst="rect">
            <a:avLst/>
          </a:prstGeom>
          <a:noFill/>
        </p:spPr>
        <p:txBody>
          <a:bodyPr wrap="square" rtlCol="0">
            <a:spAutoFit/>
          </a:bodyPr>
          <a:lstStyle/>
          <a:p>
            <a:endParaRPr lang="en-IN" dirty="0" smtClean="0"/>
          </a:p>
          <a:p>
            <a:endParaRPr lang="en-IN" dirty="0"/>
          </a:p>
          <a:p>
            <a:endParaRPr lang="en-IN" dirty="0"/>
          </a:p>
        </p:txBody>
      </p:sp>
      <p:sp>
        <p:nvSpPr>
          <p:cNvPr id="3" name="Title 1"/>
          <p:cNvSpPr txBox="1">
            <a:spLocks/>
          </p:cNvSpPr>
          <p:nvPr/>
        </p:nvSpPr>
        <p:spPr>
          <a:xfrm>
            <a:off x="2230624" y="170330"/>
            <a:ext cx="8915399" cy="851647"/>
          </a:xfrm>
          <a:prstGeom prst="rect">
            <a:avLst/>
          </a:prstGeom>
        </p:spPr>
        <p:txBody>
          <a:bodyPr>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Electronic Data Interchange</a:t>
            </a:r>
            <a:endParaRPr lang="en-IN" dirty="0"/>
          </a:p>
        </p:txBody>
      </p:sp>
      <p:sp>
        <p:nvSpPr>
          <p:cNvPr id="4" name="Subtitle 2"/>
          <p:cNvSpPr txBox="1">
            <a:spLocks/>
          </p:cNvSpPr>
          <p:nvPr/>
        </p:nvSpPr>
        <p:spPr>
          <a:xfrm>
            <a:off x="930741" y="1917638"/>
            <a:ext cx="8915399" cy="494036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2800" dirty="0" smtClean="0">
                <a:solidFill>
                  <a:schemeClr val="accent5">
                    <a:lumMod val="50000"/>
                  </a:schemeClr>
                </a:solidFill>
                <a:latin typeface="Bell MT" panose="02020503060305020303" pitchFamily="18" charset="0"/>
              </a:rPr>
              <a:t>Name       :    </a:t>
            </a:r>
            <a:r>
              <a:rPr lang="en-IN" sz="2800" dirty="0" err="1" smtClean="0">
                <a:solidFill>
                  <a:schemeClr val="accent5">
                    <a:lumMod val="50000"/>
                  </a:schemeClr>
                </a:solidFill>
                <a:latin typeface="Bell MT" panose="02020503060305020303" pitchFamily="18" charset="0"/>
              </a:rPr>
              <a:t>Wageshwari</a:t>
            </a:r>
            <a:r>
              <a:rPr lang="en-IN" sz="2800" dirty="0" smtClean="0">
                <a:solidFill>
                  <a:schemeClr val="accent5">
                    <a:lumMod val="50000"/>
                  </a:schemeClr>
                </a:solidFill>
                <a:latin typeface="Bell MT" panose="02020503060305020303" pitchFamily="18" charset="0"/>
              </a:rPr>
              <a:t> </a:t>
            </a:r>
            <a:r>
              <a:rPr lang="en-IN" sz="2800" dirty="0" err="1" smtClean="0">
                <a:solidFill>
                  <a:schemeClr val="accent5">
                    <a:lumMod val="50000"/>
                  </a:schemeClr>
                </a:solidFill>
                <a:latin typeface="Bell MT" panose="02020503060305020303" pitchFamily="18" charset="0"/>
              </a:rPr>
              <a:t>Vaishnavi</a:t>
            </a:r>
            <a:endParaRPr lang="en-IN" sz="2800" dirty="0" smtClean="0">
              <a:solidFill>
                <a:schemeClr val="accent5">
                  <a:lumMod val="50000"/>
                </a:schemeClr>
              </a:solidFill>
              <a:latin typeface="Bell MT" panose="02020503060305020303" pitchFamily="18" charset="0"/>
            </a:endParaRPr>
          </a:p>
          <a:p>
            <a:endParaRPr lang="en-IN" sz="2800" dirty="0" smtClean="0">
              <a:solidFill>
                <a:schemeClr val="accent5">
                  <a:lumMod val="50000"/>
                </a:schemeClr>
              </a:solidFill>
              <a:latin typeface="Bell MT" panose="02020503060305020303" pitchFamily="18" charset="0"/>
            </a:endParaRPr>
          </a:p>
          <a:p>
            <a:r>
              <a:rPr lang="en-IN" sz="2800" dirty="0" smtClean="0">
                <a:solidFill>
                  <a:schemeClr val="accent5">
                    <a:lumMod val="50000"/>
                  </a:schemeClr>
                </a:solidFill>
                <a:latin typeface="Bell MT" panose="02020503060305020303" pitchFamily="18" charset="0"/>
              </a:rPr>
              <a:t>Roll No    :    05</a:t>
            </a:r>
          </a:p>
          <a:p>
            <a:endParaRPr lang="en-IN" sz="2800" dirty="0" smtClean="0">
              <a:solidFill>
                <a:schemeClr val="accent5">
                  <a:lumMod val="50000"/>
                </a:schemeClr>
              </a:solidFill>
              <a:latin typeface="Bell MT" panose="02020503060305020303" pitchFamily="18" charset="0"/>
            </a:endParaRPr>
          </a:p>
          <a:p>
            <a:r>
              <a:rPr lang="en-IN" sz="2800" dirty="0" smtClean="0">
                <a:solidFill>
                  <a:schemeClr val="accent5">
                    <a:lumMod val="50000"/>
                  </a:schemeClr>
                </a:solidFill>
                <a:latin typeface="Bell MT" panose="02020503060305020303" pitchFamily="18" charset="0"/>
              </a:rPr>
              <a:t>Stream     :    CSE (Sec-A) </a:t>
            </a:r>
          </a:p>
          <a:p>
            <a:endParaRPr lang="en-IN" sz="2800" dirty="0" smtClean="0">
              <a:solidFill>
                <a:schemeClr val="accent5">
                  <a:lumMod val="50000"/>
                </a:schemeClr>
              </a:solidFill>
              <a:latin typeface="Bell MT" panose="02020503060305020303" pitchFamily="18" charset="0"/>
            </a:endParaRPr>
          </a:p>
          <a:p>
            <a:r>
              <a:rPr lang="en-IN" sz="2800" dirty="0" smtClean="0">
                <a:solidFill>
                  <a:schemeClr val="accent5">
                    <a:lumMod val="50000"/>
                  </a:schemeClr>
                </a:solidFill>
                <a:latin typeface="Bell MT" panose="02020503060305020303" pitchFamily="18" charset="0"/>
              </a:rPr>
              <a:t>Subject     :    E-Commerce</a:t>
            </a:r>
            <a:endParaRPr lang="en-IN" sz="2800" dirty="0">
              <a:solidFill>
                <a:schemeClr val="accent5">
                  <a:lumMod val="50000"/>
                </a:schemeClr>
              </a:solidFill>
              <a:latin typeface="Bell MT" panose="02020503060305020303" pitchFamily="18" charset="0"/>
            </a:endParaRPr>
          </a:p>
        </p:txBody>
      </p:sp>
    </p:spTree>
    <p:extLst>
      <p:ext uri="{BB962C8B-B14F-4D97-AF65-F5344CB8AC3E}">
        <p14:creationId xmlns:p14="http://schemas.microsoft.com/office/powerpoint/2010/main" val="568671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1321" y="345057"/>
            <a:ext cx="8928339" cy="3600986"/>
          </a:xfrm>
          <a:prstGeom prst="rect">
            <a:avLst/>
          </a:prstGeom>
          <a:noFill/>
        </p:spPr>
        <p:txBody>
          <a:bodyPr wrap="square" rtlCol="0">
            <a:spAutoFit/>
          </a:bodyPr>
          <a:lstStyle/>
          <a:p>
            <a:r>
              <a:rPr lang="en-IN" dirty="0"/>
              <a:t>3: </a:t>
            </a:r>
            <a:r>
              <a:rPr lang="en-IN" sz="2400" u="sng" dirty="0">
                <a:solidFill>
                  <a:schemeClr val="accent2">
                    <a:lumMod val="50000"/>
                  </a:schemeClr>
                </a:solidFill>
                <a:latin typeface="Algerian" panose="04020705040A02060702" pitchFamily="82" charset="0"/>
              </a:rPr>
              <a:t>Connect &amp; Transmit EDI </a:t>
            </a:r>
            <a:r>
              <a:rPr lang="en-IN" sz="2400" u="sng" dirty="0" smtClean="0">
                <a:solidFill>
                  <a:schemeClr val="accent2">
                    <a:lumMod val="50000"/>
                  </a:schemeClr>
                </a:solidFill>
                <a:latin typeface="Algerian" panose="04020705040A02060702" pitchFamily="82" charset="0"/>
              </a:rPr>
              <a:t>Documents</a:t>
            </a:r>
          </a:p>
          <a:p>
            <a:endParaRPr lang="en-IN" sz="2400" u="sng" dirty="0">
              <a:solidFill>
                <a:schemeClr val="accent2">
                  <a:lumMod val="50000"/>
                </a:schemeClr>
              </a:solidFill>
              <a:latin typeface="Algerian" panose="04020705040A02060702" pitchFamily="82" charset="0"/>
            </a:endParaRPr>
          </a:p>
          <a:p>
            <a:r>
              <a:rPr lang="en-IN" dirty="0"/>
              <a:t>Once the PO is translated to the EDI 850 purchase order format, it's ready for transmission to the supplier. There are several ways to connect to a partner via EDI</a:t>
            </a:r>
            <a:r>
              <a:rPr lang="en-IN" dirty="0" smtClean="0"/>
              <a:t>. </a:t>
            </a:r>
          </a:p>
          <a:p>
            <a:endParaRPr lang="en-IN" dirty="0"/>
          </a:p>
          <a:p>
            <a:r>
              <a:rPr lang="en-IN" dirty="0" smtClean="0"/>
              <a:t>The </a:t>
            </a:r>
            <a:r>
              <a:rPr lang="en-IN" dirty="0"/>
              <a:t>most common of include:</a:t>
            </a:r>
          </a:p>
          <a:p>
            <a:r>
              <a:rPr lang="en-IN" dirty="0" smtClean="0"/>
              <a:t>.. Direct</a:t>
            </a:r>
            <a:r>
              <a:rPr lang="en-IN" dirty="0"/>
              <a:t>, point-to-point EDI connection via a secure Internet protocol, such as AS2</a:t>
            </a:r>
          </a:p>
          <a:p>
            <a:r>
              <a:rPr lang="en-IN" dirty="0" smtClean="0"/>
              <a:t>.. Connect </a:t>
            </a:r>
            <a:r>
              <a:rPr lang="en-IN" dirty="0"/>
              <a:t>to an EDI network provider, also referred to as a Value Added Network </a:t>
            </a:r>
            <a:r>
              <a:rPr lang="en-IN" dirty="0" smtClean="0"/>
              <a:t>       	(</a:t>
            </a:r>
            <a:r>
              <a:rPr lang="en-IN" dirty="0"/>
              <a:t>VAN) provider</a:t>
            </a:r>
          </a:p>
          <a:p>
            <a:r>
              <a:rPr lang="en-IN" dirty="0" smtClean="0"/>
              <a:t>.. A </a:t>
            </a:r>
            <a:r>
              <a:rPr lang="en-IN" dirty="0"/>
              <a:t>combination of both Direct EDI and VAN, depending on the partners involved and the transaction volume</a:t>
            </a:r>
          </a:p>
          <a:p>
            <a:endParaRPr lang="en-IN" dirty="0"/>
          </a:p>
        </p:txBody>
      </p:sp>
    </p:spTree>
    <p:extLst>
      <p:ext uri="{BB962C8B-B14F-4D97-AF65-F5344CB8AC3E}">
        <p14:creationId xmlns:p14="http://schemas.microsoft.com/office/powerpoint/2010/main" val="18549188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804" y="319177"/>
            <a:ext cx="9359660" cy="5447645"/>
          </a:xfrm>
          <a:prstGeom prst="rect">
            <a:avLst/>
          </a:prstGeom>
          <a:noFill/>
        </p:spPr>
        <p:txBody>
          <a:bodyPr wrap="square" rtlCol="0">
            <a:spAutoFit/>
          </a:bodyPr>
          <a:lstStyle/>
          <a:p>
            <a:pPr algn="ctr"/>
            <a:r>
              <a:rPr lang="en-IN" sz="2400" b="1" dirty="0">
                <a:solidFill>
                  <a:schemeClr val="accent1">
                    <a:lumMod val="75000"/>
                  </a:schemeClr>
                </a:solidFill>
              </a:rPr>
              <a:t>EDI </a:t>
            </a:r>
            <a:r>
              <a:rPr lang="en-IN" sz="2400" b="1" dirty="0" smtClean="0">
                <a:solidFill>
                  <a:schemeClr val="accent1">
                    <a:lumMod val="75000"/>
                  </a:schemeClr>
                </a:solidFill>
              </a:rPr>
              <a:t>Documents</a:t>
            </a:r>
          </a:p>
          <a:p>
            <a:pPr algn="ctr"/>
            <a:endParaRPr lang="en-IN" sz="2400" b="1" dirty="0">
              <a:solidFill>
                <a:schemeClr val="accent1">
                  <a:lumMod val="75000"/>
                </a:schemeClr>
              </a:solidFill>
            </a:endParaRPr>
          </a:p>
          <a:p>
            <a:r>
              <a:rPr lang="en-IN" dirty="0" smtClean="0"/>
              <a:t>An </a:t>
            </a:r>
            <a:r>
              <a:rPr lang="en-IN" dirty="0"/>
              <a:t>EDI document is comprised of three core pieces: </a:t>
            </a:r>
            <a:endParaRPr lang="en-IN" dirty="0" smtClean="0"/>
          </a:p>
          <a:p>
            <a:r>
              <a:rPr lang="en-IN" dirty="0" smtClean="0"/>
              <a:t>envelopes</a:t>
            </a:r>
            <a:r>
              <a:rPr lang="en-IN" dirty="0"/>
              <a:t>, segments and data elements, formatted to follow a specific EDI standard</a:t>
            </a:r>
            <a:r>
              <a:rPr lang="en-IN" dirty="0" smtClean="0"/>
              <a:t>.</a:t>
            </a:r>
          </a:p>
          <a:p>
            <a:endParaRPr lang="en-IN" sz="2400" b="1" dirty="0"/>
          </a:p>
          <a:p>
            <a:r>
              <a:rPr lang="en-IN" sz="2000" b="1" u="sng" dirty="0" smtClean="0">
                <a:solidFill>
                  <a:schemeClr val="accent1">
                    <a:lumMod val="50000"/>
                  </a:schemeClr>
                </a:solidFill>
              </a:rPr>
              <a:t>EDI </a:t>
            </a:r>
            <a:r>
              <a:rPr lang="en-IN" sz="2000" b="1" u="sng" dirty="0">
                <a:solidFill>
                  <a:schemeClr val="accent1">
                    <a:lumMod val="50000"/>
                  </a:schemeClr>
                </a:solidFill>
              </a:rPr>
              <a:t>Envelopes for </a:t>
            </a:r>
            <a:r>
              <a:rPr lang="en-IN" sz="2000" b="1" u="sng" dirty="0" smtClean="0">
                <a:solidFill>
                  <a:schemeClr val="accent1">
                    <a:lumMod val="50000"/>
                  </a:schemeClr>
                </a:solidFill>
              </a:rPr>
              <a:t>Transmission</a:t>
            </a:r>
            <a:endParaRPr lang="en-IN" sz="2000" b="1" u="sng" dirty="0">
              <a:solidFill>
                <a:schemeClr val="accent1">
                  <a:lumMod val="50000"/>
                </a:schemeClr>
              </a:solidFill>
            </a:endParaRPr>
          </a:p>
          <a:p>
            <a:r>
              <a:rPr lang="en-IN" dirty="0"/>
              <a:t>EDI document transmission uses a system of three envelopes to house transaction sets:</a:t>
            </a:r>
          </a:p>
          <a:p>
            <a:r>
              <a:rPr lang="en-IN" dirty="0" smtClean="0"/>
              <a:t>-&gt; Message </a:t>
            </a:r>
            <a:r>
              <a:rPr lang="en-IN" dirty="0"/>
              <a:t>envelope</a:t>
            </a:r>
          </a:p>
          <a:p>
            <a:r>
              <a:rPr lang="en-IN" dirty="0" smtClean="0"/>
              <a:t>-&gt; Group </a:t>
            </a:r>
            <a:r>
              <a:rPr lang="en-IN" dirty="0"/>
              <a:t>envelope</a:t>
            </a:r>
          </a:p>
          <a:p>
            <a:r>
              <a:rPr lang="en-IN" dirty="0" smtClean="0"/>
              <a:t>-&gt; Interchange envelope</a:t>
            </a:r>
          </a:p>
          <a:p>
            <a:endParaRPr lang="en-IN" dirty="0"/>
          </a:p>
          <a:p>
            <a:r>
              <a:rPr lang="en-IN" sz="2000" b="1" u="sng" dirty="0">
                <a:solidFill>
                  <a:schemeClr val="accent1">
                    <a:lumMod val="50000"/>
                  </a:schemeClr>
                </a:solidFill>
              </a:rPr>
              <a:t>Segments</a:t>
            </a:r>
          </a:p>
          <a:p>
            <a:r>
              <a:rPr lang="en-IN" dirty="0" smtClean="0"/>
              <a:t>-&gt;A </a:t>
            </a:r>
            <a:r>
              <a:rPr lang="en-IN" dirty="0"/>
              <a:t>segment in an EDI transaction set is a group of like data elements</a:t>
            </a:r>
            <a:r>
              <a:rPr lang="en-IN" dirty="0" smtClean="0"/>
              <a:t>.</a:t>
            </a:r>
          </a:p>
          <a:p>
            <a:endParaRPr lang="en-IN" dirty="0"/>
          </a:p>
          <a:p>
            <a:r>
              <a:rPr lang="en-IN" sz="2000" b="1" u="sng" dirty="0">
                <a:solidFill>
                  <a:schemeClr val="accent1">
                    <a:lumMod val="50000"/>
                  </a:schemeClr>
                </a:solidFill>
              </a:rPr>
              <a:t>Data Elements</a:t>
            </a:r>
          </a:p>
          <a:p>
            <a:r>
              <a:rPr lang="en-IN" dirty="0" smtClean="0"/>
              <a:t>-&gt;The </a:t>
            </a:r>
            <a:r>
              <a:rPr lang="en-IN" dirty="0"/>
              <a:t>data elements in an EDI transaction set are the individual data in the document, such as the item being purchased, quantity of items purchased, etc.</a:t>
            </a:r>
          </a:p>
          <a:p>
            <a:endParaRPr lang="en-IN" dirty="0"/>
          </a:p>
        </p:txBody>
      </p:sp>
    </p:spTree>
    <p:extLst>
      <p:ext uri="{BB962C8B-B14F-4D97-AF65-F5344CB8AC3E}">
        <p14:creationId xmlns:p14="http://schemas.microsoft.com/office/powerpoint/2010/main" val="22022890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hank You Pictures, Images, Pho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887" y="511991"/>
            <a:ext cx="7620000" cy="5391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1552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8574" y="327804"/>
            <a:ext cx="9143834" cy="5970865"/>
          </a:xfrm>
          <a:prstGeom prst="rect">
            <a:avLst/>
          </a:prstGeom>
          <a:noFill/>
        </p:spPr>
        <p:txBody>
          <a:bodyPr wrap="square" rtlCol="0">
            <a:spAutoFit/>
          </a:bodyPr>
          <a:lstStyle/>
          <a:p>
            <a:pPr algn="ctr"/>
            <a:r>
              <a:rPr lang="en-IN" sz="4800" dirty="0" smtClean="0">
                <a:solidFill>
                  <a:schemeClr val="accent1">
                    <a:lumMod val="75000"/>
                  </a:schemeClr>
                </a:solidFill>
                <a:latin typeface="Arial Rounded MT Bold" panose="020F0704030504030204" pitchFamily="34" charset="0"/>
              </a:rPr>
              <a:t>CONTENT</a:t>
            </a:r>
          </a:p>
          <a:p>
            <a:endParaRPr lang="en-IN" dirty="0"/>
          </a:p>
          <a:p>
            <a:endParaRPr lang="en-IN" dirty="0" smtClean="0"/>
          </a:p>
          <a:p>
            <a:pPr marL="342900" indent="-342900">
              <a:buAutoNum type="arabicPeriod"/>
            </a:pPr>
            <a:r>
              <a:rPr lang="en-IN" sz="2800" dirty="0" smtClean="0">
                <a:solidFill>
                  <a:schemeClr val="bg2">
                    <a:lumMod val="50000"/>
                  </a:schemeClr>
                </a:solidFill>
                <a:latin typeface="Algerian" panose="04020705040A02060702" pitchFamily="82" charset="0"/>
              </a:rPr>
              <a:t>Electronic Data Interchange(EDI)                                                                                         </a:t>
            </a:r>
          </a:p>
          <a:p>
            <a:pPr marL="342900" indent="-342900">
              <a:buFontTx/>
              <a:buAutoNum type="arabicPeriod"/>
            </a:pPr>
            <a:endParaRPr lang="en-IN" sz="2800" dirty="0" smtClean="0">
              <a:solidFill>
                <a:schemeClr val="bg2">
                  <a:lumMod val="50000"/>
                </a:schemeClr>
              </a:solidFill>
              <a:latin typeface="Algerian" panose="04020705040A02060702" pitchFamily="82" charset="0"/>
            </a:endParaRPr>
          </a:p>
          <a:p>
            <a:pPr marL="342900" indent="-342900">
              <a:buFontTx/>
              <a:buAutoNum type="arabicPeriod"/>
            </a:pPr>
            <a:r>
              <a:rPr lang="en-IN" sz="2800" dirty="0" smtClean="0">
                <a:solidFill>
                  <a:schemeClr val="bg2">
                    <a:lumMod val="50000"/>
                  </a:schemeClr>
                </a:solidFill>
                <a:latin typeface="Algerian" panose="04020705040A02060702" pitchFamily="82" charset="0"/>
              </a:rPr>
              <a:t>EDI Use Cases</a:t>
            </a:r>
          </a:p>
          <a:p>
            <a:pPr marL="342900" indent="-342900">
              <a:buFontTx/>
              <a:buAutoNum type="arabicPeriod"/>
            </a:pPr>
            <a:endParaRPr lang="en-IN" sz="2800" dirty="0" smtClean="0">
              <a:solidFill>
                <a:schemeClr val="bg2">
                  <a:lumMod val="50000"/>
                </a:schemeClr>
              </a:solidFill>
              <a:latin typeface="Algerian" panose="04020705040A02060702" pitchFamily="82" charset="0"/>
            </a:endParaRPr>
          </a:p>
          <a:p>
            <a:pPr marL="342900" indent="-342900">
              <a:buFontTx/>
              <a:buAutoNum type="arabicPeriod"/>
            </a:pPr>
            <a:r>
              <a:rPr lang="en-IN" sz="2800" dirty="0" smtClean="0">
                <a:solidFill>
                  <a:schemeClr val="bg2">
                    <a:lumMod val="50000"/>
                  </a:schemeClr>
                </a:solidFill>
                <a:latin typeface="Algerian" panose="04020705040A02060702" pitchFamily="82" charset="0"/>
              </a:rPr>
              <a:t>Benefits </a:t>
            </a:r>
            <a:r>
              <a:rPr lang="en-IN" sz="2800" dirty="0">
                <a:solidFill>
                  <a:schemeClr val="bg2">
                    <a:lumMod val="50000"/>
                  </a:schemeClr>
                </a:solidFill>
                <a:latin typeface="Algerian" panose="04020705040A02060702" pitchFamily="82" charset="0"/>
              </a:rPr>
              <a:t>of EDI</a:t>
            </a:r>
          </a:p>
          <a:p>
            <a:pPr marL="342900" indent="-342900">
              <a:buFontTx/>
              <a:buAutoNum type="arabicPeriod"/>
            </a:pPr>
            <a:endParaRPr lang="en-IN" sz="2800" dirty="0" smtClean="0">
              <a:solidFill>
                <a:schemeClr val="bg2">
                  <a:lumMod val="50000"/>
                </a:schemeClr>
              </a:solidFill>
              <a:latin typeface="Algerian" panose="04020705040A02060702" pitchFamily="82" charset="0"/>
            </a:endParaRPr>
          </a:p>
          <a:p>
            <a:pPr marL="342900" indent="-342900">
              <a:buFontTx/>
              <a:buAutoNum type="arabicPeriod"/>
            </a:pPr>
            <a:r>
              <a:rPr lang="en-IN" sz="2800" dirty="0" smtClean="0">
                <a:solidFill>
                  <a:schemeClr val="bg2">
                    <a:lumMod val="50000"/>
                  </a:schemeClr>
                </a:solidFill>
                <a:latin typeface="Algerian" panose="04020705040A02060702" pitchFamily="82" charset="0"/>
              </a:rPr>
              <a:t>How </a:t>
            </a:r>
            <a:r>
              <a:rPr lang="en-IN" sz="2800" dirty="0">
                <a:solidFill>
                  <a:schemeClr val="bg2">
                    <a:lumMod val="50000"/>
                  </a:schemeClr>
                </a:solidFill>
                <a:latin typeface="Algerian" panose="04020705040A02060702" pitchFamily="82" charset="0"/>
              </a:rPr>
              <a:t>EDI Works</a:t>
            </a:r>
          </a:p>
          <a:p>
            <a:pPr marL="342900" indent="-342900">
              <a:buFontTx/>
              <a:buAutoNum type="arabicPeriod"/>
            </a:pPr>
            <a:endParaRPr lang="en-IN" sz="2800" dirty="0" smtClean="0">
              <a:solidFill>
                <a:schemeClr val="bg2">
                  <a:lumMod val="50000"/>
                </a:schemeClr>
              </a:solidFill>
              <a:latin typeface="Algerian" panose="04020705040A02060702" pitchFamily="82" charset="0"/>
            </a:endParaRPr>
          </a:p>
          <a:p>
            <a:pPr marL="342900" indent="-342900">
              <a:buFontTx/>
              <a:buAutoNum type="arabicPeriod"/>
            </a:pPr>
            <a:r>
              <a:rPr lang="en-IN" sz="2800" dirty="0" smtClean="0">
                <a:solidFill>
                  <a:schemeClr val="bg2">
                    <a:lumMod val="50000"/>
                  </a:schemeClr>
                </a:solidFill>
                <a:latin typeface="Algerian" panose="04020705040A02060702" pitchFamily="82" charset="0"/>
              </a:rPr>
              <a:t>EDI </a:t>
            </a:r>
            <a:r>
              <a:rPr lang="en-IN" sz="2800" dirty="0">
                <a:solidFill>
                  <a:schemeClr val="bg2">
                    <a:lumMod val="50000"/>
                  </a:schemeClr>
                </a:solidFill>
                <a:latin typeface="Algerian" panose="04020705040A02060702" pitchFamily="82" charset="0"/>
              </a:rPr>
              <a:t>Documents</a:t>
            </a:r>
          </a:p>
          <a:p>
            <a:pPr marL="342900" indent="-342900">
              <a:buFontTx/>
              <a:buAutoNum type="arabicPeriod"/>
            </a:pPr>
            <a:endParaRPr lang="en-IN" sz="2800" dirty="0" smtClean="0">
              <a:solidFill>
                <a:schemeClr val="bg2">
                  <a:lumMod val="50000"/>
                </a:schemeClr>
              </a:solidFill>
              <a:latin typeface="Algerian" panose="04020705040A02060702" pitchFamily="82" charset="0"/>
            </a:endParaRPr>
          </a:p>
          <a:p>
            <a:endParaRPr lang="en-IN" dirty="0"/>
          </a:p>
        </p:txBody>
      </p:sp>
    </p:spTree>
    <p:extLst>
      <p:ext uri="{BB962C8B-B14F-4D97-AF65-F5344CB8AC3E}">
        <p14:creationId xmlns:p14="http://schemas.microsoft.com/office/powerpoint/2010/main" val="383638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2528" y="241540"/>
            <a:ext cx="9894498" cy="4924425"/>
          </a:xfrm>
          <a:prstGeom prst="rect">
            <a:avLst/>
          </a:prstGeom>
          <a:noFill/>
        </p:spPr>
        <p:txBody>
          <a:bodyPr wrap="square" rtlCol="0">
            <a:spAutoFit/>
          </a:bodyPr>
          <a:lstStyle/>
          <a:p>
            <a:pPr algn="ctr"/>
            <a:r>
              <a:rPr lang="en-IN" sz="3600" dirty="0" smtClean="0">
                <a:solidFill>
                  <a:schemeClr val="accent1">
                    <a:lumMod val="75000"/>
                  </a:schemeClr>
                </a:solidFill>
                <a:latin typeface="Arial Rounded MT Bold" panose="020F0704030504030204" pitchFamily="34" charset="0"/>
              </a:rPr>
              <a:t>EDI</a:t>
            </a:r>
          </a:p>
          <a:p>
            <a:endParaRPr lang="en-IN" dirty="0"/>
          </a:p>
          <a:p>
            <a:r>
              <a:rPr lang="en-IN" sz="2000" b="1" dirty="0">
                <a:latin typeface="Bahnschrift Light" panose="020B0502040204020203" pitchFamily="34" charset="0"/>
              </a:rPr>
              <a:t>EDI, or Electronic Data Interchange, is a technology that helps trading partners and organizations get more done, speed up logistics timelines and eliminate manual errors by automating business-to-business (B2B) communications. EDI helps many organizations that produce, ship, purchase and sell goods or provide care, from retailers and manufacturers to logistics firms, airlines, healthcare providers, insurers and more.</a:t>
            </a:r>
          </a:p>
          <a:p>
            <a:r>
              <a:rPr lang="en-IN" sz="2000" b="1" dirty="0">
                <a:latin typeface="Bahnschrift Light" panose="020B0502040204020203" pitchFamily="34" charset="0"/>
              </a:rPr>
              <a:t>Though it's been in use since the 1960s, EDI is finding new use today, enabling supply chain automation, digital transformation and even as a key part of workflow and business process </a:t>
            </a:r>
            <a:r>
              <a:rPr lang="en-IN" sz="2000" b="1" dirty="0" smtClean="0">
                <a:latin typeface="Bahnschrift Light" panose="020B0502040204020203" pitchFamily="34" charset="0"/>
              </a:rPr>
              <a:t>automation</a:t>
            </a:r>
          </a:p>
          <a:p>
            <a:endParaRPr lang="en-IN" sz="2000" b="1" dirty="0">
              <a:latin typeface="Bahnschrift Light" panose="020B0502040204020203" pitchFamily="34" charset="0"/>
            </a:endParaRPr>
          </a:p>
          <a:p>
            <a:r>
              <a:rPr lang="en-IN" sz="2000" b="1" dirty="0">
                <a:latin typeface="Bahnschrift Light" panose="020B0502040204020203" pitchFamily="34" charset="0"/>
              </a:rPr>
              <a:t>Electronic Data Interchange (EDI) is the automated, computer-to-computer exchange of standard electronic business documents between business partners over a secure, standardized connection.</a:t>
            </a:r>
            <a:endParaRPr lang="en-IN" sz="2000" b="1" dirty="0">
              <a:latin typeface="Bahnschrift Light" panose="020B0502040204020203" pitchFamily="34" charset="0"/>
            </a:endParaRPr>
          </a:p>
        </p:txBody>
      </p:sp>
    </p:spTree>
    <p:extLst>
      <p:ext uri="{BB962C8B-B14F-4D97-AF65-F5344CB8AC3E}">
        <p14:creationId xmlns:p14="http://schemas.microsoft.com/office/powerpoint/2010/main" val="22823964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2913" y="319177"/>
            <a:ext cx="9152627" cy="6494085"/>
          </a:xfrm>
          <a:prstGeom prst="rect">
            <a:avLst/>
          </a:prstGeom>
          <a:noFill/>
        </p:spPr>
        <p:txBody>
          <a:bodyPr wrap="square" rtlCol="0">
            <a:spAutoFit/>
          </a:bodyPr>
          <a:lstStyle/>
          <a:p>
            <a:r>
              <a:rPr lang="en-IN" sz="2800" dirty="0">
                <a:solidFill>
                  <a:schemeClr val="accent1">
                    <a:lumMod val="75000"/>
                  </a:schemeClr>
                </a:solidFill>
                <a:latin typeface="Arial Rounded MT Bold" panose="020F0704030504030204" pitchFamily="34" charset="0"/>
              </a:rPr>
              <a:t>EDI vs. Traditional Paper or Email </a:t>
            </a:r>
            <a:r>
              <a:rPr lang="en-IN" sz="2800" dirty="0" smtClean="0">
                <a:solidFill>
                  <a:schemeClr val="accent1">
                    <a:lumMod val="75000"/>
                  </a:schemeClr>
                </a:solidFill>
                <a:latin typeface="Arial Rounded MT Bold" panose="020F0704030504030204" pitchFamily="34" charset="0"/>
              </a:rPr>
              <a:t>Communications</a:t>
            </a:r>
          </a:p>
          <a:p>
            <a:endParaRPr lang="en-IN" dirty="0"/>
          </a:p>
          <a:p>
            <a:endParaRPr lang="en-IN" dirty="0"/>
          </a:p>
          <a:p>
            <a:r>
              <a:rPr lang="en-IN" dirty="0"/>
              <a:t>To illustrate the meaning of EDI, or electronic data interchange, let's compare how a typical purchasing transaction would go between two trading partners using traditional paper or email communications vs. using EDI</a:t>
            </a:r>
            <a:r>
              <a:rPr lang="en-IN" dirty="0" smtClean="0"/>
              <a:t>.</a:t>
            </a:r>
          </a:p>
          <a:p>
            <a:endParaRPr lang="en-IN" dirty="0"/>
          </a:p>
          <a:p>
            <a:r>
              <a:rPr lang="en-IN" sz="2800" b="1" u="sng" dirty="0">
                <a:latin typeface="Algerian" panose="04020705040A02060702" pitchFamily="82" charset="0"/>
              </a:rPr>
              <a:t>Traditional methods</a:t>
            </a:r>
            <a:r>
              <a:rPr lang="en-IN" dirty="0" smtClean="0"/>
              <a:t>:</a:t>
            </a:r>
            <a:endParaRPr lang="en-IN" dirty="0"/>
          </a:p>
          <a:p>
            <a:r>
              <a:rPr lang="en-IN" dirty="0"/>
              <a:t>The buyer either receives a notification in his system to place an order, or, after querying the inventory, determines he needs to place an order.</a:t>
            </a:r>
          </a:p>
          <a:p>
            <a:r>
              <a:rPr lang="en-IN" dirty="0"/>
              <a:t>The buyer enters data onto the screen of a purchasing system to create the PO, prints and mails it or emails it to the vendor.</a:t>
            </a:r>
          </a:p>
          <a:p>
            <a:r>
              <a:rPr lang="en-IN" dirty="0"/>
              <a:t>The vendor receives the PO, either days later or via email (along with a long list of other communications) and manually enters it into the sales order system.</a:t>
            </a:r>
          </a:p>
          <a:p>
            <a:r>
              <a:rPr lang="en-IN" dirty="0"/>
              <a:t>The vendor prints an invoice and encloses it with the shipment and/or sends it separately by mail or email.</a:t>
            </a:r>
          </a:p>
          <a:p>
            <a:r>
              <a:rPr lang="en-IN" dirty="0"/>
              <a:t>The buyer manually enters the invoice into the accounts payable system.</a:t>
            </a:r>
          </a:p>
          <a:p>
            <a:r>
              <a:rPr lang="en-IN" dirty="0"/>
              <a:t>In this example, a paper system can add a week of back-and-forth shipping time to the process. Both email and paper are susceptible to manual data entry errors, lengthening order time.</a:t>
            </a:r>
          </a:p>
          <a:p>
            <a:r>
              <a:rPr lang="en-IN" dirty="0"/>
              <a:t/>
            </a:r>
            <a:br>
              <a:rPr lang="en-IN" dirty="0"/>
            </a:br>
            <a:endParaRPr lang="en-IN" dirty="0"/>
          </a:p>
        </p:txBody>
      </p:sp>
    </p:spTree>
    <p:extLst>
      <p:ext uri="{BB962C8B-B14F-4D97-AF65-F5344CB8AC3E}">
        <p14:creationId xmlns:p14="http://schemas.microsoft.com/office/powerpoint/2010/main" val="25864583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0551" y="232913"/>
            <a:ext cx="9057736" cy="3508653"/>
          </a:xfrm>
          <a:prstGeom prst="rect">
            <a:avLst/>
          </a:prstGeom>
          <a:noFill/>
        </p:spPr>
        <p:txBody>
          <a:bodyPr wrap="square" rtlCol="0">
            <a:spAutoFit/>
          </a:bodyPr>
          <a:lstStyle/>
          <a:p>
            <a:endParaRPr lang="en-IN" dirty="0" smtClean="0"/>
          </a:p>
          <a:p>
            <a:endParaRPr lang="en-IN" dirty="0"/>
          </a:p>
          <a:p>
            <a:r>
              <a:rPr lang="en-IN" sz="2400" b="1" u="sng" dirty="0" smtClean="0">
                <a:latin typeface="Algerian" panose="04020705040A02060702" pitchFamily="82" charset="0"/>
              </a:rPr>
              <a:t>EDI </a:t>
            </a:r>
            <a:r>
              <a:rPr lang="en-IN" sz="2400" b="1" u="sng" dirty="0">
                <a:latin typeface="Algerian" panose="04020705040A02060702" pitchFamily="82" charset="0"/>
              </a:rPr>
              <a:t>process:</a:t>
            </a:r>
          </a:p>
          <a:p>
            <a:r>
              <a:rPr lang="en-IN" dirty="0"/>
              <a:t>The buyer's procurement system, which uses EDI, auto-generates and sends an EDI-formatted PO when inventory reaches a pre-specified level.</a:t>
            </a:r>
          </a:p>
          <a:p>
            <a:r>
              <a:rPr lang="en-IN" dirty="0"/>
              <a:t>In minutes the vendor's sales order system, using EDI software, receives the EDI PO.</a:t>
            </a:r>
          </a:p>
          <a:p>
            <a:r>
              <a:rPr lang="en-IN" dirty="0"/>
              <a:t>The supplier's system automatically notifies their shipping department to send goods.</a:t>
            </a:r>
          </a:p>
          <a:p>
            <a:r>
              <a:rPr lang="en-IN" dirty="0"/>
              <a:t>Once the goods are packed and ready to ship, the shipping system generates an Advanced Ship Notices (ASN) to send to the buyer's receiving department</a:t>
            </a:r>
          </a:p>
          <a:p>
            <a:r>
              <a:rPr lang="en-IN" dirty="0"/>
              <a:t>The vendor's ERP system then generates an EDI invoice to transmit to the buyer's accounts payable system</a:t>
            </a:r>
          </a:p>
          <a:p>
            <a:endParaRPr lang="en-IN" dirty="0"/>
          </a:p>
        </p:txBody>
      </p:sp>
    </p:spTree>
    <p:extLst>
      <p:ext uri="{BB962C8B-B14F-4D97-AF65-F5344CB8AC3E}">
        <p14:creationId xmlns:p14="http://schemas.microsoft.com/office/powerpoint/2010/main" val="643027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7034" y="181155"/>
            <a:ext cx="9074989" cy="6401753"/>
          </a:xfrm>
          <a:prstGeom prst="rect">
            <a:avLst/>
          </a:prstGeom>
          <a:noFill/>
        </p:spPr>
        <p:txBody>
          <a:bodyPr wrap="square" rtlCol="0">
            <a:spAutoFit/>
          </a:bodyPr>
          <a:lstStyle/>
          <a:p>
            <a:pPr algn="ctr"/>
            <a:r>
              <a:rPr lang="en-IN" sz="2800" dirty="0">
                <a:solidFill>
                  <a:schemeClr val="accent1">
                    <a:lumMod val="75000"/>
                  </a:schemeClr>
                </a:solidFill>
                <a:latin typeface="Arial Rounded MT Bold" panose="020F0704030504030204" pitchFamily="34" charset="0"/>
              </a:rPr>
              <a:t>EDI Use Cases: Who Can Use EDI</a:t>
            </a:r>
            <a:r>
              <a:rPr lang="en-IN" sz="2800" dirty="0" smtClean="0">
                <a:solidFill>
                  <a:schemeClr val="accent1">
                    <a:lumMod val="75000"/>
                  </a:schemeClr>
                </a:solidFill>
                <a:latin typeface="Arial Rounded MT Bold" panose="020F0704030504030204" pitchFamily="34" charset="0"/>
              </a:rPr>
              <a:t>?</a:t>
            </a:r>
          </a:p>
          <a:p>
            <a:pPr algn="ctr"/>
            <a:endParaRPr lang="en-IN" sz="2800" dirty="0">
              <a:solidFill>
                <a:schemeClr val="accent1">
                  <a:lumMod val="75000"/>
                </a:schemeClr>
              </a:solidFill>
              <a:latin typeface="Arial Rounded MT Bold" panose="020F0704030504030204" pitchFamily="34" charset="0"/>
            </a:endParaRPr>
          </a:p>
          <a:p>
            <a:r>
              <a:rPr lang="en-IN" dirty="0"/>
              <a:t>No definition of EDI is complete without real-world applicability. Electronic Data Interchange is useful for a wide variety of functions spanning many thousands of specific information exchanges. Here are just some of the most common scenarios where EDI is helpful, from among the many thousands of transaction types EDI handles every day</a:t>
            </a:r>
            <a:r>
              <a:rPr lang="en-IN" dirty="0" smtClean="0"/>
              <a:t>.</a:t>
            </a:r>
          </a:p>
          <a:p>
            <a:endParaRPr lang="en-IN" dirty="0" smtClean="0"/>
          </a:p>
          <a:p>
            <a:endParaRPr lang="en-IN" dirty="0"/>
          </a:p>
          <a:p>
            <a:r>
              <a:rPr lang="en-IN" sz="2400" b="1" u="sng" dirty="0">
                <a:solidFill>
                  <a:schemeClr val="accent2">
                    <a:lumMod val="75000"/>
                  </a:schemeClr>
                </a:solidFill>
              </a:rPr>
              <a:t>Supply Chain (Retail, Manufacturing, Automotive</a:t>
            </a:r>
            <a:r>
              <a:rPr lang="en-IN" sz="2400" b="1" u="sng" dirty="0" smtClean="0">
                <a:solidFill>
                  <a:schemeClr val="accent2">
                    <a:lumMod val="75000"/>
                  </a:schemeClr>
                </a:solidFill>
              </a:rPr>
              <a:t>)</a:t>
            </a:r>
            <a:endParaRPr lang="en-IN" b="1" u="sng" dirty="0">
              <a:solidFill>
                <a:schemeClr val="accent2">
                  <a:lumMod val="75000"/>
                </a:schemeClr>
              </a:solidFill>
            </a:endParaRPr>
          </a:p>
          <a:p>
            <a:r>
              <a:rPr lang="en-IN" dirty="0" smtClean="0"/>
              <a:t>1.Purchasing</a:t>
            </a:r>
            <a:endParaRPr lang="en-IN" dirty="0"/>
          </a:p>
          <a:p>
            <a:r>
              <a:rPr lang="en-IN" dirty="0" smtClean="0"/>
              <a:t>2.Order </a:t>
            </a:r>
            <a:r>
              <a:rPr lang="en-IN" dirty="0" err="1"/>
              <a:t>fulfillment</a:t>
            </a:r>
            <a:endParaRPr lang="en-IN" dirty="0"/>
          </a:p>
          <a:p>
            <a:r>
              <a:rPr lang="en-IN" dirty="0" smtClean="0"/>
              <a:t>3.Shipping </a:t>
            </a:r>
            <a:r>
              <a:rPr lang="en-IN" dirty="0"/>
              <a:t>confirmations</a:t>
            </a:r>
          </a:p>
          <a:p>
            <a:r>
              <a:rPr lang="en-IN" dirty="0" smtClean="0"/>
              <a:t>4.International </a:t>
            </a:r>
            <a:r>
              <a:rPr lang="en-IN" dirty="0"/>
              <a:t>orders</a:t>
            </a:r>
          </a:p>
          <a:p>
            <a:r>
              <a:rPr lang="en-IN" dirty="0" smtClean="0"/>
              <a:t>5.Parts </a:t>
            </a:r>
            <a:r>
              <a:rPr lang="en-IN" dirty="0"/>
              <a:t>order </a:t>
            </a:r>
            <a:r>
              <a:rPr lang="en-IN" dirty="0" smtClean="0"/>
              <a:t>fulfilments</a:t>
            </a:r>
          </a:p>
          <a:p>
            <a:endParaRPr lang="en-IN" dirty="0"/>
          </a:p>
          <a:p>
            <a:r>
              <a:rPr lang="en-IN" sz="2400" b="1" u="sng" dirty="0" smtClean="0">
                <a:solidFill>
                  <a:schemeClr val="accent2">
                    <a:lumMod val="50000"/>
                  </a:schemeClr>
                </a:solidFill>
              </a:rPr>
              <a:t>Logistics</a:t>
            </a:r>
            <a:endParaRPr lang="en-IN" sz="2400" b="1" u="sng" dirty="0">
              <a:solidFill>
                <a:schemeClr val="accent2">
                  <a:lumMod val="50000"/>
                </a:schemeClr>
              </a:solidFill>
            </a:endParaRPr>
          </a:p>
          <a:p>
            <a:r>
              <a:rPr lang="en-IN" dirty="0"/>
              <a:t>1.Scheduling shipments</a:t>
            </a:r>
          </a:p>
          <a:p>
            <a:r>
              <a:rPr lang="en-IN" dirty="0"/>
              <a:t>2.Tracking goods</a:t>
            </a:r>
          </a:p>
          <a:p>
            <a:endParaRPr lang="en-IN" dirty="0"/>
          </a:p>
          <a:p>
            <a:endParaRPr lang="en-IN" dirty="0"/>
          </a:p>
        </p:txBody>
      </p:sp>
    </p:spTree>
    <p:extLst>
      <p:ext uri="{BB962C8B-B14F-4D97-AF65-F5344CB8AC3E}">
        <p14:creationId xmlns:p14="http://schemas.microsoft.com/office/powerpoint/2010/main" val="34664320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023" y="224287"/>
            <a:ext cx="9187132" cy="5909310"/>
          </a:xfrm>
          <a:prstGeom prst="rect">
            <a:avLst/>
          </a:prstGeom>
          <a:noFill/>
        </p:spPr>
        <p:txBody>
          <a:bodyPr wrap="square" rtlCol="0">
            <a:spAutoFit/>
          </a:bodyPr>
          <a:lstStyle/>
          <a:p>
            <a:endParaRPr lang="en-IN" dirty="0" smtClean="0"/>
          </a:p>
          <a:p>
            <a:r>
              <a:rPr lang="en-IN" sz="2400" b="1" u="sng" dirty="0" smtClean="0">
                <a:solidFill>
                  <a:schemeClr val="accent2">
                    <a:lumMod val="50000"/>
                  </a:schemeClr>
                </a:solidFill>
              </a:rPr>
              <a:t>Healthcare</a:t>
            </a:r>
          </a:p>
          <a:p>
            <a:endParaRPr lang="en-IN" sz="2400" b="1" u="sng" dirty="0">
              <a:solidFill>
                <a:schemeClr val="accent2">
                  <a:lumMod val="50000"/>
                </a:schemeClr>
              </a:solidFill>
            </a:endParaRPr>
          </a:p>
          <a:p>
            <a:r>
              <a:rPr lang="en-IN" dirty="0" smtClean="0"/>
              <a:t>1.Exchanging </a:t>
            </a:r>
            <a:r>
              <a:rPr lang="en-IN" dirty="0"/>
              <a:t>patient health information</a:t>
            </a:r>
          </a:p>
          <a:p>
            <a:r>
              <a:rPr lang="en-IN" dirty="0" smtClean="0"/>
              <a:t>2.Health </a:t>
            </a:r>
            <a:r>
              <a:rPr lang="en-IN" dirty="0"/>
              <a:t>insurance processing</a:t>
            </a:r>
          </a:p>
          <a:p>
            <a:r>
              <a:rPr lang="en-IN" dirty="0" smtClean="0"/>
              <a:t>3.Prescription </a:t>
            </a:r>
            <a:r>
              <a:rPr lang="en-IN" dirty="0"/>
              <a:t>information </a:t>
            </a:r>
            <a:r>
              <a:rPr lang="en-IN" dirty="0" smtClean="0"/>
              <a:t>exchanges</a:t>
            </a:r>
          </a:p>
          <a:p>
            <a:endParaRPr lang="en-IN" dirty="0"/>
          </a:p>
          <a:p>
            <a:r>
              <a:rPr lang="en-IN" sz="2400" b="1" u="sng" dirty="0" smtClean="0">
                <a:solidFill>
                  <a:schemeClr val="accent2">
                    <a:lumMod val="50000"/>
                  </a:schemeClr>
                </a:solidFill>
              </a:rPr>
              <a:t>Accounting</a:t>
            </a:r>
          </a:p>
          <a:p>
            <a:endParaRPr lang="en-IN" sz="2400" b="1" u="sng" dirty="0">
              <a:solidFill>
                <a:schemeClr val="accent2">
                  <a:lumMod val="50000"/>
                </a:schemeClr>
              </a:solidFill>
            </a:endParaRPr>
          </a:p>
          <a:p>
            <a:r>
              <a:rPr lang="en-IN" dirty="0" smtClean="0"/>
              <a:t>1.Generating </a:t>
            </a:r>
            <a:r>
              <a:rPr lang="en-IN" dirty="0"/>
              <a:t>invoices</a:t>
            </a:r>
          </a:p>
          <a:p>
            <a:r>
              <a:rPr lang="en-IN" dirty="0" smtClean="0"/>
              <a:t>2.Providing </a:t>
            </a:r>
            <a:r>
              <a:rPr lang="en-IN" dirty="0"/>
              <a:t>audit </a:t>
            </a:r>
            <a:r>
              <a:rPr lang="en-IN" dirty="0" smtClean="0"/>
              <a:t>trails</a:t>
            </a:r>
          </a:p>
          <a:p>
            <a:endParaRPr lang="en-IN" dirty="0"/>
          </a:p>
          <a:p>
            <a:r>
              <a:rPr lang="en-IN" sz="2400" b="1" u="sng" dirty="0" smtClean="0">
                <a:solidFill>
                  <a:schemeClr val="accent2">
                    <a:lumMod val="50000"/>
                  </a:schemeClr>
                </a:solidFill>
              </a:rPr>
              <a:t>Aviation</a:t>
            </a:r>
          </a:p>
          <a:p>
            <a:endParaRPr lang="en-IN" sz="2400" b="1" u="sng" dirty="0">
              <a:solidFill>
                <a:schemeClr val="accent2">
                  <a:lumMod val="50000"/>
                </a:schemeClr>
              </a:solidFill>
            </a:endParaRPr>
          </a:p>
          <a:p>
            <a:r>
              <a:rPr lang="en-IN" dirty="0" smtClean="0"/>
              <a:t>1.Flight </a:t>
            </a:r>
            <a:r>
              <a:rPr lang="en-IN" dirty="0"/>
              <a:t>information exchanges</a:t>
            </a:r>
          </a:p>
          <a:p>
            <a:r>
              <a:rPr lang="en-IN" dirty="0" smtClean="0"/>
              <a:t>2.Passenger </a:t>
            </a:r>
            <a:r>
              <a:rPr lang="en-IN" dirty="0"/>
              <a:t>name records (PNRs)</a:t>
            </a:r>
          </a:p>
          <a:p>
            <a:r>
              <a:rPr lang="en-IN" dirty="0" smtClean="0"/>
              <a:t>3.International </a:t>
            </a:r>
            <a:r>
              <a:rPr lang="en-IN" dirty="0"/>
              <a:t>compliance and standardization</a:t>
            </a:r>
          </a:p>
          <a:p>
            <a:endParaRPr lang="en-IN" dirty="0"/>
          </a:p>
          <a:p>
            <a:endParaRPr lang="en-IN" dirty="0"/>
          </a:p>
        </p:txBody>
      </p:sp>
    </p:spTree>
    <p:extLst>
      <p:ext uri="{BB962C8B-B14F-4D97-AF65-F5344CB8AC3E}">
        <p14:creationId xmlns:p14="http://schemas.microsoft.com/office/powerpoint/2010/main" val="14898119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4068" y="439947"/>
            <a:ext cx="9066362" cy="6494085"/>
          </a:xfrm>
          <a:prstGeom prst="rect">
            <a:avLst/>
          </a:prstGeom>
          <a:noFill/>
        </p:spPr>
        <p:txBody>
          <a:bodyPr wrap="square" rtlCol="0">
            <a:spAutoFit/>
          </a:bodyPr>
          <a:lstStyle/>
          <a:p>
            <a:pPr algn="ctr"/>
            <a:r>
              <a:rPr lang="en-IN" sz="3200" dirty="0">
                <a:solidFill>
                  <a:schemeClr val="accent1">
                    <a:lumMod val="75000"/>
                  </a:schemeClr>
                </a:solidFill>
                <a:latin typeface="Algerian" panose="04020705040A02060702" pitchFamily="82" charset="0"/>
              </a:rPr>
              <a:t>Benefits of </a:t>
            </a:r>
            <a:r>
              <a:rPr lang="en-IN" sz="3200" dirty="0" smtClean="0">
                <a:solidFill>
                  <a:schemeClr val="accent1">
                    <a:lumMod val="75000"/>
                  </a:schemeClr>
                </a:solidFill>
                <a:latin typeface="Algerian" panose="04020705040A02060702" pitchFamily="82" charset="0"/>
              </a:rPr>
              <a:t>EDI</a:t>
            </a:r>
          </a:p>
          <a:p>
            <a:pPr algn="ctr"/>
            <a:endParaRPr lang="en-IN" sz="3200" dirty="0">
              <a:solidFill>
                <a:schemeClr val="accent1">
                  <a:lumMod val="75000"/>
                </a:schemeClr>
              </a:solidFill>
              <a:latin typeface="Algerian" panose="04020705040A02060702" pitchFamily="82" charset="0"/>
            </a:endParaRPr>
          </a:p>
          <a:p>
            <a:r>
              <a:rPr lang="en-IN" dirty="0"/>
              <a:t>EDI helps businesses improve supply chain speed, accuracy, efficiency and costs, and some of the greatest EDI benefits come at the </a:t>
            </a:r>
            <a:r>
              <a:rPr lang="en-IN" i="1" dirty="0"/>
              <a:t>strategic</a:t>
            </a:r>
            <a:r>
              <a:rPr lang="en-IN" dirty="0"/>
              <a:t> business level. Here, we cover what EDI means, practically, for business</a:t>
            </a:r>
            <a:r>
              <a:rPr lang="en-IN" dirty="0" smtClean="0"/>
              <a:t>.</a:t>
            </a:r>
          </a:p>
          <a:p>
            <a:endParaRPr lang="en-IN" dirty="0"/>
          </a:p>
          <a:p>
            <a:r>
              <a:rPr lang="en-IN" sz="2000" b="1" u="sng" dirty="0">
                <a:solidFill>
                  <a:schemeClr val="accent2">
                    <a:lumMod val="50000"/>
                  </a:schemeClr>
                </a:solidFill>
              </a:rPr>
              <a:t>Faster </a:t>
            </a:r>
            <a:r>
              <a:rPr lang="en-IN" sz="2000" b="1" u="sng" dirty="0" smtClean="0">
                <a:solidFill>
                  <a:schemeClr val="accent2">
                    <a:lumMod val="50000"/>
                  </a:schemeClr>
                </a:solidFill>
              </a:rPr>
              <a:t>Processing</a:t>
            </a:r>
          </a:p>
          <a:p>
            <a:r>
              <a:rPr lang="en-IN" dirty="0" smtClean="0"/>
              <a:t>1.EDI </a:t>
            </a:r>
            <a:r>
              <a:rPr lang="en-IN" dirty="0"/>
              <a:t>can speed up business cycles by 61 percent</a:t>
            </a:r>
          </a:p>
          <a:p>
            <a:r>
              <a:rPr lang="en-IN" dirty="0"/>
              <a:t>2</a:t>
            </a:r>
            <a:r>
              <a:rPr lang="en-IN" dirty="0" smtClean="0"/>
              <a:t>.Shortening </a:t>
            </a:r>
            <a:r>
              <a:rPr lang="en-IN" dirty="0"/>
              <a:t>order processing and delivery helps organizations reduce </a:t>
            </a:r>
            <a:r>
              <a:rPr lang="en-IN" dirty="0" smtClean="0"/>
              <a:t>inventory</a:t>
            </a:r>
          </a:p>
          <a:p>
            <a:endParaRPr lang="en-IN" dirty="0"/>
          </a:p>
          <a:p>
            <a:r>
              <a:rPr lang="en-IN" sz="2000" b="1" u="sng" dirty="0">
                <a:solidFill>
                  <a:schemeClr val="accent2">
                    <a:lumMod val="50000"/>
                  </a:schemeClr>
                </a:solidFill>
              </a:rPr>
              <a:t>Lower </a:t>
            </a:r>
            <a:r>
              <a:rPr lang="en-IN" sz="2000" b="1" u="sng" dirty="0" smtClean="0">
                <a:solidFill>
                  <a:schemeClr val="accent2">
                    <a:lumMod val="50000"/>
                  </a:schemeClr>
                </a:solidFill>
              </a:rPr>
              <a:t>Costs</a:t>
            </a:r>
            <a:endParaRPr lang="en-IN" sz="2000" u="sng" dirty="0"/>
          </a:p>
          <a:p>
            <a:r>
              <a:rPr lang="en-IN" dirty="0" smtClean="0"/>
              <a:t>EDI </a:t>
            </a:r>
            <a:r>
              <a:rPr lang="en-IN" dirty="0"/>
              <a:t>reduces the transaction costs of paper, printing, reproduction, storage, filing, postage and document retrieval, saving businesses more than 35 percent on transaction </a:t>
            </a:r>
            <a:r>
              <a:rPr lang="en-IN" dirty="0" smtClean="0"/>
              <a:t>costs</a:t>
            </a:r>
          </a:p>
          <a:p>
            <a:endParaRPr lang="en-IN" dirty="0" smtClean="0"/>
          </a:p>
          <a:p>
            <a:r>
              <a:rPr lang="en-IN" sz="2000" b="1" u="sng" dirty="0">
                <a:solidFill>
                  <a:schemeClr val="accent2">
                    <a:lumMod val="50000"/>
                  </a:schemeClr>
                </a:solidFill>
              </a:rPr>
              <a:t>More Accuracy, Fewer </a:t>
            </a:r>
            <a:r>
              <a:rPr lang="en-IN" sz="2000" b="1" u="sng" dirty="0" smtClean="0">
                <a:solidFill>
                  <a:schemeClr val="accent2">
                    <a:lumMod val="50000"/>
                  </a:schemeClr>
                </a:solidFill>
              </a:rPr>
              <a:t>Errors</a:t>
            </a:r>
            <a:endParaRPr lang="en-IN" sz="2000" u="sng" dirty="0"/>
          </a:p>
          <a:p>
            <a:r>
              <a:rPr lang="en-IN" dirty="0"/>
              <a:t>1.EDI reduces error transactions by 30-40 percent</a:t>
            </a:r>
          </a:p>
          <a:p>
            <a:r>
              <a:rPr lang="en-IN" dirty="0"/>
              <a:t>2.EDI eliminates human errors from illegible handwriting, lost mail and keying errors</a:t>
            </a:r>
          </a:p>
          <a:p>
            <a:endParaRPr lang="en-IN" dirty="0"/>
          </a:p>
          <a:p>
            <a:endParaRPr lang="en-IN" dirty="0"/>
          </a:p>
          <a:p>
            <a:endParaRPr lang="en-IN" dirty="0"/>
          </a:p>
        </p:txBody>
      </p:sp>
    </p:spTree>
    <p:extLst>
      <p:ext uri="{BB962C8B-B14F-4D97-AF65-F5344CB8AC3E}">
        <p14:creationId xmlns:p14="http://schemas.microsoft.com/office/powerpoint/2010/main" val="2391636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0551" y="276045"/>
            <a:ext cx="9816860" cy="6370975"/>
          </a:xfrm>
          <a:prstGeom prst="rect">
            <a:avLst/>
          </a:prstGeom>
          <a:noFill/>
        </p:spPr>
        <p:txBody>
          <a:bodyPr wrap="square" rtlCol="0">
            <a:spAutoFit/>
          </a:bodyPr>
          <a:lstStyle/>
          <a:p>
            <a:pPr algn="ctr"/>
            <a:r>
              <a:rPr lang="en-IN" sz="2800" b="1" dirty="0">
                <a:solidFill>
                  <a:schemeClr val="accent1">
                    <a:lumMod val="75000"/>
                  </a:schemeClr>
                </a:solidFill>
              </a:rPr>
              <a:t>How EDI </a:t>
            </a:r>
            <a:r>
              <a:rPr lang="en-IN" sz="2800" b="1" dirty="0" smtClean="0">
                <a:solidFill>
                  <a:schemeClr val="accent1">
                    <a:lumMod val="75000"/>
                  </a:schemeClr>
                </a:solidFill>
              </a:rPr>
              <a:t>Works</a:t>
            </a:r>
          </a:p>
          <a:p>
            <a:pPr algn="ctr"/>
            <a:endParaRPr lang="en-IN" sz="2800" b="1" dirty="0">
              <a:solidFill>
                <a:schemeClr val="accent1">
                  <a:lumMod val="75000"/>
                </a:schemeClr>
              </a:solidFill>
            </a:endParaRPr>
          </a:p>
          <a:p>
            <a:r>
              <a:rPr lang="en-IN" dirty="0"/>
              <a:t>There are three steps in the process of sending EDI documents</a:t>
            </a:r>
            <a:r>
              <a:rPr lang="en-IN" dirty="0" smtClean="0"/>
              <a:t>:</a:t>
            </a:r>
          </a:p>
          <a:p>
            <a:r>
              <a:rPr lang="en-IN" dirty="0" smtClean="0"/>
              <a:t>prepare </a:t>
            </a:r>
            <a:r>
              <a:rPr lang="en-IN" dirty="0"/>
              <a:t>the documents, translate them into an EDI format and transmit them to a partner</a:t>
            </a:r>
            <a:r>
              <a:rPr lang="en-IN" dirty="0" smtClean="0"/>
              <a:t>.</a:t>
            </a:r>
          </a:p>
          <a:p>
            <a:endParaRPr lang="en-IN" dirty="0"/>
          </a:p>
          <a:p>
            <a:pPr marL="457200" indent="-457200">
              <a:buAutoNum type="arabicPeriod"/>
            </a:pPr>
            <a:r>
              <a:rPr lang="en-IN" sz="2000" u="sng" dirty="0" smtClean="0">
                <a:solidFill>
                  <a:schemeClr val="accent2">
                    <a:lumMod val="50000"/>
                  </a:schemeClr>
                </a:solidFill>
                <a:latin typeface="Algerian" panose="04020705040A02060702" pitchFamily="82" charset="0"/>
              </a:rPr>
              <a:t>Document Preparation</a:t>
            </a:r>
          </a:p>
          <a:p>
            <a:endParaRPr lang="en-IN" sz="2000" u="sng" dirty="0">
              <a:solidFill>
                <a:schemeClr val="accent2">
                  <a:lumMod val="50000"/>
                </a:schemeClr>
              </a:solidFill>
              <a:latin typeface="Algerian" panose="04020705040A02060702" pitchFamily="82" charset="0"/>
            </a:endParaRPr>
          </a:p>
          <a:p>
            <a:r>
              <a:rPr lang="en-IN" dirty="0" smtClean="0"/>
              <a:t>.Exporting </a:t>
            </a:r>
            <a:r>
              <a:rPr lang="en-IN" dirty="0"/>
              <a:t>computer-based data from spreadsheets or databases</a:t>
            </a:r>
          </a:p>
          <a:p>
            <a:r>
              <a:rPr lang="en-IN" dirty="0" smtClean="0"/>
              <a:t>.Reformatted </a:t>
            </a:r>
            <a:r>
              <a:rPr lang="en-IN" dirty="0"/>
              <a:t>electronic reports into data files</a:t>
            </a:r>
          </a:p>
          <a:p>
            <a:r>
              <a:rPr lang="en-IN" dirty="0"/>
              <a:t>.</a:t>
            </a:r>
            <a:r>
              <a:rPr lang="en-IN" dirty="0" smtClean="0"/>
              <a:t>Enhancing </a:t>
            </a:r>
            <a:r>
              <a:rPr lang="en-IN" dirty="0"/>
              <a:t>apps to create output files ready for EDI standard translation</a:t>
            </a:r>
          </a:p>
          <a:p>
            <a:r>
              <a:rPr lang="en-IN" dirty="0" smtClean="0"/>
              <a:t>.Purchasing </a:t>
            </a:r>
            <a:r>
              <a:rPr lang="en-IN" dirty="0"/>
              <a:t>EDI software that can turn documents from your systems into EDI files</a:t>
            </a:r>
          </a:p>
          <a:p>
            <a:r>
              <a:rPr lang="en-IN" dirty="0"/>
              <a:t>.</a:t>
            </a:r>
            <a:r>
              <a:rPr lang="en-IN" dirty="0" smtClean="0"/>
              <a:t>Human </a:t>
            </a:r>
            <a:r>
              <a:rPr lang="en-IN" dirty="0"/>
              <a:t>data </a:t>
            </a:r>
            <a:r>
              <a:rPr lang="en-IN" dirty="0" smtClean="0"/>
              <a:t>entry</a:t>
            </a:r>
          </a:p>
          <a:p>
            <a:endParaRPr lang="en-IN" dirty="0"/>
          </a:p>
          <a:p>
            <a:r>
              <a:rPr lang="en-IN" sz="2000" b="1" u="sng" dirty="0" smtClean="0">
                <a:solidFill>
                  <a:schemeClr val="accent2">
                    <a:lumMod val="50000"/>
                  </a:schemeClr>
                </a:solidFill>
                <a:latin typeface="Algerian" panose="04020705040A02060702" pitchFamily="82" charset="0"/>
              </a:rPr>
              <a:t>2   EDI </a:t>
            </a:r>
            <a:r>
              <a:rPr lang="en-IN" sz="2000" b="1" u="sng" dirty="0">
                <a:solidFill>
                  <a:schemeClr val="accent2">
                    <a:lumMod val="50000"/>
                  </a:schemeClr>
                </a:solidFill>
                <a:latin typeface="Algerian" panose="04020705040A02060702" pitchFamily="82" charset="0"/>
              </a:rPr>
              <a:t>Document </a:t>
            </a:r>
            <a:r>
              <a:rPr lang="en-IN" sz="2000" b="1" u="sng" dirty="0" smtClean="0">
                <a:solidFill>
                  <a:schemeClr val="accent2">
                    <a:lumMod val="50000"/>
                  </a:schemeClr>
                </a:solidFill>
                <a:latin typeface="Algerian" panose="04020705040A02060702" pitchFamily="82" charset="0"/>
              </a:rPr>
              <a:t>Translation</a:t>
            </a:r>
          </a:p>
          <a:p>
            <a:endParaRPr lang="en-IN" dirty="0"/>
          </a:p>
          <a:p>
            <a:r>
              <a:rPr lang="en-IN" dirty="0"/>
              <a:t>The next step is to feed your document through </a:t>
            </a:r>
            <a:r>
              <a:rPr lang="en-IN" dirty="0" smtClean="0"/>
              <a:t>EDI Translation Software to </a:t>
            </a:r>
            <a:r>
              <a:rPr lang="en-IN" dirty="0"/>
              <a:t>convert your internal data format into the EDI standard format using the appropriate segments and data elements. Alternatively, you can send your data to an EDI service provider, who handles translation to and from the EDI format on your behalf.</a:t>
            </a:r>
          </a:p>
          <a:p>
            <a:endParaRPr lang="en-IN" dirty="0"/>
          </a:p>
          <a:p>
            <a:endParaRPr lang="en-IN" dirty="0"/>
          </a:p>
        </p:txBody>
      </p:sp>
    </p:spTree>
    <p:extLst>
      <p:ext uri="{BB962C8B-B14F-4D97-AF65-F5344CB8AC3E}">
        <p14:creationId xmlns:p14="http://schemas.microsoft.com/office/powerpoint/2010/main" val="111188713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122</TotalTime>
  <Words>890</Words>
  <Application>Microsoft Office PowerPoint</Application>
  <PresentationFormat>Widescreen</PresentationFormat>
  <Paragraphs>135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Algerian</vt:lpstr>
      <vt:lpstr>Arial</vt:lpstr>
      <vt:lpstr>Arial Rounded MT Bold</vt:lpstr>
      <vt:lpstr>Bahnschrift Light</vt:lpstr>
      <vt:lpstr>Bell MT</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8</cp:revision>
  <dcterms:created xsi:type="dcterms:W3CDTF">2020-06-19T14:04:57Z</dcterms:created>
  <dcterms:modified xsi:type="dcterms:W3CDTF">2020-06-19T16:07:29Z</dcterms:modified>
</cp:coreProperties>
</file>