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970905"/>
          </a:xfrm>
          <a:custGeom>
            <a:avLst/>
            <a:gdLst/>
            <a:ahLst/>
            <a:cxnLst/>
            <a:rect l="l" t="t" r="r" b="b"/>
            <a:pathLst>
              <a:path w="9144000" h="5970905">
                <a:moveTo>
                  <a:pt x="9144000" y="0"/>
                </a:moveTo>
                <a:lnTo>
                  <a:pt x="0" y="0"/>
                </a:lnTo>
                <a:lnTo>
                  <a:pt x="0" y="5970905"/>
                </a:lnTo>
                <a:lnTo>
                  <a:pt x="9144000" y="5970905"/>
                </a:lnTo>
                <a:lnTo>
                  <a:pt x="9144000" y="0"/>
                </a:lnTo>
                <a:close/>
              </a:path>
            </a:pathLst>
          </a:custGeom>
          <a:solidFill>
            <a:srgbClr val="775F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285115" y="285115"/>
            <a:ext cx="1714500" cy="1714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4441" y="1979009"/>
            <a:ext cx="6135116" cy="1635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775F53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Tw Cen MT"/>
                <a:cs typeface="Tw Cen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775F53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775F53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289938"/>
            <a:ext cx="534035" cy="177165"/>
          </a:xfrm>
          <a:custGeom>
            <a:avLst/>
            <a:gdLst/>
            <a:ahLst/>
            <a:cxnLst/>
            <a:rect l="l" t="t" r="r" b="b"/>
            <a:pathLst>
              <a:path w="534035" h="177165">
                <a:moveTo>
                  <a:pt x="533704" y="0"/>
                </a:moveTo>
                <a:lnTo>
                  <a:pt x="0" y="0"/>
                </a:lnTo>
                <a:lnTo>
                  <a:pt x="0" y="176784"/>
                </a:lnTo>
                <a:lnTo>
                  <a:pt x="533704" y="176784"/>
                </a:lnTo>
                <a:lnTo>
                  <a:pt x="533704" y="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90550" y="1280160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8553450" y="0"/>
                </a:moveTo>
                <a:lnTo>
                  <a:pt x="0" y="0"/>
                </a:lnTo>
                <a:lnTo>
                  <a:pt x="0" y="228600"/>
                </a:lnTo>
                <a:lnTo>
                  <a:pt x="8553450" y="228600"/>
                </a:lnTo>
                <a:lnTo>
                  <a:pt x="8553450" y="0"/>
                </a:lnTo>
                <a:close/>
              </a:path>
            </a:pathLst>
          </a:custGeom>
          <a:solidFill>
            <a:srgbClr val="92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1162" y="368249"/>
            <a:ext cx="8021675" cy="666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rgbClr val="775F53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69112" y="1545717"/>
            <a:ext cx="7805775" cy="4652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Tw Cen MT"/>
                <a:cs typeface="Tw Cen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jpg"/><Relationship Id="rId4" Type="http://schemas.openxmlformats.org/officeDocument/2006/relationships/image" Target="../media/image5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65997" y="292354"/>
            <a:ext cx="11557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35" b="1">
                <a:solidFill>
                  <a:srgbClr val="EBDDC3"/>
                </a:solidFill>
                <a:latin typeface="Tw Cen MT"/>
                <a:cs typeface="Tw Cen MT"/>
              </a:rPr>
              <a:t>1</a:t>
            </a:r>
            <a:endParaRPr sz="1400">
              <a:latin typeface="Tw Cen MT"/>
              <a:cs typeface="Tw Cen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2555" rIns="0" bIns="0" rtlCol="0" vert="horz">
            <a:spAutoFit/>
          </a:bodyPr>
          <a:lstStyle/>
          <a:p>
            <a:pPr algn="ctr" marL="10160">
              <a:lnSpc>
                <a:spcPct val="100000"/>
              </a:lnSpc>
              <a:spcBef>
                <a:spcPts val="965"/>
              </a:spcBef>
            </a:pPr>
            <a:r>
              <a:rPr dirty="0"/>
              <a:t>COPYRIGHT</a:t>
            </a:r>
          </a:p>
          <a:p>
            <a:pPr algn="ctr" marL="10160">
              <a:lnSpc>
                <a:spcPct val="100000"/>
              </a:lnSpc>
              <a:spcBef>
                <a:spcPts val="285"/>
              </a:spcBef>
            </a:pPr>
            <a:r>
              <a:rPr dirty="0" sz="1800">
                <a:latin typeface="Tw Cen MT"/>
                <a:cs typeface="Tw Cen MT"/>
              </a:rPr>
              <a:t>A </a:t>
            </a:r>
            <a:r>
              <a:rPr dirty="0" sz="1800" spc="-5">
                <a:latin typeface="Tw Cen MT"/>
                <a:cs typeface="Tw Cen MT"/>
              </a:rPr>
              <a:t>part </a:t>
            </a:r>
            <a:r>
              <a:rPr dirty="0" sz="1800" spc="5">
                <a:latin typeface="Tw Cen MT"/>
                <a:cs typeface="Tw Cen MT"/>
              </a:rPr>
              <a:t>of </a:t>
            </a:r>
            <a:r>
              <a:rPr dirty="0" sz="2400" spc="-5">
                <a:latin typeface="Tw Cen MT"/>
                <a:cs typeface="Tw Cen MT"/>
              </a:rPr>
              <a:t>Intellectual Property </a:t>
            </a:r>
            <a:r>
              <a:rPr dirty="0" sz="2400">
                <a:latin typeface="Tw Cen MT"/>
                <a:cs typeface="Tw Cen MT"/>
              </a:rPr>
              <a:t>Right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64122" y="4521834"/>
            <a:ext cx="30060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Shayan</a:t>
            </a:r>
            <a:r>
              <a:rPr dirty="0" sz="24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Mukherjee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6052820"/>
            <a:ext cx="2240280" cy="713740"/>
          </a:xfrm>
          <a:custGeom>
            <a:avLst/>
            <a:gdLst/>
            <a:ahLst/>
            <a:cxnLst/>
            <a:rect l="l" t="t" r="r" b="b"/>
            <a:pathLst>
              <a:path w="2240280" h="713740">
                <a:moveTo>
                  <a:pt x="2240280" y="0"/>
                </a:moveTo>
                <a:lnTo>
                  <a:pt x="0" y="0"/>
                </a:lnTo>
                <a:lnTo>
                  <a:pt x="0" y="713739"/>
                </a:lnTo>
                <a:lnTo>
                  <a:pt x="2240280" y="713739"/>
                </a:lnTo>
                <a:lnTo>
                  <a:pt x="2240280" y="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59025" y="6043929"/>
            <a:ext cx="6784975" cy="713740"/>
          </a:xfrm>
          <a:custGeom>
            <a:avLst/>
            <a:gdLst/>
            <a:ahLst/>
            <a:cxnLst/>
            <a:rect l="l" t="t" r="r" b="b"/>
            <a:pathLst>
              <a:path w="6784975" h="713740">
                <a:moveTo>
                  <a:pt x="6784975" y="0"/>
                </a:moveTo>
                <a:lnTo>
                  <a:pt x="0" y="0"/>
                </a:lnTo>
                <a:lnTo>
                  <a:pt x="0" y="713740"/>
                </a:lnTo>
                <a:lnTo>
                  <a:pt x="6784975" y="713740"/>
                </a:lnTo>
                <a:lnTo>
                  <a:pt x="6784975" y="0"/>
                </a:lnTo>
                <a:close/>
              </a:path>
            </a:pathLst>
          </a:custGeom>
          <a:solidFill>
            <a:srgbClr val="92B6D2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692" y="353009"/>
            <a:ext cx="388937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5"/>
              <a:t>Economic</a:t>
            </a:r>
            <a:r>
              <a:rPr dirty="0" sz="4400" spc="-80"/>
              <a:t> </a:t>
            </a:r>
            <a:r>
              <a:rPr dirty="0" sz="4400"/>
              <a:t>Rights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0" y="1302130"/>
            <a:ext cx="534035" cy="177165"/>
          </a:xfrm>
          <a:custGeom>
            <a:avLst/>
            <a:gdLst/>
            <a:ahLst/>
            <a:cxnLst/>
            <a:rect l="l" t="t" r="r" b="b"/>
            <a:pathLst>
              <a:path w="534035" h="177165">
                <a:moveTo>
                  <a:pt x="533704" y="0"/>
                </a:moveTo>
                <a:lnTo>
                  <a:pt x="0" y="0"/>
                </a:lnTo>
                <a:lnTo>
                  <a:pt x="0" y="176784"/>
                </a:lnTo>
                <a:lnTo>
                  <a:pt x="533704" y="176784"/>
                </a:lnTo>
                <a:lnTo>
                  <a:pt x="533704" y="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70179" y="1277239"/>
            <a:ext cx="1905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0" b="1">
                <a:solidFill>
                  <a:srgbClr val="FFFFFF"/>
                </a:solidFill>
                <a:latin typeface="Tw Cen MT"/>
                <a:cs typeface="Tw Cen MT"/>
              </a:rPr>
              <a:t>10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1692" y="1588388"/>
            <a:ext cx="7694930" cy="41744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00" spc="-5">
                <a:latin typeface="Arial"/>
                <a:cs typeface="Arial"/>
              </a:rPr>
              <a:t>Several exclusive </a:t>
            </a:r>
            <a:r>
              <a:rPr dirty="0" sz="2000">
                <a:latin typeface="Arial"/>
                <a:cs typeface="Arial"/>
              </a:rPr>
              <a:t>rights typically </a:t>
            </a:r>
            <a:r>
              <a:rPr dirty="0" sz="2000" spc="-5">
                <a:latin typeface="Arial"/>
                <a:cs typeface="Arial"/>
              </a:rPr>
              <a:t>attach to </a:t>
            </a:r>
            <a:r>
              <a:rPr dirty="0" sz="2000">
                <a:latin typeface="Arial"/>
                <a:cs typeface="Arial"/>
              </a:rPr>
              <a:t>the </a:t>
            </a:r>
            <a:r>
              <a:rPr dirty="0" sz="2000" spc="-5">
                <a:latin typeface="Arial"/>
                <a:cs typeface="Arial"/>
              </a:rPr>
              <a:t>holder of a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copyright:-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50">
              <a:latin typeface="Arial"/>
              <a:cs typeface="Arial"/>
            </a:endParaRPr>
          </a:p>
          <a:p>
            <a:pPr marL="332740" marR="5080" indent="-320040">
              <a:lnSpc>
                <a:spcPts val="2910"/>
              </a:lnSpc>
              <a:spcBef>
                <a:spcPts val="5"/>
              </a:spcBef>
              <a:buClr>
                <a:srgbClr val="DD8046"/>
              </a:buClr>
              <a:buSzPct val="59259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dirty="0" sz="2700" spc="5">
                <a:latin typeface="Tw Cen MT"/>
                <a:cs typeface="Tw Cen MT"/>
              </a:rPr>
              <a:t>to </a:t>
            </a:r>
            <a:r>
              <a:rPr dirty="0" sz="2700" spc="-20">
                <a:latin typeface="Tw Cen MT"/>
                <a:cs typeface="Tw Cen MT"/>
              </a:rPr>
              <a:t>produce </a:t>
            </a:r>
            <a:r>
              <a:rPr dirty="0" sz="2700">
                <a:latin typeface="Tw Cen MT"/>
                <a:cs typeface="Tw Cen MT"/>
              </a:rPr>
              <a:t>copies </a:t>
            </a:r>
            <a:r>
              <a:rPr dirty="0" sz="2700" spc="-5">
                <a:latin typeface="Tw Cen MT"/>
                <a:cs typeface="Tw Cen MT"/>
              </a:rPr>
              <a:t>or reproductions of </a:t>
            </a:r>
            <a:r>
              <a:rPr dirty="0" sz="2700" spc="-10">
                <a:latin typeface="Tw Cen MT"/>
                <a:cs typeface="Tw Cen MT"/>
              </a:rPr>
              <a:t>the </a:t>
            </a:r>
            <a:r>
              <a:rPr dirty="0" sz="2700" spc="-5">
                <a:latin typeface="Tw Cen MT"/>
                <a:cs typeface="Tw Cen MT"/>
              </a:rPr>
              <a:t>work and </a:t>
            </a:r>
            <a:r>
              <a:rPr dirty="0" sz="2700" spc="5">
                <a:latin typeface="Tw Cen MT"/>
                <a:cs typeface="Tw Cen MT"/>
              </a:rPr>
              <a:t>to  </a:t>
            </a:r>
            <a:r>
              <a:rPr dirty="0" sz="2700">
                <a:latin typeface="Tw Cen MT"/>
                <a:cs typeface="Tw Cen MT"/>
              </a:rPr>
              <a:t>sell </a:t>
            </a:r>
            <a:r>
              <a:rPr dirty="0" sz="2700" spc="-5">
                <a:latin typeface="Tw Cen MT"/>
                <a:cs typeface="Tw Cen MT"/>
              </a:rPr>
              <a:t>those </a:t>
            </a:r>
            <a:r>
              <a:rPr dirty="0" sz="2700" spc="-10">
                <a:latin typeface="Tw Cen MT"/>
                <a:cs typeface="Tw Cen MT"/>
              </a:rPr>
              <a:t>copies </a:t>
            </a:r>
            <a:r>
              <a:rPr dirty="0" sz="2700" spc="-20">
                <a:latin typeface="Tw Cen MT"/>
                <a:cs typeface="Tw Cen MT"/>
              </a:rPr>
              <a:t>(including, typically, </a:t>
            </a:r>
            <a:r>
              <a:rPr dirty="0" sz="2700" spc="-5">
                <a:latin typeface="Tw Cen MT"/>
                <a:cs typeface="Tw Cen MT"/>
              </a:rPr>
              <a:t>electronic</a:t>
            </a:r>
            <a:r>
              <a:rPr dirty="0" sz="2700" spc="-15">
                <a:latin typeface="Tw Cen MT"/>
                <a:cs typeface="Tw Cen MT"/>
              </a:rPr>
              <a:t> </a:t>
            </a:r>
            <a:r>
              <a:rPr dirty="0" sz="2700" spc="-5">
                <a:latin typeface="Tw Cen MT"/>
                <a:cs typeface="Tw Cen MT"/>
              </a:rPr>
              <a:t>copies)</a:t>
            </a:r>
            <a:endParaRPr sz="2700">
              <a:latin typeface="Tw Cen MT"/>
              <a:cs typeface="Tw Cen MT"/>
            </a:endParaRPr>
          </a:p>
          <a:p>
            <a:pPr marL="332740" indent="-320040">
              <a:lnSpc>
                <a:spcPct val="100000"/>
              </a:lnSpc>
              <a:spcBef>
                <a:spcPts val="335"/>
              </a:spcBef>
              <a:buClr>
                <a:srgbClr val="DD8046"/>
              </a:buClr>
              <a:buSzPct val="59259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dirty="0" sz="2700" spc="5">
                <a:latin typeface="Tw Cen MT"/>
                <a:cs typeface="Tw Cen MT"/>
              </a:rPr>
              <a:t>to </a:t>
            </a:r>
            <a:r>
              <a:rPr dirty="0" sz="2700" spc="-5">
                <a:latin typeface="Tw Cen MT"/>
                <a:cs typeface="Tw Cen MT"/>
              </a:rPr>
              <a:t>import or export </a:t>
            </a:r>
            <a:r>
              <a:rPr dirty="0" sz="2700" spc="-10">
                <a:latin typeface="Tw Cen MT"/>
                <a:cs typeface="Tw Cen MT"/>
              </a:rPr>
              <a:t>the</a:t>
            </a:r>
            <a:r>
              <a:rPr dirty="0" sz="2700" spc="-130">
                <a:latin typeface="Tw Cen MT"/>
                <a:cs typeface="Tw Cen MT"/>
              </a:rPr>
              <a:t> </a:t>
            </a:r>
            <a:r>
              <a:rPr dirty="0" sz="2700" spc="-5">
                <a:latin typeface="Tw Cen MT"/>
                <a:cs typeface="Tw Cen MT"/>
              </a:rPr>
              <a:t>work</a:t>
            </a:r>
            <a:endParaRPr sz="2700">
              <a:latin typeface="Tw Cen MT"/>
              <a:cs typeface="Tw Cen MT"/>
            </a:endParaRPr>
          </a:p>
          <a:p>
            <a:pPr marL="332740" marR="770255" indent="-320040">
              <a:lnSpc>
                <a:spcPts val="2910"/>
              </a:lnSpc>
              <a:spcBef>
                <a:spcPts val="735"/>
              </a:spcBef>
              <a:buClr>
                <a:srgbClr val="DD8046"/>
              </a:buClr>
              <a:buSzPct val="59259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dirty="0" sz="2700" spc="5">
                <a:latin typeface="Tw Cen MT"/>
                <a:cs typeface="Tw Cen MT"/>
              </a:rPr>
              <a:t>to </a:t>
            </a:r>
            <a:r>
              <a:rPr dirty="0" sz="2700" spc="-5">
                <a:latin typeface="Tw Cen MT"/>
                <a:cs typeface="Tw Cen MT"/>
              </a:rPr>
              <a:t>create </a:t>
            </a:r>
            <a:r>
              <a:rPr dirty="0" sz="2700" spc="-25">
                <a:latin typeface="Tw Cen MT"/>
                <a:cs typeface="Tw Cen MT"/>
              </a:rPr>
              <a:t>derivative </a:t>
            </a:r>
            <a:r>
              <a:rPr dirty="0" sz="2700">
                <a:latin typeface="Tw Cen MT"/>
                <a:cs typeface="Tw Cen MT"/>
              </a:rPr>
              <a:t>works </a:t>
            </a:r>
            <a:r>
              <a:rPr dirty="0" sz="2700" spc="-5">
                <a:latin typeface="Tw Cen MT"/>
                <a:cs typeface="Tw Cen MT"/>
              </a:rPr>
              <a:t>(works that </a:t>
            </a:r>
            <a:r>
              <a:rPr dirty="0" sz="2700" spc="-25">
                <a:latin typeface="Tw Cen MT"/>
                <a:cs typeface="Tw Cen MT"/>
              </a:rPr>
              <a:t>adapt </a:t>
            </a:r>
            <a:r>
              <a:rPr dirty="0" sz="2700">
                <a:latin typeface="Tw Cen MT"/>
                <a:cs typeface="Tw Cen MT"/>
              </a:rPr>
              <a:t>the  </a:t>
            </a:r>
            <a:r>
              <a:rPr dirty="0" sz="2700" spc="-5">
                <a:latin typeface="Tw Cen MT"/>
                <a:cs typeface="Tw Cen MT"/>
              </a:rPr>
              <a:t>original</a:t>
            </a:r>
            <a:r>
              <a:rPr dirty="0" sz="2700" spc="-45">
                <a:latin typeface="Tw Cen MT"/>
                <a:cs typeface="Tw Cen MT"/>
              </a:rPr>
              <a:t> </a:t>
            </a:r>
            <a:r>
              <a:rPr dirty="0" sz="2700" spc="-5">
                <a:latin typeface="Tw Cen MT"/>
                <a:cs typeface="Tw Cen MT"/>
              </a:rPr>
              <a:t>work)</a:t>
            </a:r>
            <a:endParaRPr sz="2700">
              <a:latin typeface="Tw Cen MT"/>
              <a:cs typeface="Tw Cen MT"/>
            </a:endParaRPr>
          </a:p>
          <a:p>
            <a:pPr marL="332740" indent="-320040">
              <a:lnSpc>
                <a:spcPct val="100000"/>
              </a:lnSpc>
              <a:spcBef>
                <a:spcPts val="340"/>
              </a:spcBef>
              <a:buClr>
                <a:srgbClr val="DD8046"/>
              </a:buClr>
              <a:buSzPct val="59259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dirty="0" sz="2700" spc="5">
                <a:latin typeface="Tw Cen MT"/>
                <a:cs typeface="Tw Cen MT"/>
              </a:rPr>
              <a:t>to </a:t>
            </a:r>
            <a:r>
              <a:rPr dirty="0" sz="2700" spc="-5">
                <a:latin typeface="Tw Cen MT"/>
                <a:cs typeface="Tw Cen MT"/>
              </a:rPr>
              <a:t>perform or </a:t>
            </a:r>
            <a:r>
              <a:rPr dirty="0" sz="2700" spc="-20">
                <a:latin typeface="Tw Cen MT"/>
                <a:cs typeface="Tw Cen MT"/>
              </a:rPr>
              <a:t>display </a:t>
            </a:r>
            <a:r>
              <a:rPr dirty="0" sz="2700">
                <a:latin typeface="Tw Cen MT"/>
                <a:cs typeface="Tw Cen MT"/>
              </a:rPr>
              <a:t>the </a:t>
            </a:r>
            <a:r>
              <a:rPr dirty="0" sz="2700" spc="-5">
                <a:latin typeface="Tw Cen MT"/>
                <a:cs typeface="Tw Cen MT"/>
              </a:rPr>
              <a:t>work</a:t>
            </a:r>
            <a:r>
              <a:rPr dirty="0" sz="2700" spc="-165">
                <a:latin typeface="Tw Cen MT"/>
                <a:cs typeface="Tw Cen MT"/>
              </a:rPr>
              <a:t> </a:t>
            </a:r>
            <a:r>
              <a:rPr dirty="0" sz="2700" spc="-5">
                <a:latin typeface="Tw Cen MT"/>
                <a:cs typeface="Tw Cen MT"/>
              </a:rPr>
              <a:t>publicly</a:t>
            </a:r>
            <a:endParaRPr sz="2700">
              <a:latin typeface="Tw Cen MT"/>
              <a:cs typeface="Tw Cen MT"/>
            </a:endParaRPr>
          </a:p>
          <a:p>
            <a:pPr marL="332740" indent="-320040">
              <a:lnSpc>
                <a:spcPct val="100000"/>
              </a:lnSpc>
              <a:spcBef>
                <a:spcPts val="385"/>
              </a:spcBef>
              <a:buClr>
                <a:srgbClr val="DD8046"/>
              </a:buClr>
              <a:buSzPct val="59259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dirty="0" sz="2700" spc="5">
                <a:latin typeface="Tw Cen MT"/>
                <a:cs typeface="Tw Cen MT"/>
              </a:rPr>
              <a:t>to </a:t>
            </a:r>
            <a:r>
              <a:rPr dirty="0" sz="2700" spc="-5">
                <a:latin typeface="Tw Cen MT"/>
                <a:cs typeface="Tw Cen MT"/>
              </a:rPr>
              <a:t>sell </a:t>
            </a:r>
            <a:r>
              <a:rPr dirty="0" sz="2700" spc="5">
                <a:latin typeface="Tw Cen MT"/>
                <a:cs typeface="Tw Cen MT"/>
              </a:rPr>
              <a:t>or </a:t>
            </a:r>
            <a:r>
              <a:rPr dirty="0" sz="2700" spc="-5">
                <a:latin typeface="Tw Cen MT"/>
                <a:cs typeface="Tw Cen MT"/>
              </a:rPr>
              <a:t>assign these rights </a:t>
            </a:r>
            <a:r>
              <a:rPr dirty="0" sz="2700" spc="5">
                <a:latin typeface="Tw Cen MT"/>
                <a:cs typeface="Tw Cen MT"/>
              </a:rPr>
              <a:t>to</a:t>
            </a:r>
            <a:r>
              <a:rPr dirty="0" sz="2700" spc="-195">
                <a:latin typeface="Tw Cen MT"/>
                <a:cs typeface="Tw Cen MT"/>
              </a:rPr>
              <a:t> </a:t>
            </a:r>
            <a:r>
              <a:rPr dirty="0" sz="2700" spc="-5">
                <a:latin typeface="Tw Cen MT"/>
                <a:cs typeface="Tw Cen MT"/>
              </a:rPr>
              <a:t>others</a:t>
            </a:r>
            <a:endParaRPr sz="2700">
              <a:latin typeface="Tw Cen MT"/>
              <a:cs typeface="Tw Cen MT"/>
            </a:endParaRPr>
          </a:p>
          <a:p>
            <a:pPr marL="332740" indent="-320040">
              <a:lnSpc>
                <a:spcPct val="100000"/>
              </a:lnSpc>
              <a:spcBef>
                <a:spcPts val="365"/>
              </a:spcBef>
              <a:buClr>
                <a:srgbClr val="DD8046"/>
              </a:buClr>
              <a:buSzPct val="59259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dirty="0" sz="2700" spc="5">
                <a:latin typeface="Tw Cen MT"/>
                <a:cs typeface="Tw Cen MT"/>
              </a:rPr>
              <a:t>to </a:t>
            </a:r>
            <a:r>
              <a:rPr dirty="0" sz="2700">
                <a:latin typeface="Tw Cen MT"/>
                <a:cs typeface="Tw Cen MT"/>
              </a:rPr>
              <a:t>transmit </a:t>
            </a:r>
            <a:r>
              <a:rPr dirty="0" sz="2700" spc="-5">
                <a:latin typeface="Tw Cen MT"/>
                <a:cs typeface="Tw Cen MT"/>
              </a:rPr>
              <a:t>or </a:t>
            </a:r>
            <a:r>
              <a:rPr dirty="0" sz="2700" spc="-20">
                <a:latin typeface="Tw Cen MT"/>
                <a:cs typeface="Tw Cen MT"/>
              </a:rPr>
              <a:t>display </a:t>
            </a:r>
            <a:r>
              <a:rPr dirty="0" sz="2700" spc="-35">
                <a:latin typeface="Tw Cen MT"/>
                <a:cs typeface="Tw Cen MT"/>
              </a:rPr>
              <a:t>by </a:t>
            </a:r>
            <a:r>
              <a:rPr dirty="0" sz="2700" spc="-5">
                <a:latin typeface="Tw Cen MT"/>
                <a:cs typeface="Tw Cen MT"/>
              </a:rPr>
              <a:t>radio </a:t>
            </a:r>
            <a:r>
              <a:rPr dirty="0" sz="2700" spc="5">
                <a:latin typeface="Tw Cen MT"/>
                <a:cs typeface="Tw Cen MT"/>
              </a:rPr>
              <a:t>or</a:t>
            </a:r>
            <a:r>
              <a:rPr dirty="0" sz="2700" spc="-185">
                <a:latin typeface="Tw Cen MT"/>
                <a:cs typeface="Tw Cen MT"/>
              </a:rPr>
              <a:t> </a:t>
            </a:r>
            <a:r>
              <a:rPr dirty="0" sz="2700" spc="-10">
                <a:latin typeface="Tw Cen MT"/>
                <a:cs typeface="Tw Cen MT"/>
              </a:rPr>
              <a:t>video</a:t>
            </a:r>
            <a:endParaRPr sz="27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692" y="353009"/>
            <a:ext cx="299085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5"/>
              <a:t>Moral</a:t>
            </a:r>
            <a:r>
              <a:rPr dirty="0" sz="4400" spc="-80"/>
              <a:t> </a:t>
            </a:r>
            <a:r>
              <a:rPr dirty="0" sz="4400"/>
              <a:t>Rights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0" y="1302130"/>
            <a:ext cx="534035" cy="177165"/>
          </a:xfrm>
          <a:custGeom>
            <a:avLst/>
            <a:gdLst/>
            <a:ahLst/>
            <a:cxnLst/>
            <a:rect l="l" t="t" r="r" b="b"/>
            <a:pathLst>
              <a:path w="534035" h="177165">
                <a:moveTo>
                  <a:pt x="533704" y="0"/>
                </a:moveTo>
                <a:lnTo>
                  <a:pt x="0" y="0"/>
                </a:lnTo>
                <a:lnTo>
                  <a:pt x="0" y="176784"/>
                </a:lnTo>
                <a:lnTo>
                  <a:pt x="533704" y="176784"/>
                </a:lnTo>
                <a:lnTo>
                  <a:pt x="533704" y="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70179" y="1277239"/>
            <a:ext cx="1905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0" b="1">
                <a:solidFill>
                  <a:srgbClr val="FFFFFF"/>
                </a:solidFill>
                <a:latin typeface="Tw Cen MT"/>
                <a:cs typeface="Tw Cen MT"/>
              </a:rPr>
              <a:t>11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1692" y="2032365"/>
            <a:ext cx="7714615" cy="3752215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433070" indent="-421005">
              <a:lnSpc>
                <a:spcPct val="100000"/>
              </a:lnSpc>
              <a:spcBef>
                <a:spcPts val="745"/>
              </a:spcBef>
              <a:buAutoNum type="romanLcParenBoth"/>
              <a:tabLst>
                <a:tab pos="433705" algn="l"/>
              </a:tabLst>
            </a:pPr>
            <a:r>
              <a:rPr dirty="0" sz="2700" spc="-5" b="1">
                <a:latin typeface="Arial"/>
                <a:cs typeface="Arial"/>
              </a:rPr>
              <a:t>Right </a:t>
            </a:r>
            <a:r>
              <a:rPr dirty="0" sz="2700" spc="5" b="1">
                <a:latin typeface="Arial"/>
                <a:cs typeface="Arial"/>
              </a:rPr>
              <a:t>of</a:t>
            </a:r>
            <a:r>
              <a:rPr dirty="0" sz="2700" spc="-45" b="1">
                <a:latin typeface="Arial"/>
                <a:cs typeface="Arial"/>
              </a:rPr>
              <a:t> </a:t>
            </a:r>
            <a:r>
              <a:rPr dirty="0" sz="2700" spc="-5" b="1">
                <a:latin typeface="Arial"/>
                <a:cs typeface="Arial"/>
              </a:rPr>
              <a:t>paternity</a:t>
            </a:r>
            <a:endParaRPr sz="2700">
              <a:latin typeface="Arial"/>
              <a:cs typeface="Arial"/>
            </a:endParaRPr>
          </a:p>
          <a:p>
            <a:pPr marL="332740" marR="234315">
              <a:lnSpc>
                <a:spcPts val="3220"/>
              </a:lnSpc>
              <a:spcBef>
                <a:spcPts val="775"/>
              </a:spcBef>
            </a:pPr>
            <a:r>
              <a:rPr dirty="0" sz="2700" spc="5">
                <a:latin typeface="Tw Cen MT"/>
                <a:cs typeface="Tw Cen MT"/>
              </a:rPr>
              <a:t>to </a:t>
            </a:r>
            <a:r>
              <a:rPr dirty="0" sz="2700" spc="-10">
                <a:latin typeface="Tw Cen MT"/>
                <a:cs typeface="Tw Cen MT"/>
              </a:rPr>
              <a:t>claim </a:t>
            </a:r>
            <a:r>
              <a:rPr dirty="0" sz="2700" spc="-5">
                <a:latin typeface="Tw Cen MT"/>
                <a:cs typeface="Tw Cen MT"/>
              </a:rPr>
              <a:t>authorship of </a:t>
            </a:r>
            <a:r>
              <a:rPr dirty="0" sz="2700">
                <a:latin typeface="Tw Cen MT"/>
                <a:cs typeface="Tw Cen MT"/>
              </a:rPr>
              <a:t>work </a:t>
            </a:r>
            <a:r>
              <a:rPr dirty="0" sz="2700" spc="-5">
                <a:latin typeface="Tw Cen MT"/>
                <a:cs typeface="Tw Cen MT"/>
              </a:rPr>
              <a:t>and </a:t>
            </a:r>
            <a:r>
              <a:rPr dirty="0" sz="2700" spc="-10">
                <a:latin typeface="Tw Cen MT"/>
                <a:cs typeface="Tw Cen MT"/>
              </a:rPr>
              <a:t>to prevent </a:t>
            </a:r>
            <a:r>
              <a:rPr dirty="0" sz="2700" spc="-15">
                <a:latin typeface="Tw Cen MT"/>
                <a:cs typeface="Tw Cen MT"/>
              </a:rPr>
              <a:t>all </a:t>
            </a:r>
            <a:r>
              <a:rPr dirty="0" sz="2700" spc="-10">
                <a:latin typeface="Tw Cen MT"/>
                <a:cs typeface="Tw Cen MT"/>
              </a:rPr>
              <a:t>others  </a:t>
            </a:r>
            <a:r>
              <a:rPr dirty="0" sz="2700" spc="5">
                <a:latin typeface="Tw Cen MT"/>
                <a:cs typeface="Tw Cen MT"/>
              </a:rPr>
              <a:t>from </a:t>
            </a:r>
            <a:r>
              <a:rPr dirty="0" sz="2700" spc="-5">
                <a:latin typeface="Tw Cen MT"/>
                <a:cs typeface="Tw Cen MT"/>
              </a:rPr>
              <a:t>claiming </a:t>
            </a:r>
            <a:r>
              <a:rPr dirty="0" sz="2700" spc="-10">
                <a:latin typeface="Tw Cen MT"/>
                <a:cs typeface="Tw Cen MT"/>
              </a:rPr>
              <a:t>authorship </a:t>
            </a:r>
            <a:r>
              <a:rPr dirty="0" sz="2700" spc="-5">
                <a:latin typeface="Tw Cen MT"/>
                <a:cs typeface="Tw Cen MT"/>
              </a:rPr>
              <a:t>of his</a:t>
            </a:r>
            <a:r>
              <a:rPr dirty="0" sz="2700" spc="-15">
                <a:latin typeface="Tw Cen MT"/>
                <a:cs typeface="Tw Cen MT"/>
              </a:rPr>
              <a:t> </a:t>
            </a:r>
            <a:r>
              <a:rPr dirty="0" sz="2700" spc="-5">
                <a:latin typeface="Tw Cen MT"/>
                <a:cs typeface="Tw Cen MT"/>
              </a:rPr>
              <a:t>work.</a:t>
            </a:r>
            <a:endParaRPr sz="270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200">
              <a:latin typeface="Tw Cen MT"/>
              <a:cs typeface="Tw Cen MT"/>
            </a:endParaRPr>
          </a:p>
          <a:p>
            <a:pPr marL="527685" indent="-515620">
              <a:lnSpc>
                <a:spcPct val="100000"/>
              </a:lnSpc>
              <a:buAutoNum type="romanLcParenBoth" startAt="2"/>
              <a:tabLst>
                <a:tab pos="528320" algn="l"/>
              </a:tabLst>
            </a:pPr>
            <a:r>
              <a:rPr dirty="0" sz="2700" spc="-5" b="1">
                <a:latin typeface="Arial"/>
                <a:cs typeface="Arial"/>
              </a:rPr>
              <a:t>Right </a:t>
            </a:r>
            <a:r>
              <a:rPr dirty="0" sz="2700" spc="5" b="1">
                <a:latin typeface="Arial"/>
                <a:cs typeface="Arial"/>
              </a:rPr>
              <a:t>of</a:t>
            </a:r>
            <a:r>
              <a:rPr dirty="0" sz="2700" spc="-45" b="1">
                <a:latin typeface="Arial"/>
                <a:cs typeface="Arial"/>
              </a:rPr>
              <a:t> </a:t>
            </a:r>
            <a:r>
              <a:rPr dirty="0" sz="2700" spc="-35" b="1">
                <a:latin typeface="Arial"/>
                <a:cs typeface="Arial"/>
              </a:rPr>
              <a:t>integrity.</a:t>
            </a:r>
            <a:endParaRPr sz="2700">
              <a:latin typeface="Arial"/>
              <a:cs typeface="Arial"/>
            </a:endParaRPr>
          </a:p>
          <a:p>
            <a:pPr marL="332740" marR="5080">
              <a:lnSpc>
                <a:spcPct val="100000"/>
              </a:lnSpc>
              <a:spcBef>
                <a:spcPts val="675"/>
              </a:spcBef>
            </a:pPr>
            <a:r>
              <a:rPr dirty="0" sz="2700" spc="5">
                <a:latin typeface="Tw Cen MT"/>
                <a:cs typeface="Tw Cen MT"/>
              </a:rPr>
              <a:t>to </a:t>
            </a:r>
            <a:r>
              <a:rPr dirty="0" sz="2700" spc="-10">
                <a:latin typeface="Tw Cen MT"/>
                <a:cs typeface="Tw Cen MT"/>
              </a:rPr>
              <a:t>prevent </a:t>
            </a:r>
            <a:r>
              <a:rPr dirty="0" sz="2700" spc="-5">
                <a:latin typeface="Tw Cen MT"/>
                <a:cs typeface="Tw Cen MT"/>
              </a:rPr>
              <a:t>distortion, </a:t>
            </a:r>
            <a:r>
              <a:rPr dirty="0" sz="2700">
                <a:latin typeface="Tw Cen MT"/>
                <a:cs typeface="Tw Cen MT"/>
              </a:rPr>
              <a:t>mutilation </a:t>
            </a:r>
            <a:r>
              <a:rPr dirty="0" sz="2700" spc="5">
                <a:latin typeface="Tw Cen MT"/>
                <a:cs typeface="Tw Cen MT"/>
              </a:rPr>
              <a:t>or </a:t>
            </a:r>
            <a:r>
              <a:rPr dirty="0" sz="2700" spc="-5">
                <a:latin typeface="Tw Cen MT"/>
                <a:cs typeface="Tw Cen MT"/>
              </a:rPr>
              <a:t>other alterations of  his work, </a:t>
            </a:r>
            <a:r>
              <a:rPr dirty="0" sz="2700" spc="5">
                <a:latin typeface="Tw Cen MT"/>
                <a:cs typeface="Tw Cen MT"/>
              </a:rPr>
              <a:t>or </a:t>
            </a:r>
            <a:r>
              <a:rPr dirty="0" sz="2700" spc="-10">
                <a:latin typeface="Tw Cen MT"/>
                <a:cs typeface="Tw Cen MT"/>
              </a:rPr>
              <a:t>any </a:t>
            </a:r>
            <a:r>
              <a:rPr dirty="0" sz="2700" spc="-5">
                <a:latin typeface="Tw Cen MT"/>
                <a:cs typeface="Tw Cen MT"/>
              </a:rPr>
              <a:t>other </a:t>
            </a:r>
            <a:r>
              <a:rPr dirty="0" sz="2700">
                <a:latin typeface="Tw Cen MT"/>
                <a:cs typeface="Tw Cen MT"/>
              </a:rPr>
              <a:t>action in relation </a:t>
            </a:r>
            <a:r>
              <a:rPr dirty="0" sz="2700" spc="-5">
                <a:latin typeface="Tw Cen MT"/>
                <a:cs typeface="Tw Cen MT"/>
              </a:rPr>
              <a:t>to said </a:t>
            </a:r>
            <a:r>
              <a:rPr dirty="0" sz="2700">
                <a:latin typeface="Tw Cen MT"/>
                <a:cs typeface="Tw Cen MT"/>
              </a:rPr>
              <a:t>work,  </a:t>
            </a:r>
            <a:r>
              <a:rPr dirty="0" sz="2700" spc="-5">
                <a:latin typeface="Tw Cen MT"/>
                <a:cs typeface="Tw Cen MT"/>
              </a:rPr>
              <a:t>which would </a:t>
            </a:r>
            <a:r>
              <a:rPr dirty="0" sz="2700">
                <a:latin typeface="Tw Cen MT"/>
                <a:cs typeface="Tw Cen MT"/>
              </a:rPr>
              <a:t>be </a:t>
            </a:r>
            <a:r>
              <a:rPr dirty="0" sz="2700" spc="-10">
                <a:latin typeface="Tw Cen MT"/>
                <a:cs typeface="Tw Cen MT"/>
              </a:rPr>
              <a:t>prejudicial </a:t>
            </a:r>
            <a:r>
              <a:rPr dirty="0" sz="2700" spc="-5">
                <a:latin typeface="Tw Cen MT"/>
                <a:cs typeface="Tw Cen MT"/>
              </a:rPr>
              <a:t>to </a:t>
            </a:r>
            <a:r>
              <a:rPr dirty="0" sz="2700" spc="-10">
                <a:latin typeface="Tw Cen MT"/>
                <a:cs typeface="Tw Cen MT"/>
              </a:rPr>
              <a:t>his </a:t>
            </a:r>
            <a:r>
              <a:rPr dirty="0" sz="2700" spc="-5">
                <a:latin typeface="Tw Cen MT"/>
                <a:cs typeface="Tw Cen MT"/>
              </a:rPr>
              <a:t>honour or</a:t>
            </a:r>
            <a:r>
              <a:rPr dirty="0" sz="2700" spc="65">
                <a:latin typeface="Tw Cen MT"/>
                <a:cs typeface="Tw Cen MT"/>
              </a:rPr>
              <a:t> </a:t>
            </a:r>
            <a:r>
              <a:rPr dirty="0" sz="2700" spc="-5">
                <a:latin typeface="Tw Cen MT"/>
                <a:cs typeface="Tw Cen MT"/>
              </a:rPr>
              <a:t>reputation.</a:t>
            </a:r>
            <a:endParaRPr sz="27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692" y="353009"/>
            <a:ext cx="419544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60"/>
              <a:t>Term </a:t>
            </a:r>
            <a:r>
              <a:rPr dirty="0" sz="4400" spc="-5"/>
              <a:t>of</a:t>
            </a:r>
            <a:r>
              <a:rPr dirty="0" sz="4400" spc="-165"/>
              <a:t> </a:t>
            </a:r>
            <a:r>
              <a:rPr dirty="0" sz="4400" spc="-5"/>
              <a:t>Copyright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0" y="1302130"/>
            <a:ext cx="534035" cy="177165"/>
          </a:xfrm>
          <a:custGeom>
            <a:avLst/>
            <a:gdLst/>
            <a:ahLst/>
            <a:cxnLst/>
            <a:rect l="l" t="t" r="r" b="b"/>
            <a:pathLst>
              <a:path w="534035" h="177165">
                <a:moveTo>
                  <a:pt x="533704" y="0"/>
                </a:moveTo>
                <a:lnTo>
                  <a:pt x="0" y="0"/>
                </a:lnTo>
                <a:lnTo>
                  <a:pt x="0" y="176784"/>
                </a:lnTo>
                <a:lnTo>
                  <a:pt x="533704" y="176784"/>
                </a:lnTo>
                <a:lnTo>
                  <a:pt x="533704" y="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70179" y="1277239"/>
            <a:ext cx="1905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0" b="1">
                <a:solidFill>
                  <a:srgbClr val="FFFFFF"/>
                </a:solidFill>
                <a:latin typeface="Tw Cen MT"/>
                <a:cs typeface="Tw Cen MT"/>
              </a:rPr>
              <a:t>12</a:t>
            </a:r>
            <a:endParaRPr sz="1200">
              <a:latin typeface="Tw Cen MT"/>
              <a:cs typeface="Tw Cen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490344" y="2586354"/>
            <a:ext cx="6162675" cy="3806825"/>
            <a:chOff x="1490344" y="2586354"/>
            <a:chExt cx="6162675" cy="3806825"/>
          </a:xfrm>
        </p:grpSpPr>
        <p:sp>
          <p:nvSpPr>
            <p:cNvPr id="6" name="object 6"/>
            <p:cNvSpPr/>
            <p:nvPr/>
          </p:nvSpPr>
          <p:spPr>
            <a:xfrm>
              <a:off x="1499869" y="4616450"/>
              <a:ext cx="6143625" cy="1767205"/>
            </a:xfrm>
            <a:custGeom>
              <a:avLst/>
              <a:gdLst/>
              <a:ahLst/>
              <a:cxnLst/>
              <a:rect l="l" t="t" r="r" b="b"/>
              <a:pathLst>
                <a:path w="6143625" h="1767204">
                  <a:moveTo>
                    <a:pt x="0" y="1767205"/>
                  </a:moveTo>
                  <a:lnTo>
                    <a:pt x="6143625" y="1767205"/>
                  </a:lnTo>
                  <a:lnTo>
                    <a:pt x="6143625" y="0"/>
                  </a:lnTo>
                  <a:lnTo>
                    <a:pt x="0" y="0"/>
                  </a:lnTo>
                  <a:lnTo>
                    <a:pt x="0" y="1767205"/>
                  </a:lnTo>
                  <a:close/>
                </a:path>
              </a:pathLst>
            </a:custGeom>
            <a:ln w="19050">
              <a:solidFill>
                <a:srgbClr val="92B6D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806574" y="4365625"/>
              <a:ext cx="4657725" cy="501650"/>
            </a:xfrm>
            <a:custGeom>
              <a:avLst/>
              <a:gdLst/>
              <a:ahLst/>
              <a:cxnLst/>
              <a:rect l="l" t="t" r="r" b="b"/>
              <a:pathLst>
                <a:path w="4657725" h="501650">
                  <a:moveTo>
                    <a:pt x="4573905" y="0"/>
                  </a:moveTo>
                  <a:lnTo>
                    <a:pt x="83819" y="0"/>
                  </a:lnTo>
                  <a:lnTo>
                    <a:pt x="50800" y="6350"/>
                  </a:lnTo>
                  <a:lnTo>
                    <a:pt x="24130" y="24764"/>
                  </a:lnTo>
                  <a:lnTo>
                    <a:pt x="6350" y="50800"/>
                  </a:lnTo>
                  <a:lnTo>
                    <a:pt x="0" y="83819"/>
                  </a:lnTo>
                  <a:lnTo>
                    <a:pt x="0" y="418464"/>
                  </a:lnTo>
                  <a:lnTo>
                    <a:pt x="6350" y="450850"/>
                  </a:lnTo>
                  <a:lnTo>
                    <a:pt x="24130" y="477519"/>
                  </a:lnTo>
                  <a:lnTo>
                    <a:pt x="50800" y="495300"/>
                  </a:lnTo>
                  <a:lnTo>
                    <a:pt x="83819" y="501650"/>
                  </a:lnTo>
                  <a:lnTo>
                    <a:pt x="4573905" y="501650"/>
                  </a:lnTo>
                  <a:lnTo>
                    <a:pt x="4606290" y="495300"/>
                  </a:lnTo>
                  <a:lnTo>
                    <a:pt x="4632960" y="477519"/>
                  </a:lnTo>
                  <a:lnTo>
                    <a:pt x="4650740" y="450850"/>
                  </a:lnTo>
                  <a:lnTo>
                    <a:pt x="4657725" y="418464"/>
                  </a:lnTo>
                  <a:lnTo>
                    <a:pt x="4657725" y="83819"/>
                  </a:lnTo>
                  <a:lnTo>
                    <a:pt x="4650740" y="50800"/>
                  </a:lnTo>
                  <a:lnTo>
                    <a:pt x="4632960" y="24764"/>
                  </a:lnTo>
                  <a:lnTo>
                    <a:pt x="4606290" y="6350"/>
                  </a:lnTo>
                  <a:lnTo>
                    <a:pt x="4573905" y="0"/>
                  </a:lnTo>
                  <a:close/>
                </a:path>
              </a:pathLst>
            </a:custGeom>
            <a:solidFill>
              <a:srgbClr val="92B6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806574" y="4365625"/>
              <a:ext cx="4657725" cy="501650"/>
            </a:xfrm>
            <a:custGeom>
              <a:avLst/>
              <a:gdLst/>
              <a:ahLst/>
              <a:cxnLst/>
              <a:rect l="l" t="t" r="r" b="b"/>
              <a:pathLst>
                <a:path w="4657725" h="501650">
                  <a:moveTo>
                    <a:pt x="0" y="83819"/>
                  </a:moveTo>
                  <a:lnTo>
                    <a:pt x="6350" y="50800"/>
                  </a:lnTo>
                  <a:lnTo>
                    <a:pt x="24130" y="24764"/>
                  </a:lnTo>
                  <a:lnTo>
                    <a:pt x="50800" y="6350"/>
                  </a:lnTo>
                  <a:lnTo>
                    <a:pt x="83819" y="0"/>
                  </a:lnTo>
                  <a:lnTo>
                    <a:pt x="4573905" y="0"/>
                  </a:lnTo>
                  <a:lnTo>
                    <a:pt x="4606290" y="6350"/>
                  </a:lnTo>
                  <a:lnTo>
                    <a:pt x="4632960" y="24764"/>
                  </a:lnTo>
                  <a:lnTo>
                    <a:pt x="4650740" y="50800"/>
                  </a:lnTo>
                  <a:lnTo>
                    <a:pt x="4657725" y="83819"/>
                  </a:lnTo>
                  <a:lnTo>
                    <a:pt x="4657725" y="418464"/>
                  </a:lnTo>
                  <a:lnTo>
                    <a:pt x="4650740" y="450850"/>
                  </a:lnTo>
                  <a:lnTo>
                    <a:pt x="4632960" y="477519"/>
                  </a:lnTo>
                  <a:lnTo>
                    <a:pt x="4606290" y="495300"/>
                  </a:lnTo>
                  <a:lnTo>
                    <a:pt x="4573905" y="501650"/>
                  </a:lnTo>
                  <a:lnTo>
                    <a:pt x="83819" y="501650"/>
                  </a:lnTo>
                  <a:lnTo>
                    <a:pt x="50800" y="495300"/>
                  </a:lnTo>
                  <a:lnTo>
                    <a:pt x="24130" y="477519"/>
                  </a:lnTo>
                  <a:lnTo>
                    <a:pt x="6350" y="450850"/>
                  </a:lnTo>
                  <a:lnTo>
                    <a:pt x="0" y="418464"/>
                  </a:lnTo>
                  <a:lnTo>
                    <a:pt x="0" y="83819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499869" y="2846704"/>
              <a:ext cx="6143625" cy="1499870"/>
            </a:xfrm>
            <a:custGeom>
              <a:avLst/>
              <a:gdLst/>
              <a:ahLst/>
              <a:cxnLst/>
              <a:rect l="l" t="t" r="r" b="b"/>
              <a:pathLst>
                <a:path w="6143625" h="1499870">
                  <a:moveTo>
                    <a:pt x="0" y="1499870"/>
                  </a:moveTo>
                  <a:lnTo>
                    <a:pt x="6143625" y="1499870"/>
                  </a:lnTo>
                  <a:lnTo>
                    <a:pt x="6143625" y="0"/>
                  </a:lnTo>
                  <a:lnTo>
                    <a:pt x="0" y="0"/>
                  </a:lnTo>
                  <a:lnTo>
                    <a:pt x="0" y="1499870"/>
                  </a:lnTo>
                  <a:close/>
                </a:path>
              </a:pathLst>
            </a:custGeom>
            <a:ln w="19049">
              <a:solidFill>
                <a:srgbClr val="92B6D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807209" y="2595879"/>
              <a:ext cx="4800600" cy="501650"/>
            </a:xfrm>
            <a:custGeom>
              <a:avLst/>
              <a:gdLst/>
              <a:ahLst/>
              <a:cxnLst/>
              <a:rect l="l" t="t" r="r" b="b"/>
              <a:pathLst>
                <a:path w="4800600" h="501650">
                  <a:moveTo>
                    <a:pt x="4717415" y="0"/>
                  </a:moveTo>
                  <a:lnTo>
                    <a:pt x="83819" y="0"/>
                  </a:lnTo>
                  <a:lnTo>
                    <a:pt x="51434" y="6350"/>
                  </a:lnTo>
                  <a:lnTo>
                    <a:pt x="24764" y="24765"/>
                  </a:lnTo>
                  <a:lnTo>
                    <a:pt x="6984" y="51435"/>
                  </a:lnTo>
                  <a:lnTo>
                    <a:pt x="0" y="83820"/>
                  </a:lnTo>
                  <a:lnTo>
                    <a:pt x="0" y="418465"/>
                  </a:lnTo>
                  <a:lnTo>
                    <a:pt x="6984" y="450850"/>
                  </a:lnTo>
                  <a:lnTo>
                    <a:pt x="24764" y="477520"/>
                  </a:lnTo>
                  <a:lnTo>
                    <a:pt x="51434" y="495300"/>
                  </a:lnTo>
                  <a:lnTo>
                    <a:pt x="83819" y="501650"/>
                  </a:lnTo>
                  <a:lnTo>
                    <a:pt x="4717415" y="501650"/>
                  </a:lnTo>
                  <a:lnTo>
                    <a:pt x="4749799" y="495300"/>
                  </a:lnTo>
                  <a:lnTo>
                    <a:pt x="4776470" y="477520"/>
                  </a:lnTo>
                  <a:lnTo>
                    <a:pt x="4794249" y="450850"/>
                  </a:lnTo>
                  <a:lnTo>
                    <a:pt x="4800599" y="418465"/>
                  </a:lnTo>
                  <a:lnTo>
                    <a:pt x="4800599" y="83820"/>
                  </a:lnTo>
                  <a:lnTo>
                    <a:pt x="4794249" y="51435"/>
                  </a:lnTo>
                  <a:lnTo>
                    <a:pt x="4776470" y="24765"/>
                  </a:lnTo>
                  <a:lnTo>
                    <a:pt x="4749799" y="6350"/>
                  </a:lnTo>
                  <a:lnTo>
                    <a:pt x="4717415" y="0"/>
                  </a:lnTo>
                  <a:close/>
                </a:path>
              </a:pathLst>
            </a:custGeom>
            <a:solidFill>
              <a:srgbClr val="92B6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807209" y="2595879"/>
              <a:ext cx="4800600" cy="501650"/>
            </a:xfrm>
            <a:custGeom>
              <a:avLst/>
              <a:gdLst/>
              <a:ahLst/>
              <a:cxnLst/>
              <a:rect l="l" t="t" r="r" b="b"/>
              <a:pathLst>
                <a:path w="4800600" h="501650">
                  <a:moveTo>
                    <a:pt x="0" y="83820"/>
                  </a:moveTo>
                  <a:lnTo>
                    <a:pt x="6984" y="51435"/>
                  </a:lnTo>
                  <a:lnTo>
                    <a:pt x="24764" y="24765"/>
                  </a:lnTo>
                  <a:lnTo>
                    <a:pt x="51434" y="6350"/>
                  </a:lnTo>
                  <a:lnTo>
                    <a:pt x="83819" y="0"/>
                  </a:lnTo>
                  <a:lnTo>
                    <a:pt x="4717415" y="0"/>
                  </a:lnTo>
                  <a:lnTo>
                    <a:pt x="4749799" y="6350"/>
                  </a:lnTo>
                  <a:lnTo>
                    <a:pt x="4776470" y="24765"/>
                  </a:lnTo>
                  <a:lnTo>
                    <a:pt x="4794249" y="51435"/>
                  </a:lnTo>
                  <a:lnTo>
                    <a:pt x="4800599" y="83820"/>
                  </a:lnTo>
                  <a:lnTo>
                    <a:pt x="4800599" y="418465"/>
                  </a:lnTo>
                  <a:lnTo>
                    <a:pt x="4794249" y="450850"/>
                  </a:lnTo>
                  <a:lnTo>
                    <a:pt x="4776470" y="477520"/>
                  </a:lnTo>
                  <a:lnTo>
                    <a:pt x="4749799" y="495300"/>
                  </a:lnTo>
                  <a:lnTo>
                    <a:pt x="4717415" y="501650"/>
                  </a:lnTo>
                  <a:lnTo>
                    <a:pt x="83819" y="501650"/>
                  </a:lnTo>
                  <a:lnTo>
                    <a:pt x="51434" y="495300"/>
                  </a:lnTo>
                  <a:lnTo>
                    <a:pt x="24764" y="477520"/>
                  </a:lnTo>
                  <a:lnTo>
                    <a:pt x="6984" y="450850"/>
                  </a:lnTo>
                  <a:lnTo>
                    <a:pt x="0" y="418465"/>
                  </a:lnTo>
                  <a:lnTo>
                    <a:pt x="0" y="8382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691692" y="1600276"/>
            <a:ext cx="7759700" cy="1413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900">
                <a:latin typeface="Tw Cen MT"/>
                <a:cs typeface="Tw Cen MT"/>
              </a:rPr>
              <a:t>The </a:t>
            </a:r>
            <a:r>
              <a:rPr dirty="0" sz="2900" spc="-5">
                <a:latin typeface="Tw Cen MT"/>
                <a:cs typeface="Tw Cen MT"/>
              </a:rPr>
              <a:t>general </a:t>
            </a:r>
            <a:r>
              <a:rPr dirty="0" sz="2900">
                <a:latin typeface="Tw Cen MT"/>
                <a:cs typeface="Tw Cen MT"/>
              </a:rPr>
              <a:t>rule is </a:t>
            </a:r>
            <a:r>
              <a:rPr dirty="0" sz="2900" spc="-5">
                <a:latin typeface="Tw Cen MT"/>
                <a:cs typeface="Tw Cen MT"/>
              </a:rPr>
              <a:t>that </a:t>
            </a:r>
            <a:r>
              <a:rPr dirty="0" sz="2900" spc="-5" b="1">
                <a:latin typeface="Tw Cen MT"/>
                <a:cs typeface="Tw Cen MT"/>
              </a:rPr>
              <a:t>copyright lasts </a:t>
            </a:r>
            <a:r>
              <a:rPr dirty="0" sz="2900" b="1">
                <a:latin typeface="Tw Cen MT"/>
                <a:cs typeface="Tw Cen MT"/>
              </a:rPr>
              <a:t>for 60</a:t>
            </a:r>
            <a:r>
              <a:rPr dirty="0" sz="2900" spc="-15" b="1">
                <a:latin typeface="Tw Cen MT"/>
                <a:cs typeface="Tw Cen MT"/>
              </a:rPr>
              <a:t> </a:t>
            </a:r>
            <a:r>
              <a:rPr dirty="0" sz="2900" b="1">
                <a:latin typeface="Tw Cen MT"/>
                <a:cs typeface="Tw Cen MT"/>
              </a:rPr>
              <a:t>years</a:t>
            </a:r>
            <a:r>
              <a:rPr dirty="0" sz="2900">
                <a:latin typeface="Tw Cen MT"/>
                <a:cs typeface="Tw Cen MT"/>
              </a:rPr>
              <a:t>.</a:t>
            </a:r>
            <a:endParaRPr sz="2900">
              <a:latin typeface="Tw Cen MT"/>
              <a:cs typeface="Tw Cen MT"/>
            </a:endParaRPr>
          </a:p>
          <a:p>
            <a:pPr marL="332740">
              <a:lnSpc>
                <a:spcPct val="100000"/>
              </a:lnSpc>
              <a:spcBef>
                <a:spcPts val="5"/>
              </a:spcBef>
            </a:pPr>
            <a:r>
              <a:rPr dirty="0" sz="2900">
                <a:latin typeface="Tw Cen MT"/>
                <a:cs typeface="Tw Cen MT"/>
              </a:rPr>
              <a:t>It </a:t>
            </a:r>
            <a:r>
              <a:rPr dirty="0" sz="2900" spc="-5">
                <a:latin typeface="Tw Cen MT"/>
                <a:cs typeface="Tw Cen MT"/>
              </a:rPr>
              <a:t>is</a:t>
            </a:r>
            <a:r>
              <a:rPr dirty="0" sz="2900" spc="-10">
                <a:latin typeface="Tw Cen MT"/>
                <a:cs typeface="Tw Cen MT"/>
              </a:rPr>
              <a:t> </a:t>
            </a:r>
            <a:r>
              <a:rPr dirty="0" sz="2900" spc="-5">
                <a:latin typeface="Tw Cen MT"/>
                <a:cs typeface="Tw Cen MT"/>
              </a:rPr>
              <a:t>counted-</a:t>
            </a:r>
            <a:endParaRPr sz="2900">
              <a:latin typeface="Tw Cen MT"/>
              <a:cs typeface="Tw Cen MT"/>
            </a:endParaRPr>
          </a:p>
          <a:p>
            <a:pPr marL="1301750">
              <a:lnSpc>
                <a:spcPct val="100000"/>
              </a:lnSpc>
              <a:spcBef>
                <a:spcPts val="1075"/>
              </a:spcBef>
            </a:pPr>
            <a:r>
              <a:rPr dirty="0" sz="2400" spc="-5" b="1">
                <a:solidFill>
                  <a:srgbClr val="FFFFFF"/>
                </a:solidFill>
                <a:latin typeface="Arial"/>
                <a:cs typeface="Arial"/>
              </a:rPr>
              <a:t>From the </a:t>
            </a: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death of </a:t>
            </a:r>
            <a:r>
              <a:rPr dirty="0" sz="2400" spc="-5" b="1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24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FFFFFF"/>
                </a:solidFill>
                <a:latin typeface="Arial"/>
                <a:cs typeface="Arial"/>
              </a:rPr>
              <a:t>author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63039" y="3149600"/>
            <a:ext cx="5006975" cy="31032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86055" indent="-173990">
              <a:lnSpc>
                <a:spcPct val="100000"/>
              </a:lnSpc>
              <a:spcBef>
                <a:spcPts val="105"/>
              </a:spcBef>
              <a:buChar char="•"/>
              <a:tabLst>
                <a:tab pos="186690" algn="l"/>
              </a:tabLst>
            </a:pPr>
            <a:r>
              <a:rPr dirty="0" sz="1700" spc="-5">
                <a:latin typeface="Arial"/>
                <a:cs typeface="Arial"/>
              </a:rPr>
              <a:t>Literary</a:t>
            </a:r>
            <a:endParaRPr sz="1700">
              <a:latin typeface="Arial"/>
              <a:cs typeface="Arial"/>
            </a:endParaRPr>
          </a:p>
          <a:p>
            <a:pPr marL="186055" indent="-173990">
              <a:lnSpc>
                <a:spcPct val="100000"/>
              </a:lnSpc>
              <a:spcBef>
                <a:spcPts val="25"/>
              </a:spcBef>
              <a:buChar char="•"/>
              <a:tabLst>
                <a:tab pos="186690" algn="l"/>
              </a:tabLst>
            </a:pPr>
            <a:r>
              <a:rPr dirty="0" sz="1700" spc="-5">
                <a:latin typeface="Arial"/>
                <a:cs typeface="Arial"/>
              </a:rPr>
              <a:t>Dramatic</a:t>
            </a:r>
            <a:endParaRPr sz="1700">
              <a:latin typeface="Arial"/>
              <a:cs typeface="Arial"/>
            </a:endParaRPr>
          </a:p>
          <a:p>
            <a:pPr marL="186055" indent="-173990">
              <a:lnSpc>
                <a:spcPct val="100000"/>
              </a:lnSpc>
              <a:buChar char="•"/>
              <a:tabLst>
                <a:tab pos="186690" algn="l"/>
              </a:tabLst>
            </a:pPr>
            <a:r>
              <a:rPr dirty="0" sz="1700" spc="-5">
                <a:latin typeface="Arial"/>
                <a:cs typeface="Arial"/>
              </a:rPr>
              <a:t>Musical</a:t>
            </a:r>
            <a:endParaRPr sz="1700">
              <a:latin typeface="Arial"/>
              <a:cs typeface="Arial"/>
            </a:endParaRPr>
          </a:p>
          <a:p>
            <a:pPr marL="186055" indent="-173990">
              <a:lnSpc>
                <a:spcPct val="100000"/>
              </a:lnSpc>
              <a:spcBef>
                <a:spcPts val="45"/>
              </a:spcBef>
              <a:buChar char="•"/>
              <a:tabLst>
                <a:tab pos="186690" algn="l"/>
              </a:tabLst>
            </a:pPr>
            <a:r>
              <a:rPr dirty="0" sz="1700" spc="-5">
                <a:latin typeface="Arial"/>
                <a:cs typeface="Arial"/>
              </a:rPr>
              <a:t>Artistic</a:t>
            </a:r>
            <a:r>
              <a:rPr dirty="0" sz="1700" spc="-25">
                <a:latin typeface="Arial"/>
                <a:cs typeface="Arial"/>
              </a:rPr>
              <a:t> </a:t>
            </a:r>
            <a:r>
              <a:rPr dirty="0" sz="1700" spc="-10">
                <a:latin typeface="Arial"/>
                <a:cs typeface="Arial"/>
              </a:rPr>
              <a:t>work</a:t>
            </a:r>
            <a:endParaRPr sz="1700">
              <a:latin typeface="Arial"/>
              <a:cs typeface="Arial"/>
            </a:endParaRPr>
          </a:p>
          <a:p>
            <a:pPr marL="30480">
              <a:lnSpc>
                <a:spcPct val="100000"/>
              </a:lnSpc>
              <a:spcBef>
                <a:spcPts val="1535"/>
              </a:spcBef>
            </a:pPr>
            <a:r>
              <a:rPr dirty="0" sz="2400" spc="-5" b="1">
                <a:solidFill>
                  <a:srgbClr val="FFFFFF"/>
                </a:solidFill>
                <a:latin typeface="Arial"/>
                <a:cs typeface="Arial"/>
              </a:rPr>
              <a:t>From the </a:t>
            </a: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date of</a:t>
            </a:r>
            <a:r>
              <a:rPr dirty="0" sz="2400" spc="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FFFFFF"/>
                </a:solidFill>
                <a:latin typeface="Arial"/>
                <a:cs typeface="Arial"/>
              </a:rPr>
              <a:t>publication</a:t>
            </a:r>
            <a:endParaRPr sz="2400">
              <a:latin typeface="Arial"/>
              <a:cs typeface="Arial"/>
            </a:endParaRPr>
          </a:p>
          <a:p>
            <a:pPr marL="186055" indent="-173990">
              <a:lnSpc>
                <a:spcPct val="100000"/>
              </a:lnSpc>
              <a:spcBef>
                <a:spcPts val="1305"/>
              </a:spcBef>
              <a:buChar char="•"/>
              <a:tabLst>
                <a:tab pos="186690" algn="l"/>
              </a:tabLst>
            </a:pPr>
            <a:r>
              <a:rPr dirty="0" sz="1700" spc="-5">
                <a:latin typeface="Arial"/>
                <a:cs typeface="Arial"/>
              </a:rPr>
              <a:t>Cinematograph</a:t>
            </a:r>
            <a:r>
              <a:rPr dirty="0" sz="1700" spc="30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films</a:t>
            </a:r>
            <a:endParaRPr sz="1700">
              <a:latin typeface="Arial"/>
              <a:cs typeface="Arial"/>
            </a:endParaRPr>
          </a:p>
          <a:p>
            <a:pPr marL="186055" indent="-173990">
              <a:lnSpc>
                <a:spcPct val="100000"/>
              </a:lnSpc>
              <a:spcBef>
                <a:spcPts val="20"/>
              </a:spcBef>
              <a:buChar char="•"/>
              <a:tabLst>
                <a:tab pos="186690" algn="l"/>
              </a:tabLst>
            </a:pPr>
            <a:r>
              <a:rPr dirty="0" sz="1700" spc="-15">
                <a:latin typeface="Arial"/>
                <a:cs typeface="Arial"/>
              </a:rPr>
              <a:t>Sound</a:t>
            </a:r>
            <a:r>
              <a:rPr dirty="0" sz="1700" spc="-10">
                <a:latin typeface="Arial"/>
                <a:cs typeface="Arial"/>
              </a:rPr>
              <a:t> </a:t>
            </a:r>
            <a:r>
              <a:rPr dirty="0" sz="1700" spc="-5">
                <a:latin typeface="Arial"/>
                <a:cs typeface="Arial"/>
              </a:rPr>
              <a:t>recordings</a:t>
            </a:r>
            <a:endParaRPr sz="1700">
              <a:latin typeface="Arial"/>
              <a:cs typeface="Arial"/>
            </a:endParaRPr>
          </a:p>
          <a:p>
            <a:pPr marL="186055" indent="-173990">
              <a:lnSpc>
                <a:spcPct val="100000"/>
              </a:lnSpc>
              <a:spcBef>
                <a:spcPts val="5"/>
              </a:spcBef>
              <a:buChar char="•"/>
              <a:tabLst>
                <a:tab pos="186690" algn="l"/>
              </a:tabLst>
            </a:pPr>
            <a:r>
              <a:rPr dirty="0" sz="1700" spc="-10">
                <a:latin typeface="Arial"/>
                <a:cs typeface="Arial"/>
              </a:rPr>
              <a:t>Photographs</a:t>
            </a:r>
            <a:endParaRPr sz="1700">
              <a:latin typeface="Arial"/>
              <a:cs typeface="Arial"/>
            </a:endParaRPr>
          </a:p>
          <a:p>
            <a:pPr marL="186055" indent="-173990">
              <a:lnSpc>
                <a:spcPct val="100000"/>
              </a:lnSpc>
              <a:spcBef>
                <a:spcPts val="25"/>
              </a:spcBef>
              <a:buChar char="•"/>
              <a:tabLst>
                <a:tab pos="186690" algn="l"/>
              </a:tabLst>
            </a:pPr>
            <a:r>
              <a:rPr dirty="0" sz="1700" spc="-10">
                <a:latin typeface="Arial"/>
                <a:cs typeface="Arial"/>
              </a:rPr>
              <a:t>Posthumous</a:t>
            </a:r>
            <a:r>
              <a:rPr dirty="0" sz="1700" spc="25">
                <a:latin typeface="Arial"/>
                <a:cs typeface="Arial"/>
              </a:rPr>
              <a:t> </a:t>
            </a:r>
            <a:r>
              <a:rPr dirty="0" sz="1700" spc="-5">
                <a:latin typeface="Arial"/>
                <a:cs typeface="Arial"/>
              </a:rPr>
              <a:t>publication</a:t>
            </a:r>
            <a:endParaRPr sz="1700">
              <a:latin typeface="Arial"/>
              <a:cs typeface="Arial"/>
            </a:endParaRPr>
          </a:p>
          <a:p>
            <a:pPr marL="186055" indent="-173990">
              <a:lnSpc>
                <a:spcPct val="100000"/>
              </a:lnSpc>
              <a:spcBef>
                <a:spcPts val="25"/>
              </a:spcBef>
              <a:buChar char="•"/>
              <a:tabLst>
                <a:tab pos="186690" algn="l"/>
              </a:tabLst>
            </a:pPr>
            <a:r>
              <a:rPr dirty="0" sz="1700">
                <a:latin typeface="Arial"/>
                <a:cs typeface="Arial"/>
              </a:rPr>
              <a:t>Works </a:t>
            </a:r>
            <a:r>
              <a:rPr dirty="0" sz="1700" spc="-10">
                <a:latin typeface="Arial"/>
                <a:cs typeface="Arial"/>
              </a:rPr>
              <a:t>of </a:t>
            </a:r>
            <a:r>
              <a:rPr dirty="0" sz="1700" spc="-25">
                <a:latin typeface="Arial"/>
                <a:cs typeface="Arial"/>
              </a:rPr>
              <a:t>government </a:t>
            </a:r>
            <a:r>
              <a:rPr dirty="0" sz="1700">
                <a:latin typeface="Arial"/>
                <a:cs typeface="Arial"/>
              </a:rPr>
              <a:t>&amp; </a:t>
            </a:r>
            <a:r>
              <a:rPr dirty="0" sz="1700" spc="-5">
                <a:latin typeface="Arial"/>
                <a:cs typeface="Arial"/>
              </a:rPr>
              <a:t>international</a:t>
            </a:r>
            <a:r>
              <a:rPr dirty="0" sz="1700" spc="-10">
                <a:latin typeface="Arial"/>
                <a:cs typeface="Arial"/>
              </a:rPr>
              <a:t> </a:t>
            </a:r>
            <a:r>
              <a:rPr dirty="0" sz="1700" spc="-5">
                <a:latin typeface="Arial"/>
                <a:cs typeface="Arial"/>
              </a:rPr>
              <a:t>organizations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692" y="343865"/>
            <a:ext cx="590867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628390" algn="l"/>
              </a:tabLst>
            </a:pPr>
            <a:r>
              <a:rPr dirty="0" sz="4400" spc="-5"/>
              <a:t>Registration</a:t>
            </a:r>
            <a:r>
              <a:rPr dirty="0" sz="4400" spc="15"/>
              <a:t> </a:t>
            </a:r>
            <a:r>
              <a:rPr dirty="0" sz="4400" spc="5"/>
              <a:t>o</a:t>
            </a:r>
            <a:r>
              <a:rPr dirty="0" sz="4400" spc="-5"/>
              <a:t>f</a:t>
            </a:r>
            <a:r>
              <a:rPr dirty="0" sz="4400"/>
              <a:t>	</a:t>
            </a:r>
            <a:r>
              <a:rPr dirty="0" sz="4400" spc="-5"/>
              <a:t>Cop</a:t>
            </a:r>
            <a:r>
              <a:rPr dirty="0" sz="4400" spc="20"/>
              <a:t>y</a:t>
            </a:r>
            <a:r>
              <a:rPr dirty="0" sz="4400" spc="-5"/>
              <a:t>right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0" y="1302130"/>
            <a:ext cx="534035" cy="177165"/>
          </a:xfrm>
          <a:custGeom>
            <a:avLst/>
            <a:gdLst/>
            <a:ahLst/>
            <a:cxnLst/>
            <a:rect l="l" t="t" r="r" b="b"/>
            <a:pathLst>
              <a:path w="534035" h="177165">
                <a:moveTo>
                  <a:pt x="533704" y="0"/>
                </a:moveTo>
                <a:lnTo>
                  <a:pt x="0" y="0"/>
                </a:lnTo>
                <a:lnTo>
                  <a:pt x="0" y="176784"/>
                </a:lnTo>
                <a:lnTo>
                  <a:pt x="533704" y="176784"/>
                </a:lnTo>
                <a:lnTo>
                  <a:pt x="533704" y="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70179" y="1277239"/>
            <a:ext cx="1905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0" b="1">
                <a:solidFill>
                  <a:srgbClr val="FFFFFF"/>
                </a:solidFill>
                <a:latin typeface="Tw Cen MT"/>
                <a:cs typeface="Tw Cen MT"/>
              </a:rPr>
              <a:t>13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1692" y="1600276"/>
            <a:ext cx="6899275" cy="30365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5"/>
              </a:spcBef>
              <a:buClr>
                <a:srgbClr val="DD8046"/>
              </a:buClr>
              <a:buSzPct val="5862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dirty="0" sz="2900" spc="-5">
                <a:latin typeface="Tw Cen MT"/>
                <a:cs typeface="Tw Cen MT"/>
              </a:rPr>
              <a:t>Berne Convention: registration </a:t>
            </a:r>
            <a:r>
              <a:rPr dirty="0" sz="2900">
                <a:latin typeface="Tw Cen MT"/>
                <a:cs typeface="Tw Cen MT"/>
              </a:rPr>
              <a:t>is not</a:t>
            </a:r>
            <a:r>
              <a:rPr dirty="0" sz="2900" spc="-125">
                <a:latin typeface="Tw Cen MT"/>
                <a:cs typeface="Tw Cen MT"/>
              </a:rPr>
              <a:t> </a:t>
            </a:r>
            <a:r>
              <a:rPr dirty="0" sz="2900" spc="-10">
                <a:latin typeface="Tw Cen MT"/>
                <a:cs typeface="Tw Cen MT"/>
              </a:rPr>
              <a:t>needed</a:t>
            </a:r>
            <a:endParaRPr sz="290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DD8046"/>
              </a:buClr>
              <a:buFont typeface="Wingdings"/>
              <a:buChar char=""/>
            </a:pPr>
            <a:endParaRPr sz="4600">
              <a:latin typeface="Tw Cen MT"/>
              <a:cs typeface="Tw Cen MT"/>
            </a:endParaRPr>
          </a:p>
          <a:p>
            <a:pPr marL="332740" marR="5080" indent="-320040">
              <a:lnSpc>
                <a:spcPts val="3460"/>
              </a:lnSpc>
              <a:buClr>
                <a:srgbClr val="DD8046"/>
              </a:buClr>
              <a:buSzPct val="5862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dirty="0" sz="2900" spc="-5">
                <a:latin typeface="Tw Cen MT"/>
                <a:cs typeface="Tw Cen MT"/>
              </a:rPr>
              <a:t>Acquisition </a:t>
            </a:r>
            <a:r>
              <a:rPr dirty="0" sz="2900" spc="5">
                <a:latin typeface="Tw Cen MT"/>
                <a:cs typeface="Tw Cen MT"/>
              </a:rPr>
              <a:t>of </a:t>
            </a:r>
            <a:r>
              <a:rPr dirty="0" sz="2900" spc="-20">
                <a:latin typeface="Tw Cen MT"/>
                <a:cs typeface="Tw Cen MT"/>
              </a:rPr>
              <a:t>Copyright </a:t>
            </a:r>
            <a:r>
              <a:rPr dirty="0" sz="2900">
                <a:latin typeface="Tw Cen MT"/>
                <a:cs typeface="Tw Cen MT"/>
              </a:rPr>
              <a:t>is automatic </a:t>
            </a:r>
            <a:r>
              <a:rPr dirty="0" sz="2900" spc="-5">
                <a:latin typeface="Tw Cen MT"/>
                <a:cs typeface="Tw Cen MT"/>
              </a:rPr>
              <a:t>with </a:t>
            </a:r>
            <a:r>
              <a:rPr dirty="0" sz="2900">
                <a:latin typeface="Tw Cen MT"/>
                <a:cs typeface="Tw Cen MT"/>
              </a:rPr>
              <a:t>the  creation the</a:t>
            </a:r>
            <a:r>
              <a:rPr dirty="0" sz="2900" spc="-100">
                <a:latin typeface="Tw Cen MT"/>
                <a:cs typeface="Tw Cen MT"/>
              </a:rPr>
              <a:t> </a:t>
            </a:r>
            <a:r>
              <a:rPr dirty="0" sz="2900" spc="5">
                <a:latin typeface="Tw Cen MT"/>
                <a:cs typeface="Tw Cen MT"/>
              </a:rPr>
              <a:t>work</a:t>
            </a:r>
            <a:endParaRPr sz="290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DD8046"/>
              </a:buClr>
              <a:buFont typeface="Wingdings"/>
              <a:buChar char=""/>
            </a:pPr>
            <a:endParaRPr sz="4350">
              <a:latin typeface="Tw Cen MT"/>
              <a:cs typeface="Tw Cen MT"/>
            </a:endParaRPr>
          </a:p>
          <a:p>
            <a:pPr marL="332740" indent="-320040">
              <a:lnSpc>
                <a:spcPct val="100000"/>
              </a:lnSpc>
              <a:spcBef>
                <a:spcPts val="5"/>
              </a:spcBef>
              <a:buClr>
                <a:srgbClr val="DD8046"/>
              </a:buClr>
              <a:buSzPct val="5862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dirty="0" sz="2900" spc="-5">
                <a:latin typeface="Tw Cen MT"/>
                <a:cs typeface="Tw Cen MT"/>
              </a:rPr>
              <a:t>Registration </a:t>
            </a:r>
            <a:r>
              <a:rPr dirty="0" sz="2900">
                <a:latin typeface="Tw Cen MT"/>
                <a:cs typeface="Tw Cen MT"/>
              </a:rPr>
              <a:t>as </a:t>
            </a:r>
            <a:r>
              <a:rPr dirty="0" sz="2900" i="1">
                <a:latin typeface="Tw Cen MT"/>
                <a:cs typeface="Tw Cen MT"/>
              </a:rPr>
              <a:t>prima facie</a:t>
            </a:r>
            <a:r>
              <a:rPr dirty="0" sz="2900" spc="-180" i="1">
                <a:latin typeface="Tw Cen MT"/>
                <a:cs typeface="Tw Cen MT"/>
              </a:rPr>
              <a:t> </a:t>
            </a:r>
            <a:r>
              <a:rPr dirty="0" sz="2900" spc="-5">
                <a:latin typeface="Tw Cen MT"/>
                <a:cs typeface="Tw Cen MT"/>
              </a:rPr>
              <a:t>evidence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67989" y="5458459"/>
            <a:ext cx="687070" cy="6870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847465" y="5542279"/>
            <a:ext cx="3167507" cy="5759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692" y="280238"/>
            <a:ext cx="4813300" cy="8343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/>
              <a:t>Copyright </a:t>
            </a:r>
            <a:r>
              <a:rPr dirty="0" sz="4400" spc="-10"/>
              <a:t>Symbol</a:t>
            </a:r>
            <a:r>
              <a:rPr dirty="0" sz="4400" spc="-55"/>
              <a:t> </a:t>
            </a:r>
            <a:r>
              <a:rPr dirty="0" sz="5300" b="1">
                <a:latin typeface="Times New Roman"/>
                <a:cs typeface="Times New Roman"/>
              </a:rPr>
              <a:t>©</a:t>
            </a:r>
            <a:endParaRPr sz="53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302130"/>
            <a:ext cx="534035" cy="177165"/>
          </a:xfrm>
          <a:custGeom>
            <a:avLst/>
            <a:gdLst/>
            <a:ahLst/>
            <a:cxnLst/>
            <a:rect l="l" t="t" r="r" b="b"/>
            <a:pathLst>
              <a:path w="534035" h="177165">
                <a:moveTo>
                  <a:pt x="533704" y="0"/>
                </a:moveTo>
                <a:lnTo>
                  <a:pt x="0" y="0"/>
                </a:lnTo>
                <a:lnTo>
                  <a:pt x="0" y="176784"/>
                </a:lnTo>
                <a:lnTo>
                  <a:pt x="533704" y="176784"/>
                </a:lnTo>
                <a:lnTo>
                  <a:pt x="533704" y="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70179" y="1277239"/>
            <a:ext cx="1905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0" b="1">
                <a:solidFill>
                  <a:srgbClr val="FFFFFF"/>
                </a:solidFill>
                <a:latin typeface="Tw Cen MT"/>
                <a:cs typeface="Tw Cen MT"/>
              </a:rPr>
              <a:t>14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1692" y="1512478"/>
            <a:ext cx="7642225" cy="3634740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795"/>
              </a:spcBef>
              <a:buClr>
                <a:srgbClr val="DD8046"/>
              </a:buClr>
              <a:buSzPct val="5862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dirty="0" sz="2900" spc="-5">
                <a:latin typeface="Tw Cen MT"/>
                <a:cs typeface="Tw Cen MT"/>
              </a:rPr>
              <a:t>Use </a:t>
            </a:r>
            <a:r>
              <a:rPr dirty="0" sz="2900" spc="5">
                <a:latin typeface="Tw Cen MT"/>
                <a:cs typeface="Tw Cen MT"/>
              </a:rPr>
              <a:t>of </a:t>
            </a:r>
            <a:r>
              <a:rPr dirty="0" sz="2900">
                <a:latin typeface="Tw Cen MT"/>
                <a:cs typeface="Tw Cen MT"/>
              </a:rPr>
              <a:t>the "©"</a:t>
            </a:r>
            <a:r>
              <a:rPr dirty="0" sz="2900" spc="-10">
                <a:latin typeface="Tw Cen MT"/>
                <a:cs typeface="Tw Cen MT"/>
              </a:rPr>
              <a:t> </a:t>
            </a:r>
            <a:r>
              <a:rPr dirty="0" sz="2900">
                <a:latin typeface="Tw Cen MT"/>
                <a:cs typeface="Tw Cen MT"/>
              </a:rPr>
              <a:t>symbol</a:t>
            </a:r>
            <a:endParaRPr sz="2900">
              <a:latin typeface="Tw Cen MT"/>
              <a:cs typeface="Tw Cen MT"/>
            </a:endParaRPr>
          </a:p>
          <a:p>
            <a:pPr marL="332740" indent="-320040">
              <a:lnSpc>
                <a:spcPct val="100000"/>
              </a:lnSpc>
              <a:spcBef>
                <a:spcPts val="700"/>
              </a:spcBef>
              <a:buClr>
                <a:srgbClr val="DD8046"/>
              </a:buClr>
              <a:buSzPct val="5862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dirty="0" sz="2900" spc="-35">
                <a:latin typeface="Tw Cen MT"/>
                <a:cs typeface="Tw Cen MT"/>
              </a:rPr>
              <a:t>Anyone </a:t>
            </a:r>
            <a:r>
              <a:rPr dirty="0" sz="2900" spc="-5">
                <a:latin typeface="Tw Cen MT"/>
                <a:cs typeface="Tw Cen MT"/>
              </a:rPr>
              <a:t>who claims </a:t>
            </a:r>
            <a:r>
              <a:rPr dirty="0" sz="2900">
                <a:latin typeface="Tw Cen MT"/>
                <a:cs typeface="Tw Cen MT"/>
              </a:rPr>
              <a:t>copyrights </a:t>
            </a:r>
            <a:r>
              <a:rPr dirty="0" sz="2900" spc="-5">
                <a:latin typeface="Tw Cen MT"/>
                <a:cs typeface="Tw Cen MT"/>
              </a:rPr>
              <a:t>can use</a:t>
            </a:r>
            <a:r>
              <a:rPr dirty="0" sz="2900" spc="-140">
                <a:latin typeface="Tw Cen MT"/>
                <a:cs typeface="Tw Cen MT"/>
              </a:rPr>
              <a:t> </a:t>
            </a:r>
            <a:r>
              <a:rPr dirty="0" sz="2900" spc="10">
                <a:latin typeface="Tw Cen MT"/>
                <a:cs typeface="Tw Cen MT"/>
              </a:rPr>
              <a:t>it</a:t>
            </a:r>
            <a:endParaRPr sz="2900">
              <a:latin typeface="Tw Cen MT"/>
              <a:cs typeface="Tw Cen MT"/>
            </a:endParaRPr>
          </a:p>
          <a:p>
            <a:pPr marL="332740" marR="571500" indent="-320040">
              <a:lnSpc>
                <a:spcPct val="100000"/>
              </a:lnSpc>
              <a:spcBef>
                <a:spcPts val="700"/>
              </a:spcBef>
              <a:buClr>
                <a:srgbClr val="DD8046"/>
              </a:buClr>
              <a:buSzPct val="5862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dirty="0" sz="2900">
                <a:latin typeface="Tw Cen MT"/>
                <a:cs typeface="Tw Cen MT"/>
              </a:rPr>
              <a:t>not </a:t>
            </a:r>
            <a:r>
              <a:rPr dirty="0" sz="2900" spc="-5">
                <a:latin typeface="Tw Cen MT"/>
                <a:cs typeface="Tw Cen MT"/>
              </a:rPr>
              <a:t>necessary </a:t>
            </a:r>
            <a:r>
              <a:rPr dirty="0" sz="2900">
                <a:latin typeface="Tw Cen MT"/>
                <a:cs typeface="Tw Cen MT"/>
              </a:rPr>
              <a:t>to </a:t>
            </a:r>
            <a:r>
              <a:rPr dirty="0" sz="2900" spc="-20">
                <a:latin typeface="Tw Cen MT"/>
                <a:cs typeface="Tw Cen MT"/>
              </a:rPr>
              <a:t>have </a:t>
            </a:r>
            <a:r>
              <a:rPr dirty="0" sz="2900">
                <a:latin typeface="Tw Cen MT"/>
                <a:cs typeface="Tw Cen MT"/>
              </a:rPr>
              <a:t>a registration </a:t>
            </a:r>
            <a:r>
              <a:rPr dirty="0" sz="2900" spc="-10">
                <a:latin typeface="Tw Cen MT"/>
                <a:cs typeface="Tw Cen MT"/>
              </a:rPr>
              <a:t>to </a:t>
            </a:r>
            <a:r>
              <a:rPr dirty="0" sz="2900" spc="-5">
                <a:latin typeface="Tw Cen MT"/>
                <a:cs typeface="Tw Cen MT"/>
              </a:rPr>
              <a:t>use</a:t>
            </a:r>
            <a:r>
              <a:rPr dirty="0" sz="2900" spc="-85">
                <a:latin typeface="Tw Cen MT"/>
                <a:cs typeface="Tw Cen MT"/>
              </a:rPr>
              <a:t> </a:t>
            </a:r>
            <a:r>
              <a:rPr dirty="0" sz="2900">
                <a:latin typeface="Tw Cen MT"/>
                <a:cs typeface="Tw Cen MT"/>
              </a:rPr>
              <a:t>the  designations</a:t>
            </a:r>
            <a:endParaRPr sz="2900">
              <a:latin typeface="Tw Cen MT"/>
              <a:cs typeface="Tw Cen MT"/>
            </a:endParaRPr>
          </a:p>
          <a:p>
            <a:pPr marL="332740" indent="-320040">
              <a:lnSpc>
                <a:spcPct val="100000"/>
              </a:lnSpc>
              <a:spcBef>
                <a:spcPts val="695"/>
              </a:spcBef>
              <a:buClr>
                <a:srgbClr val="DD8046"/>
              </a:buClr>
              <a:buSzPct val="5862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dirty="0" sz="2900">
                <a:latin typeface="Tw Cen MT"/>
                <a:cs typeface="Tw Cen MT"/>
              </a:rPr>
              <a:t>highly </a:t>
            </a:r>
            <a:r>
              <a:rPr dirty="0" sz="2900" spc="-5">
                <a:latin typeface="Tw Cen MT"/>
                <a:cs typeface="Tw Cen MT"/>
              </a:rPr>
              <a:t>advisable </a:t>
            </a:r>
            <a:r>
              <a:rPr dirty="0" sz="2900">
                <a:latin typeface="Tw Cen MT"/>
                <a:cs typeface="Tw Cen MT"/>
              </a:rPr>
              <a:t>to </a:t>
            </a:r>
            <a:r>
              <a:rPr dirty="0" sz="2900" spc="-5">
                <a:latin typeface="Tw Cen MT"/>
                <a:cs typeface="Tw Cen MT"/>
              </a:rPr>
              <a:t>incorporate </a:t>
            </a:r>
            <a:r>
              <a:rPr dirty="0" sz="2900">
                <a:latin typeface="Tw Cen MT"/>
                <a:cs typeface="Tw Cen MT"/>
              </a:rPr>
              <a:t>a </a:t>
            </a:r>
            <a:r>
              <a:rPr dirty="0" sz="2900" spc="-20">
                <a:latin typeface="Tw Cen MT"/>
                <a:cs typeface="Tw Cen MT"/>
              </a:rPr>
              <a:t>copyright</a:t>
            </a:r>
            <a:r>
              <a:rPr dirty="0" sz="2900" spc="-145">
                <a:latin typeface="Tw Cen MT"/>
                <a:cs typeface="Tw Cen MT"/>
              </a:rPr>
              <a:t> </a:t>
            </a:r>
            <a:r>
              <a:rPr dirty="0" sz="2900">
                <a:latin typeface="Tw Cen MT"/>
                <a:cs typeface="Tw Cen MT"/>
              </a:rPr>
              <a:t>notice</a:t>
            </a:r>
            <a:endParaRPr sz="2900">
              <a:latin typeface="Tw Cen MT"/>
              <a:cs typeface="Tw Cen MT"/>
            </a:endParaRPr>
          </a:p>
          <a:p>
            <a:pPr marL="332740" indent="-320040">
              <a:lnSpc>
                <a:spcPct val="100000"/>
              </a:lnSpc>
              <a:spcBef>
                <a:spcPts val="725"/>
              </a:spcBef>
              <a:buClr>
                <a:srgbClr val="DD8046"/>
              </a:buClr>
              <a:buSzPct val="5862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dirty="0" sz="2900">
                <a:latin typeface="Tw Cen MT"/>
                <a:cs typeface="Tw Cen MT"/>
              </a:rPr>
              <a:t>Example:</a:t>
            </a:r>
            <a:endParaRPr sz="2900">
              <a:latin typeface="Tw Cen MT"/>
              <a:cs typeface="Tw Cen MT"/>
            </a:endParaRPr>
          </a:p>
          <a:p>
            <a:pPr algn="ctr" marL="505459">
              <a:lnSpc>
                <a:spcPct val="100000"/>
              </a:lnSpc>
              <a:spcBef>
                <a:spcPts val="1620"/>
              </a:spcBef>
            </a:pPr>
            <a:r>
              <a:rPr dirty="0" sz="2000" spc="-5">
                <a:latin typeface="Arial"/>
                <a:cs typeface="Arial"/>
              </a:rPr>
              <a:t>Copyright </a:t>
            </a:r>
            <a:r>
              <a:rPr dirty="0" sz="2000" spc="-10">
                <a:latin typeface="Arial"/>
                <a:cs typeface="Arial"/>
              </a:rPr>
              <a:t>© </a:t>
            </a:r>
            <a:r>
              <a:rPr dirty="0" sz="2000" spc="-5">
                <a:latin typeface="Arial"/>
                <a:cs typeface="Arial"/>
              </a:rPr>
              <a:t>2009 </a:t>
            </a:r>
            <a:r>
              <a:rPr dirty="0" sz="2000">
                <a:latin typeface="Arial"/>
                <a:cs typeface="Arial"/>
              </a:rPr>
              <a:t>Microsoft</a:t>
            </a:r>
            <a:r>
              <a:rPr dirty="0" sz="2000" spc="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Corporation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692" y="353009"/>
            <a:ext cx="570484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5"/>
              <a:t>Assignment </a:t>
            </a:r>
            <a:r>
              <a:rPr dirty="0" sz="4400" spc="5"/>
              <a:t>of</a:t>
            </a:r>
            <a:r>
              <a:rPr dirty="0" sz="4400" spc="-55"/>
              <a:t> </a:t>
            </a:r>
            <a:r>
              <a:rPr dirty="0" sz="4400" spc="-5"/>
              <a:t>Copyright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0" y="1302130"/>
            <a:ext cx="534035" cy="177165"/>
          </a:xfrm>
          <a:custGeom>
            <a:avLst/>
            <a:gdLst/>
            <a:ahLst/>
            <a:cxnLst/>
            <a:rect l="l" t="t" r="r" b="b"/>
            <a:pathLst>
              <a:path w="534035" h="177165">
                <a:moveTo>
                  <a:pt x="533704" y="0"/>
                </a:moveTo>
                <a:lnTo>
                  <a:pt x="0" y="0"/>
                </a:lnTo>
                <a:lnTo>
                  <a:pt x="0" y="176784"/>
                </a:lnTo>
                <a:lnTo>
                  <a:pt x="533704" y="176784"/>
                </a:lnTo>
                <a:lnTo>
                  <a:pt x="533704" y="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70179" y="1277239"/>
            <a:ext cx="1905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0" b="1">
                <a:solidFill>
                  <a:srgbClr val="FFFFFF"/>
                </a:solidFill>
                <a:latin typeface="Tw Cen MT"/>
                <a:cs typeface="Tw Cen MT"/>
              </a:rPr>
              <a:t>15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1692" y="2042617"/>
            <a:ext cx="7416800" cy="3987800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332740" marR="278130" indent="-320040">
              <a:lnSpc>
                <a:spcPts val="3170"/>
              </a:lnSpc>
              <a:spcBef>
                <a:spcPts val="470"/>
              </a:spcBef>
              <a:buClr>
                <a:srgbClr val="DD8046"/>
              </a:buClr>
              <a:buSzPct val="5862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dirty="0" sz="2900">
                <a:latin typeface="Tw Cen MT"/>
                <a:cs typeface="Tw Cen MT"/>
              </a:rPr>
              <a:t>The </a:t>
            </a:r>
            <a:r>
              <a:rPr dirty="0" sz="2900" spc="-15">
                <a:latin typeface="Tw Cen MT"/>
                <a:cs typeface="Tw Cen MT"/>
              </a:rPr>
              <a:t>owner </a:t>
            </a:r>
            <a:r>
              <a:rPr dirty="0" sz="2900" spc="5">
                <a:latin typeface="Tw Cen MT"/>
                <a:cs typeface="Tw Cen MT"/>
              </a:rPr>
              <a:t>of </a:t>
            </a:r>
            <a:r>
              <a:rPr dirty="0" sz="2900">
                <a:latin typeface="Tw Cen MT"/>
                <a:cs typeface="Tw Cen MT"/>
              </a:rPr>
              <a:t>the </a:t>
            </a:r>
            <a:r>
              <a:rPr dirty="0" sz="2900" spc="-20">
                <a:latin typeface="Tw Cen MT"/>
                <a:cs typeface="Tw Cen MT"/>
              </a:rPr>
              <a:t>copyright </a:t>
            </a:r>
            <a:r>
              <a:rPr dirty="0" sz="2900" spc="-10">
                <a:latin typeface="Tw Cen MT"/>
                <a:cs typeface="Tw Cen MT"/>
              </a:rPr>
              <a:t>may </a:t>
            </a:r>
            <a:r>
              <a:rPr dirty="0" sz="2900">
                <a:latin typeface="Tw Cen MT"/>
                <a:cs typeface="Tw Cen MT"/>
              </a:rPr>
              <a:t>assign to </a:t>
            </a:r>
            <a:r>
              <a:rPr dirty="0" sz="2900" spc="-25">
                <a:latin typeface="Tw Cen MT"/>
                <a:cs typeface="Tw Cen MT"/>
              </a:rPr>
              <a:t>any  </a:t>
            </a:r>
            <a:r>
              <a:rPr dirty="0" sz="2900">
                <a:latin typeface="Tw Cen MT"/>
                <a:cs typeface="Tw Cen MT"/>
              </a:rPr>
              <a:t>person </a:t>
            </a:r>
            <a:r>
              <a:rPr dirty="0" sz="2900" spc="-10">
                <a:latin typeface="Tw Cen MT"/>
                <a:cs typeface="Tw Cen MT"/>
              </a:rPr>
              <a:t>the </a:t>
            </a:r>
            <a:r>
              <a:rPr dirty="0" sz="2900" spc="-20">
                <a:latin typeface="Tw Cen MT"/>
                <a:cs typeface="Tw Cen MT"/>
              </a:rPr>
              <a:t>copyright </a:t>
            </a:r>
            <a:r>
              <a:rPr dirty="0" sz="2900">
                <a:latin typeface="Tw Cen MT"/>
                <a:cs typeface="Tw Cen MT"/>
              </a:rPr>
              <a:t>either </a:t>
            </a:r>
            <a:r>
              <a:rPr dirty="0" sz="2900" spc="-5">
                <a:latin typeface="Tw Cen MT"/>
                <a:cs typeface="Tw Cen MT"/>
              </a:rPr>
              <a:t>wholly </a:t>
            </a:r>
            <a:r>
              <a:rPr dirty="0" sz="2900" spc="5">
                <a:latin typeface="Tw Cen MT"/>
                <a:cs typeface="Tw Cen MT"/>
              </a:rPr>
              <a:t>or</a:t>
            </a:r>
            <a:r>
              <a:rPr dirty="0" sz="2900" spc="-125">
                <a:latin typeface="Tw Cen MT"/>
                <a:cs typeface="Tw Cen MT"/>
              </a:rPr>
              <a:t> </a:t>
            </a:r>
            <a:r>
              <a:rPr dirty="0" sz="2900" spc="-5">
                <a:latin typeface="Tw Cen MT"/>
                <a:cs typeface="Tw Cen MT"/>
              </a:rPr>
              <a:t>partially.</a:t>
            </a:r>
            <a:endParaRPr sz="290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DD8046"/>
              </a:buClr>
              <a:buFont typeface="Wingdings"/>
              <a:buChar char=""/>
            </a:pPr>
            <a:endParaRPr sz="3750">
              <a:latin typeface="Tw Cen MT"/>
              <a:cs typeface="Tw Cen MT"/>
            </a:endParaRPr>
          </a:p>
          <a:p>
            <a:pPr marL="332740" indent="-320040">
              <a:lnSpc>
                <a:spcPct val="100000"/>
              </a:lnSpc>
              <a:buClr>
                <a:srgbClr val="DD8046"/>
              </a:buClr>
              <a:buSzPct val="5862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dirty="0" sz="2900">
                <a:latin typeface="Tw Cen MT"/>
                <a:cs typeface="Tw Cen MT"/>
              </a:rPr>
              <a:t>Duration, in case </a:t>
            </a:r>
            <a:r>
              <a:rPr dirty="0" sz="2900" spc="5">
                <a:latin typeface="Tw Cen MT"/>
                <a:cs typeface="Tw Cen MT"/>
              </a:rPr>
              <a:t>of</a:t>
            </a:r>
            <a:r>
              <a:rPr dirty="0" sz="2900" spc="-100">
                <a:latin typeface="Tw Cen MT"/>
                <a:cs typeface="Tw Cen MT"/>
              </a:rPr>
              <a:t> </a:t>
            </a:r>
            <a:r>
              <a:rPr dirty="0" sz="2900">
                <a:latin typeface="Tw Cen MT"/>
                <a:cs typeface="Tw Cen MT"/>
              </a:rPr>
              <a:t>default</a:t>
            </a:r>
            <a:endParaRPr sz="2900">
              <a:latin typeface="Tw Cen MT"/>
              <a:cs typeface="Tw Cen MT"/>
            </a:endParaRPr>
          </a:p>
          <a:p>
            <a:pPr marL="377825">
              <a:lnSpc>
                <a:spcPct val="100000"/>
              </a:lnSpc>
              <a:spcBef>
                <a:spcPts val="325"/>
              </a:spcBef>
            </a:pPr>
            <a:r>
              <a:rPr dirty="0" sz="1800">
                <a:solidFill>
                  <a:srgbClr val="92B6D2"/>
                </a:solidFill>
                <a:latin typeface="Wingdings 2"/>
                <a:cs typeface="Wingdings 2"/>
              </a:rPr>
              <a:t></a:t>
            </a:r>
            <a:r>
              <a:rPr dirty="0" sz="1800">
                <a:solidFill>
                  <a:srgbClr val="92B6D2"/>
                </a:solidFill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w Cen MT"/>
                <a:cs typeface="Tw Cen MT"/>
              </a:rPr>
              <a:t>5</a:t>
            </a:r>
            <a:r>
              <a:rPr dirty="0" sz="2600" spc="100">
                <a:latin typeface="Tw Cen MT"/>
                <a:cs typeface="Tw Cen MT"/>
              </a:rPr>
              <a:t> </a:t>
            </a:r>
            <a:r>
              <a:rPr dirty="0" sz="2600" spc="-5">
                <a:latin typeface="Tw Cen MT"/>
                <a:cs typeface="Tw Cen MT"/>
              </a:rPr>
              <a:t>years</a:t>
            </a:r>
            <a:endParaRPr sz="260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750">
              <a:latin typeface="Tw Cen MT"/>
              <a:cs typeface="Tw Cen MT"/>
            </a:endParaRPr>
          </a:p>
          <a:p>
            <a:pPr marL="332740" marR="5080" indent="-320040">
              <a:lnSpc>
                <a:spcPct val="89700"/>
              </a:lnSpc>
              <a:buClr>
                <a:srgbClr val="DD8046"/>
              </a:buClr>
              <a:buSzPct val="5862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dirty="0" sz="2900">
                <a:latin typeface="Tw Cen MT"/>
                <a:cs typeface="Tw Cen MT"/>
              </a:rPr>
              <a:t>The </a:t>
            </a:r>
            <a:r>
              <a:rPr dirty="0" sz="2900" spc="-5">
                <a:latin typeface="Tw Cen MT"/>
                <a:cs typeface="Tw Cen MT"/>
              </a:rPr>
              <a:t>moral rights </a:t>
            </a:r>
            <a:r>
              <a:rPr dirty="0" sz="2900">
                <a:latin typeface="Tw Cen MT"/>
                <a:cs typeface="Tw Cen MT"/>
              </a:rPr>
              <a:t>are </a:t>
            </a:r>
            <a:r>
              <a:rPr dirty="0" sz="2900" spc="-5">
                <a:latin typeface="Tw Cen MT"/>
                <a:cs typeface="Tw Cen MT"/>
              </a:rPr>
              <a:t>independent </a:t>
            </a:r>
            <a:r>
              <a:rPr dirty="0" sz="2900">
                <a:latin typeface="Tw Cen MT"/>
                <a:cs typeface="Tw Cen MT"/>
              </a:rPr>
              <a:t>of the author’s  </a:t>
            </a:r>
            <a:r>
              <a:rPr dirty="0" sz="2900" spc="-20">
                <a:latin typeface="Tw Cen MT"/>
                <a:cs typeface="Tw Cen MT"/>
              </a:rPr>
              <a:t>copyright </a:t>
            </a:r>
            <a:r>
              <a:rPr dirty="0" sz="2900">
                <a:latin typeface="Tw Cen MT"/>
                <a:cs typeface="Tw Cen MT"/>
              </a:rPr>
              <a:t>and </a:t>
            </a:r>
            <a:r>
              <a:rPr dirty="0" sz="2900" spc="-5">
                <a:latin typeface="Tw Cen MT"/>
                <a:cs typeface="Tw Cen MT"/>
              </a:rPr>
              <a:t>remains </a:t>
            </a:r>
            <a:r>
              <a:rPr dirty="0" sz="2900" spc="5">
                <a:latin typeface="Tw Cen MT"/>
                <a:cs typeface="Tw Cen MT"/>
              </a:rPr>
              <a:t>with </a:t>
            </a:r>
            <a:r>
              <a:rPr dirty="0" sz="2900">
                <a:latin typeface="Tw Cen MT"/>
                <a:cs typeface="Tw Cen MT"/>
              </a:rPr>
              <a:t>him even </a:t>
            </a:r>
            <a:r>
              <a:rPr dirty="0" sz="2900" spc="-5">
                <a:latin typeface="Tw Cen MT"/>
                <a:cs typeface="Tw Cen MT"/>
              </a:rPr>
              <a:t>after  </a:t>
            </a:r>
            <a:r>
              <a:rPr dirty="0" sz="2900">
                <a:latin typeface="Tw Cen MT"/>
                <a:cs typeface="Tw Cen MT"/>
              </a:rPr>
              <a:t>assignment of </a:t>
            </a:r>
            <a:r>
              <a:rPr dirty="0" sz="2900" spc="-10">
                <a:latin typeface="Tw Cen MT"/>
                <a:cs typeface="Tw Cen MT"/>
              </a:rPr>
              <a:t>the</a:t>
            </a:r>
            <a:r>
              <a:rPr dirty="0" sz="2900" spc="10">
                <a:latin typeface="Tw Cen MT"/>
                <a:cs typeface="Tw Cen MT"/>
              </a:rPr>
              <a:t> </a:t>
            </a:r>
            <a:r>
              <a:rPr dirty="0" sz="2900" spc="-5">
                <a:latin typeface="Tw Cen MT"/>
                <a:cs typeface="Tw Cen MT"/>
              </a:rPr>
              <a:t>copyright.</a:t>
            </a:r>
            <a:endParaRPr sz="29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692" y="353009"/>
            <a:ext cx="625919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5"/>
              <a:t>Counterfeiting to</a:t>
            </a:r>
            <a:r>
              <a:rPr dirty="0" sz="4400" spc="-30"/>
              <a:t> </a:t>
            </a:r>
            <a:r>
              <a:rPr dirty="0" sz="4400" spc="-5"/>
              <a:t>Copyright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0" y="1302130"/>
            <a:ext cx="534035" cy="177165"/>
          </a:xfrm>
          <a:custGeom>
            <a:avLst/>
            <a:gdLst/>
            <a:ahLst/>
            <a:cxnLst/>
            <a:rect l="l" t="t" r="r" b="b"/>
            <a:pathLst>
              <a:path w="534035" h="177165">
                <a:moveTo>
                  <a:pt x="533704" y="0"/>
                </a:moveTo>
                <a:lnTo>
                  <a:pt x="0" y="0"/>
                </a:lnTo>
                <a:lnTo>
                  <a:pt x="0" y="176784"/>
                </a:lnTo>
                <a:lnTo>
                  <a:pt x="533704" y="176784"/>
                </a:lnTo>
                <a:lnTo>
                  <a:pt x="533704" y="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70179" y="1277239"/>
            <a:ext cx="1905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0" b="1">
                <a:solidFill>
                  <a:srgbClr val="FFFFFF"/>
                </a:solidFill>
                <a:latin typeface="Tw Cen MT"/>
                <a:cs typeface="Tw Cen MT"/>
              </a:rPr>
              <a:t>16</a:t>
            </a:r>
            <a:endParaRPr sz="1200">
              <a:latin typeface="Tw Cen MT"/>
              <a:cs typeface="Tw Cen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03250" y="3841750"/>
            <a:ext cx="8172450" cy="1092200"/>
            <a:chOff x="603250" y="3841750"/>
            <a:chExt cx="8172450" cy="1092200"/>
          </a:xfrm>
        </p:grpSpPr>
        <p:sp>
          <p:nvSpPr>
            <p:cNvPr id="6" name="object 6"/>
            <p:cNvSpPr/>
            <p:nvPr/>
          </p:nvSpPr>
          <p:spPr>
            <a:xfrm>
              <a:off x="3547745" y="3851275"/>
              <a:ext cx="5218430" cy="1073150"/>
            </a:xfrm>
            <a:custGeom>
              <a:avLst/>
              <a:gdLst/>
              <a:ahLst/>
              <a:cxnLst/>
              <a:rect l="l" t="t" r="r" b="b"/>
              <a:pathLst>
                <a:path w="5218430" h="1073150">
                  <a:moveTo>
                    <a:pt x="5039359" y="0"/>
                  </a:moveTo>
                  <a:lnTo>
                    <a:pt x="0" y="0"/>
                  </a:lnTo>
                  <a:lnTo>
                    <a:pt x="0" y="1073150"/>
                  </a:lnTo>
                  <a:lnTo>
                    <a:pt x="5039359" y="1073150"/>
                  </a:lnTo>
                  <a:lnTo>
                    <a:pt x="5086984" y="1066800"/>
                  </a:lnTo>
                  <a:lnTo>
                    <a:pt x="5130164" y="1048385"/>
                  </a:lnTo>
                  <a:lnTo>
                    <a:pt x="5166359" y="1020444"/>
                  </a:lnTo>
                  <a:lnTo>
                    <a:pt x="5194300" y="984250"/>
                  </a:lnTo>
                  <a:lnTo>
                    <a:pt x="5212080" y="941705"/>
                  </a:lnTo>
                  <a:lnTo>
                    <a:pt x="5218430" y="894080"/>
                  </a:lnTo>
                  <a:lnTo>
                    <a:pt x="5218430" y="178435"/>
                  </a:lnTo>
                  <a:lnTo>
                    <a:pt x="5212080" y="131444"/>
                  </a:lnTo>
                  <a:lnTo>
                    <a:pt x="5194300" y="88264"/>
                  </a:lnTo>
                  <a:lnTo>
                    <a:pt x="5166359" y="52069"/>
                  </a:lnTo>
                  <a:lnTo>
                    <a:pt x="5130164" y="24130"/>
                  </a:lnTo>
                  <a:lnTo>
                    <a:pt x="5086984" y="6350"/>
                  </a:lnTo>
                  <a:lnTo>
                    <a:pt x="5039359" y="0"/>
                  </a:lnTo>
                  <a:close/>
                </a:path>
              </a:pathLst>
            </a:custGeom>
            <a:solidFill>
              <a:srgbClr val="DCE3EC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547745" y="3851275"/>
              <a:ext cx="5218430" cy="1073150"/>
            </a:xfrm>
            <a:custGeom>
              <a:avLst/>
              <a:gdLst/>
              <a:ahLst/>
              <a:cxnLst/>
              <a:rect l="l" t="t" r="r" b="b"/>
              <a:pathLst>
                <a:path w="5218430" h="1073150">
                  <a:moveTo>
                    <a:pt x="5218430" y="178435"/>
                  </a:moveTo>
                  <a:lnTo>
                    <a:pt x="5218430" y="894080"/>
                  </a:lnTo>
                  <a:lnTo>
                    <a:pt x="5212080" y="941705"/>
                  </a:lnTo>
                  <a:lnTo>
                    <a:pt x="5194300" y="984250"/>
                  </a:lnTo>
                  <a:lnTo>
                    <a:pt x="5166359" y="1020444"/>
                  </a:lnTo>
                  <a:lnTo>
                    <a:pt x="5130164" y="1048385"/>
                  </a:lnTo>
                  <a:lnTo>
                    <a:pt x="5086984" y="1066800"/>
                  </a:lnTo>
                  <a:lnTo>
                    <a:pt x="5039359" y="1073150"/>
                  </a:lnTo>
                  <a:lnTo>
                    <a:pt x="0" y="1073150"/>
                  </a:lnTo>
                  <a:lnTo>
                    <a:pt x="0" y="0"/>
                  </a:lnTo>
                  <a:lnTo>
                    <a:pt x="5039359" y="0"/>
                  </a:lnTo>
                  <a:lnTo>
                    <a:pt x="5086984" y="6350"/>
                  </a:lnTo>
                  <a:lnTo>
                    <a:pt x="5130164" y="24130"/>
                  </a:lnTo>
                  <a:lnTo>
                    <a:pt x="5166359" y="52069"/>
                  </a:lnTo>
                  <a:lnTo>
                    <a:pt x="5194300" y="88264"/>
                  </a:lnTo>
                  <a:lnTo>
                    <a:pt x="5212080" y="131444"/>
                  </a:lnTo>
                  <a:lnTo>
                    <a:pt x="5218430" y="178435"/>
                  </a:lnTo>
                  <a:close/>
                </a:path>
              </a:pathLst>
            </a:custGeom>
            <a:ln w="19050">
              <a:solidFill>
                <a:srgbClr val="DCE3E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12775" y="3970654"/>
              <a:ext cx="2934970" cy="835025"/>
            </a:xfrm>
            <a:custGeom>
              <a:avLst/>
              <a:gdLst/>
              <a:ahLst/>
              <a:cxnLst/>
              <a:rect l="l" t="t" r="r" b="b"/>
              <a:pathLst>
                <a:path w="2934970" h="835025">
                  <a:moveTo>
                    <a:pt x="2795904" y="0"/>
                  </a:moveTo>
                  <a:lnTo>
                    <a:pt x="139065" y="0"/>
                  </a:lnTo>
                  <a:lnTo>
                    <a:pt x="95250" y="6985"/>
                  </a:lnTo>
                  <a:lnTo>
                    <a:pt x="57150" y="26670"/>
                  </a:lnTo>
                  <a:lnTo>
                    <a:pt x="26670" y="57150"/>
                  </a:lnTo>
                  <a:lnTo>
                    <a:pt x="6984" y="95250"/>
                  </a:lnTo>
                  <a:lnTo>
                    <a:pt x="0" y="139065"/>
                  </a:lnTo>
                  <a:lnTo>
                    <a:pt x="0" y="695960"/>
                  </a:lnTo>
                  <a:lnTo>
                    <a:pt x="6984" y="739775"/>
                  </a:lnTo>
                  <a:lnTo>
                    <a:pt x="26670" y="778510"/>
                  </a:lnTo>
                  <a:lnTo>
                    <a:pt x="57150" y="808355"/>
                  </a:lnTo>
                  <a:lnTo>
                    <a:pt x="95250" y="828040"/>
                  </a:lnTo>
                  <a:lnTo>
                    <a:pt x="139065" y="835025"/>
                  </a:lnTo>
                  <a:lnTo>
                    <a:pt x="2795904" y="835025"/>
                  </a:lnTo>
                  <a:lnTo>
                    <a:pt x="2839720" y="828040"/>
                  </a:lnTo>
                  <a:lnTo>
                    <a:pt x="2878454" y="808355"/>
                  </a:lnTo>
                  <a:lnTo>
                    <a:pt x="2908300" y="778510"/>
                  </a:lnTo>
                  <a:lnTo>
                    <a:pt x="2927985" y="739775"/>
                  </a:lnTo>
                  <a:lnTo>
                    <a:pt x="2934970" y="695960"/>
                  </a:lnTo>
                  <a:lnTo>
                    <a:pt x="2934970" y="139065"/>
                  </a:lnTo>
                  <a:lnTo>
                    <a:pt x="2927985" y="95250"/>
                  </a:lnTo>
                  <a:lnTo>
                    <a:pt x="2908300" y="57150"/>
                  </a:lnTo>
                  <a:lnTo>
                    <a:pt x="2878454" y="26670"/>
                  </a:lnTo>
                  <a:lnTo>
                    <a:pt x="2839720" y="6985"/>
                  </a:lnTo>
                  <a:lnTo>
                    <a:pt x="2795904" y="0"/>
                  </a:lnTo>
                  <a:close/>
                </a:path>
              </a:pathLst>
            </a:custGeom>
            <a:solidFill>
              <a:srgbClr val="92B6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12775" y="3970654"/>
              <a:ext cx="2934970" cy="835025"/>
            </a:xfrm>
            <a:custGeom>
              <a:avLst/>
              <a:gdLst/>
              <a:ahLst/>
              <a:cxnLst/>
              <a:rect l="l" t="t" r="r" b="b"/>
              <a:pathLst>
                <a:path w="2934970" h="835025">
                  <a:moveTo>
                    <a:pt x="0" y="139065"/>
                  </a:moveTo>
                  <a:lnTo>
                    <a:pt x="6984" y="95250"/>
                  </a:lnTo>
                  <a:lnTo>
                    <a:pt x="26670" y="57150"/>
                  </a:lnTo>
                  <a:lnTo>
                    <a:pt x="57150" y="26670"/>
                  </a:lnTo>
                  <a:lnTo>
                    <a:pt x="95250" y="6985"/>
                  </a:lnTo>
                  <a:lnTo>
                    <a:pt x="139065" y="0"/>
                  </a:lnTo>
                  <a:lnTo>
                    <a:pt x="2795904" y="0"/>
                  </a:lnTo>
                  <a:lnTo>
                    <a:pt x="2839720" y="6985"/>
                  </a:lnTo>
                  <a:lnTo>
                    <a:pt x="2878454" y="26670"/>
                  </a:lnTo>
                  <a:lnTo>
                    <a:pt x="2908300" y="57150"/>
                  </a:lnTo>
                  <a:lnTo>
                    <a:pt x="2927985" y="95250"/>
                  </a:lnTo>
                  <a:lnTo>
                    <a:pt x="2934970" y="139065"/>
                  </a:lnTo>
                  <a:lnTo>
                    <a:pt x="2934970" y="695960"/>
                  </a:lnTo>
                  <a:lnTo>
                    <a:pt x="2927985" y="739775"/>
                  </a:lnTo>
                  <a:lnTo>
                    <a:pt x="2908300" y="778510"/>
                  </a:lnTo>
                  <a:lnTo>
                    <a:pt x="2878454" y="808355"/>
                  </a:lnTo>
                  <a:lnTo>
                    <a:pt x="2839720" y="828040"/>
                  </a:lnTo>
                  <a:lnTo>
                    <a:pt x="2795904" y="835025"/>
                  </a:lnTo>
                  <a:lnTo>
                    <a:pt x="139065" y="835025"/>
                  </a:lnTo>
                  <a:lnTo>
                    <a:pt x="95250" y="828040"/>
                  </a:lnTo>
                  <a:lnTo>
                    <a:pt x="57150" y="808355"/>
                  </a:lnTo>
                  <a:lnTo>
                    <a:pt x="26670" y="778510"/>
                  </a:lnTo>
                  <a:lnTo>
                    <a:pt x="6984" y="739775"/>
                  </a:lnTo>
                  <a:lnTo>
                    <a:pt x="0" y="695960"/>
                  </a:lnTo>
                  <a:lnTo>
                    <a:pt x="0" y="139065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3783329" y="3985005"/>
            <a:ext cx="4453255" cy="77597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182880" marR="5080" indent="-170815">
              <a:lnSpc>
                <a:spcPct val="86700"/>
              </a:lnSpc>
              <a:spcBef>
                <a:spcPts val="385"/>
              </a:spcBef>
              <a:buChar char="•"/>
              <a:tabLst>
                <a:tab pos="183515" algn="l"/>
              </a:tabLst>
            </a:pPr>
            <a:r>
              <a:rPr dirty="0" sz="1800">
                <a:latin typeface="Arial"/>
                <a:cs typeface="Arial"/>
              </a:rPr>
              <a:t>copy for both the </a:t>
            </a:r>
            <a:r>
              <a:rPr dirty="0" sz="1800" spc="-5">
                <a:latin typeface="Arial"/>
                <a:cs typeface="Arial"/>
              </a:rPr>
              <a:t>model </a:t>
            </a:r>
            <a:r>
              <a:rPr dirty="0" sz="1800">
                <a:latin typeface="Arial"/>
                <a:cs typeface="Arial"/>
              </a:rPr>
              <a:t>and </a:t>
            </a:r>
            <a:r>
              <a:rPr dirty="0" sz="1800" spc="-5">
                <a:latin typeface="Arial"/>
                <a:cs typeface="Arial"/>
              </a:rPr>
              <a:t>brand. </a:t>
            </a:r>
            <a:r>
              <a:rPr dirty="0" sz="1800" spc="-30">
                <a:latin typeface="Arial"/>
                <a:cs typeface="Arial"/>
              </a:rPr>
              <a:t>Ex.  </a:t>
            </a:r>
            <a:r>
              <a:rPr dirty="0" sz="1800">
                <a:latin typeface="Arial"/>
                <a:cs typeface="Arial"/>
              </a:rPr>
              <a:t>Fake </a:t>
            </a:r>
            <a:r>
              <a:rPr dirty="0" sz="1800" spc="-5">
                <a:latin typeface="Arial"/>
                <a:cs typeface="Arial"/>
              </a:rPr>
              <a:t>Louis Vuitton bags </a:t>
            </a:r>
            <a:r>
              <a:rPr dirty="0" sz="1800">
                <a:latin typeface="Arial"/>
                <a:cs typeface="Arial"/>
              </a:rPr>
              <a:t>or </a:t>
            </a:r>
            <a:r>
              <a:rPr dirty="0" sz="1800" spc="-5">
                <a:latin typeface="Arial"/>
                <a:cs typeface="Arial"/>
              </a:rPr>
              <a:t>Rolex</a:t>
            </a:r>
            <a:r>
              <a:rPr dirty="0" sz="1800" spc="-9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watches  </a:t>
            </a:r>
            <a:r>
              <a:rPr dirty="0" sz="1800">
                <a:latin typeface="Arial"/>
                <a:cs typeface="Arial"/>
              </a:rPr>
              <a:t>for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instance.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03250" y="4982209"/>
            <a:ext cx="8172450" cy="1092200"/>
            <a:chOff x="603250" y="4982209"/>
            <a:chExt cx="8172450" cy="1092200"/>
          </a:xfrm>
        </p:grpSpPr>
        <p:sp>
          <p:nvSpPr>
            <p:cNvPr id="12" name="object 12"/>
            <p:cNvSpPr/>
            <p:nvPr/>
          </p:nvSpPr>
          <p:spPr>
            <a:xfrm>
              <a:off x="3547745" y="4991734"/>
              <a:ext cx="5218430" cy="1073150"/>
            </a:xfrm>
            <a:custGeom>
              <a:avLst/>
              <a:gdLst/>
              <a:ahLst/>
              <a:cxnLst/>
              <a:rect l="l" t="t" r="r" b="b"/>
              <a:pathLst>
                <a:path w="5218430" h="1073150">
                  <a:moveTo>
                    <a:pt x="5039359" y="0"/>
                  </a:moveTo>
                  <a:lnTo>
                    <a:pt x="0" y="0"/>
                  </a:lnTo>
                  <a:lnTo>
                    <a:pt x="0" y="1073149"/>
                  </a:lnTo>
                  <a:lnTo>
                    <a:pt x="5039359" y="1073149"/>
                  </a:lnTo>
                  <a:lnTo>
                    <a:pt x="5086984" y="1066799"/>
                  </a:lnTo>
                  <a:lnTo>
                    <a:pt x="5130164" y="1048384"/>
                  </a:lnTo>
                  <a:lnTo>
                    <a:pt x="5166359" y="1020444"/>
                  </a:lnTo>
                  <a:lnTo>
                    <a:pt x="5194300" y="984249"/>
                  </a:lnTo>
                  <a:lnTo>
                    <a:pt x="5212080" y="941704"/>
                  </a:lnTo>
                  <a:lnTo>
                    <a:pt x="5218430" y="894079"/>
                  </a:lnTo>
                  <a:lnTo>
                    <a:pt x="5218430" y="179069"/>
                  </a:lnTo>
                  <a:lnTo>
                    <a:pt x="5212080" y="131444"/>
                  </a:lnTo>
                  <a:lnTo>
                    <a:pt x="5194300" y="88900"/>
                  </a:lnTo>
                  <a:lnTo>
                    <a:pt x="5166359" y="52704"/>
                  </a:lnTo>
                  <a:lnTo>
                    <a:pt x="5130164" y="24129"/>
                  </a:lnTo>
                  <a:lnTo>
                    <a:pt x="5086984" y="6350"/>
                  </a:lnTo>
                  <a:lnTo>
                    <a:pt x="5039359" y="0"/>
                  </a:lnTo>
                  <a:close/>
                </a:path>
              </a:pathLst>
            </a:custGeom>
            <a:solidFill>
              <a:srgbClr val="DCE3EC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547745" y="4991734"/>
              <a:ext cx="5218430" cy="1073150"/>
            </a:xfrm>
            <a:custGeom>
              <a:avLst/>
              <a:gdLst/>
              <a:ahLst/>
              <a:cxnLst/>
              <a:rect l="l" t="t" r="r" b="b"/>
              <a:pathLst>
                <a:path w="5218430" h="1073150">
                  <a:moveTo>
                    <a:pt x="5218430" y="179069"/>
                  </a:moveTo>
                  <a:lnTo>
                    <a:pt x="5218430" y="894079"/>
                  </a:lnTo>
                  <a:lnTo>
                    <a:pt x="5212080" y="941704"/>
                  </a:lnTo>
                  <a:lnTo>
                    <a:pt x="5194300" y="984249"/>
                  </a:lnTo>
                  <a:lnTo>
                    <a:pt x="5166359" y="1020444"/>
                  </a:lnTo>
                  <a:lnTo>
                    <a:pt x="5130164" y="1048384"/>
                  </a:lnTo>
                  <a:lnTo>
                    <a:pt x="5086984" y="1066799"/>
                  </a:lnTo>
                  <a:lnTo>
                    <a:pt x="5039359" y="1073149"/>
                  </a:lnTo>
                  <a:lnTo>
                    <a:pt x="0" y="1073149"/>
                  </a:lnTo>
                  <a:lnTo>
                    <a:pt x="0" y="0"/>
                  </a:lnTo>
                  <a:lnTo>
                    <a:pt x="5039359" y="0"/>
                  </a:lnTo>
                  <a:lnTo>
                    <a:pt x="5086984" y="6350"/>
                  </a:lnTo>
                  <a:lnTo>
                    <a:pt x="5130164" y="24129"/>
                  </a:lnTo>
                  <a:lnTo>
                    <a:pt x="5166359" y="52704"/>
                  </a:lnTo>
                  <a:lnTo>
                    <a:pt x="5194300" y="88900"/>
                  </a:lnTo>
                  <a:lnTo>
                    <a:pt x="5212080" y="131444"/>
                  </a:lnTo>
                  <a:lnTo>
                    <a:pt x="5218430" y="179069"/>
                  </a:lnTo>
                  <a:close/>
                </a:path>
              </a:pathLst>
            </a:custGeom>
            <a:ln w="19050">
              <a:solidFill>
                <a:srgbClr val="DCE3E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12775" y="5113019"/>
              <a:ext cx="2934970" cy="829310"/>
            </a:xfrm>
            <a:custGeom>
              <a:avLst/>
              <a:gdLst/>
              <a:ahLst/>
              <a:cxnLst/>
              <a:rect l="l" t="t" r="r" b="b"/>
              <a:pathLst>
                <a:path w="2934970" h="829310">
                  <a:moveTo>
                    <a:pt x="2797175" y="0"/>
                  </a:moveTo>
                  <a:lnTo>
                    <a:pt x="138429" y="0"/>
                  </a:lnTo>
                  <a:lnTo>
                    <a:pt x="94615" y="6984"/>
                  </a:lnTo>
                  <a:lnTo>
                    <a:pt x="56515" y="26669"/>
                  </a:lnTo>
                  <a:lnTo>
                    <a:pt x="26670" y="56514"/>
                  </a:lnTo>
                  <a:lnTo>
                    <a:pt x="6984" y="94614"/>
                  </a:lnTo>
                  <a:lnTo>
                    <a:pt x="0" y="138429"/>
                  </a:lnTo>
                  <a:lnTo>
                    <a:pt x="0" y="690879"/>
                  </a:lnTo>
                  <a:lnTo>
                    <a:pt x="6984" y="734694"/>
                  </a:lnTo>
                  <a:lnTo>
                    <a:pt x="26670" y="772794"/>
                  </a:lnTo>
                  <a:lnTo>
                    <a:pt x="56515" y="802639"/>
                  </a:lnTo>
                  <a:lnTo>
                    <a:pt x="94615" y="822324"/>
                  </a:lnTo>
                  <a:lnTo>
                    <a:pt x="138429" y="829309"/>
                  </a:lnTo>
                  <a:lnTo>
                    <a:pt x="2797175" y="829309"/>
                  </a:lnTo>
                  <a:lnTo>
                    <a:pt x="2840354" y="822324"/>
                  </a:lnTo>
                  <a:lnTo>
                    <a:pt x="2878454" y="802639"/>
                  </a:lnTo>
                  <a:lnTo>
                    <a:pt x="2908300" y="772794"/>
                  </a:lnTo>
                  <a:lnTo>
                    <a:pt x="2927985" y="734694"/>
                  </a:lnTo>
                  <a:lnTo>
                    <a:pt x="2934970" y="690879"/>
                  </a:lnTo>
                  <a:lnTo>
                    <a:pt x="2934970" y="138429"/>
                  </a:lnTo>
                  <a:lnTo>
                    <a:pt x="2927985" y="94614"/>
                  </a:lnTo>
                  <a:lnTo>
                    <a:pt x="2908300" y="56514"/>
                  </a:lnTo>
                  <a:lnTo>
                    <a:pt x="2878454" y="26669"/>
                  </a:lnTo>
                  <a:lnTo>
                    <a:pt x="2840354" y="6984"/>
                  </a:lnTo>
                  <a:lnTo>
                    <a:pt x="2797175" y="0"/>
                  </a:lnTo>
                  <a:close/>
                </a:path>
              </a:pathLst>
            </a:custGeom>
            <a:solidFill>
              <a:srgbClr val="92B6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12775" y="5113019"/>
              <a:ext cx="2934970" cy="829310"/>
            </a:xfrm>
            <a:custGeom>
              <a:avLst/>
              <a:gdLst/>
              <a:ahLst/>
              <a:cxnLst/>
              <a:rect l="l" t="t" r="r" b="b"/>
              <a:pathLst>
                <a:path w="2934970" h="829310">
                  <a:moveTo>
                    <a:pt x="0" y="138429"/>
                  </a:moveTo>
                  <a:lnTo>
                    <a:pt x="6984" y="94614"/>
                  </a:lnTo>
                  <a:lnTo>
                    <a:pt x="26670" y="56514"/>
                  </a:lnTo>
                  <a:lnTo>
                    <a:pt x="56515" y="26669"/>
                  </a:lnTo>
                  <a:lnTo>
                    <a:pt x="94615" y="6984"/>
                  </a:lnTo>
                  <a:lnTo>
                    <a:pt x="138429" y="0"/>
                  </a:lnTo>
                  <a:lnTo>
                    <a:pt x="2797175" y="0"/>
                  </a:lnTo>
                  <a:lnTo>
                    <a:pt x="2840354" y="6984"/>
                  </a:lnTo>
                  <a:lnTo>
                    <a:pt x="2878454" y="26669"/>
                  </a:lnTo>
                  <a:lnTo>
                    <a:pt x="2908300" y="56514"/>
                  </a:lnTo>
                  <a:lnTo>
                    <a:pt x="2927985" y="94614"/>
                  </a:lnTo>
                  <a:lnTo>
                    <a:pt x="2934970" y="138429"/>
                  </a:lnTo>
                  <a:lnTo>
                    <a:pt x="2934970" y="690879"/>
                  </a:lnTo>
                  <a:lnTo>
                    <a:pt x="2927985" y="734694"/>
                  </a:lnTo>
                  <a:lnTo>
                    <a:pt x="2908300" y="772794"/>
                  </a:lnTo>
                  <a:lnTo>
                    <a:pt x="2878454" y="802639"/>
                  </a:lnTo>
                  <a:lnTo>
                    <a:pt x="2840354" y="822324"/>
                  </a:lnTo>
                  <a:lnTo>
                    <a:pt x="2797175" y="829309"/>
                  </a:lnTo>
                  <a:lnTo>
                    <a:pt x="138429" y="829309"/>
                  </a:lnTo>
                  <a:lnTo>
                    <a:pt x="94615" y="822324"/>
                  </a:lnTo>
                  <a:lnTo>
                    <a:pt x="56515" y="802639"/>
                  </a:lnTo>
                  <a:lnTo>
                    <a:pt x="26670" y="772794"/>
                  </a:lnTo>
                  <a:lnTo>
                    <a:pt x="6984" y="734694"/>
                  </a:lnTo>
                  <a:lnTo>
                    <a:pt x="0" y="690879"/>
                  </a:lnTo>
                  <a:lnTo>
                    <a:pt x="0" y="138429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917244" y="5079568"/>
            <a:ext cx="2299335" cy="810895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329565" marR="5080" indent="-317500">
              <a:lnSpc>
                <a:spcPts val="2810"/>
              </a:lnSpc>
              <a:spcBef>
                <a:spcPts val="660"/>
              </a:spcBef>
            </a:pPr>
            <a:r>
              <a:rPr dirty="0" sz="2800" b="1">
                <a:solidFill>
                  <a:srgbClr val="FFFFFF"/>
                </a:solidFill>
                <a:latin typeface="Tw Cen MT"/>
                <a:cs typeface="Tw Cen MT"/>
              </a:rPr>
              <a:t>Infringement</a:t>
            </a:r>
            <a:r>
              <a:rPr dirty="0" sz="2800" spc="-100" b="1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dirty="0" sz="2800" b="1">
                <a:solidFill>
                  <a:srgbClr val="FFFFFF"/>
                </a:solidFill>
                <a:latin typeface="Tw Cen MT"/>
                <a:cs typeface="Tw Cen MT"/>
              </a:rPr>
              <a:t>of  copyright</a:t>
            </a:r>
            <a:r>
              <a:rPr dirty="0" sz="2800" spc="-35" b="1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dirty="0" sz="2800" b="1">
                <a:solidFill>
                  <a:srgbClr val="FFFFFF"/>
                </a:solidFill>
                <a:latin typeface="Tw Cen MT"/>
                <a:cs typeface="Tw Cen MT"/>
              </a:rPr>
              <a:t>:</a:t>
            </a:r>
            <a:endParaRPr sz="2800">
              <a:latin typeface="Tw Cen MT"/>
              <a:cs typeface="Tw Cen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786378" y="5232272"/>
            <a:ext cx="3881754" cy="54737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82880" marR="5080" indent="-170815">
              <a:lnSpc>
                <a:spcPts val="1950"/>
              </a:lnSpc>
              <a:spcBef>
                <a:spcPts val="340"/>
              </a:spcBef>
              <a:buChar char="•"/>
              <a:tabLst>
                <a:tab pos="183515" algn="l"/>
              </a:tabLst>
            </a:pPr>
            <a:r>
              <a:rPr dirty="0" sz="1800" spc="-5">
                <a:latin typeface="Arial"/>
                <a:cs typeface="Arial"/>
              </a:rPr>
              <a:t>copying </a:t>
            </a:r>
            <a:r>
              <a:rPr dirty="0" sz="1800">
                <a:latin typeface="Arial"/>
                <a:cs typeface="Arial"/>
              </a:rPr>
              <a:t>or </a:t>
            </a:r>
            <a:r>
              <a:rPr dirty="0" sz="1800" spc="-5">
                <a:latin typeface="Arial"/>
                <a:cs typeface="Arial"/>
              </a:rPr>
              <a:t>using </a:t>
            </a:r>
            <a:r>
              <a:rPr dirty="0" sz="1800" spc="-10">
                <a:latin typeface="Arial"/>
                <a:cs typeface="Arial"/>
              </a:rPr>
              <a:t>the work </a:t>
            </a:r>
            <a:r>
              <a:rPr dirty="0" sz="1800">
                <a:latin typeface="Arial"/>
                <a:cs typeface="Arial"/>
              </a:rPr>
              <a:t>of </a:t>
            </a:r>
            <a:r>
              <a:rPr dirty="0" sz="1800" spc="-5">
                <a:latin typeface="Arial"/>
                <a:cs typeface="Arial"/>
              </a:rPr>
              <a:t>another  </a:t>
            </a:r>
            <a:r>
              <a:rPr dirty="0" sz="1800">
                <a:latin typeface="Arial"/>
                <a:cs typeface="Arial"/>
              </a:rPr>
              <a:t>creator, </a:t>
            </a:r>
            <a:r>
              <a:rPr dirty="0" sz="1800" spc="-5">
                <a:latin typeface="Arial"/>
                <a:cs typeface="Arial"/>
              </a:rPr>
              <a:t>without </a:t>
            </a:r>
            <a:r>
              <a:rPr dirty="0" sz="1800" spc="-10">
                <a:latin typeface="Arial"/>
                <a:cs typeface="Arial"/>
              </a:rPr>
              <a:t>his </a:t>
            </a:r>
            <a:r>
              <a:rPr dirty="0" sz="1800" spc="-5">
                <a:latin typeface="Arial"/>
                <a:cs typeface="Arial"/>
              </a:rPr>
              <a:t>prior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permission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03250" y="2711450"/>
            <a:ext cx="8172450" cy="1092200"/>
            <a:chOff x="603250" y="2711450"/>
            <a:chExt cx="8172450" cy="1092200"/>
          </a:xfrm>
        </p:grpSpPr>
        <p:sp>
          <p:nvSpPr>
            <p:cNvPr id="19" name="object 19"/>
            <p:cNvSpPr/>
            <p:nvPr/>
          </p:nvSpPr>
          <p:spPr>
            <a:xfrm>
              <a:off x="3547745" y="2720975"/>
              <a:ext cx="5218430" cy="1073150"/>
            </a:xfrm>
            <a:custGeom>
              <a:avLst/>
              <a:gdLst/>
              <a:ahLst/>
              <a:cxnLst/>
              <a:rect l="l" t="t" r="r" b="b"/>
              <a:pathLst>
                <a:path w="5218430" h="1073150">
                  <a:moveTo>
                    <a:pt x="5039359" y="0"/>
                  </a:moveTo>
                  <a:lnTo>
                    <a:pt x="0" y="0"/>
                  </a:lnTo>
                  <a:lnTo>
                    <a:pt x="0" y="1073150"/>
                  </a:lnTo>
                  <a:lnTo>
                    <a:pt x="5039359" y="1073150"/>
                  </a:lnTo>
                  <a:lnTo>
                    <a:pt x="5086984" y="1066800"/>
                  </a:lnTo>
                  <a:lnTo>
                    <a:pt x="5130164" y="1048385"/>
                  </a:lnTo>
                  <a:lnTo>
                    <a:pt x="5166359" y="1020444"/>
                  </a:lnTo>
                  <a:lnTo>
                    <a:pt x="5194300" y="984250"/>
                  </a:lnTo>
                  <a:lnTo>
                    <a:pt x="5212080" y="941705"/>
                  </a:lnTo>
                  <a:lnTo>
                    <a:pt x="5218430" y="894080"/>
                  </a:lnTo>
                  <a:lnTo>
                    <a:pt x="5218430" y="179070"/>
                  </a:lnTo>
                  <a:lnTo>
                    <a:pt x="5212080" y="131445"/>
                  </a:lnTo>
                  <a:lnTo>
                    <a:pt x="5194300" y="88264"/>
                  </a:lnTo>
                  <a:lnTo>
                    <a:pt x="5166359" y="52070"/>
                  </a:lnTo>
                  <a:lnTo>
                    <a:pt x="5130164" y="24129"/>
                  </a:lnTo>
                  <a:lnTo>
                    <a:pt x="5086984" y="6350"/>
                  </a:lnTo>
                  <a:lnTo>
                    <a:pt x="5039359" y="0"/>
                  </a:lnTo>
                  <a:close/>
                </a:path>
              </a:pathLst>
            </a:custGeom>
            <a:solidFill>
              <a:srgbClr val="DCE3EC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547745" y="2720975"/>
              <a:ext cx="5218430" cy="1073150"/>
            </a:xfrm>
            <a:custGeom>
              <a:avLst/>
              <a:gdLst/>
              <a:ahLst/>
              <a:cxnLst/>
              <a:rect l="l" t="t" r="r" b="b"/>
              <a:pathLst>
                <a:path w="5218430" h="1073150">
                  <a:moveTo>
                    <a:pt x="5218430" y="179070"/>
                  </a:moveTo>
                  <a:lnTo>
                    <a:pt x="5218430" y="894080"/>
                  </a:lnTo>
                  <a:lnTo>
                    <a:pt x="5212080" y="941705"/>
                  </a:lnTo>
                  <a:lnTo>
                    <a:pt x="5194300" y="984250"/>
                  </a:lnTo>
                  <a:lnTo>
                    <a:pt x="5166359" y="1020444"/>
                  </a:lnTo>
                  <a:lnTo>
                    <a:pt x="5130164" y="1048385"/>
                  </a:lnTo>
                  <a:lnTo>
                    <a:pt x="5086984" y="1066800"/>
                  </a:lnTo>
                  <a:lnTo>
                    <a:pt x="5039359" y="1073150"/>
                  </a:lnTo>
                  <a:lnTo>
                    <a:pt x="0" y="1073150"/>
                  </a:lnTo>
                  <a:lnTo>
                    <a:pt x="0" y="0"/>
                  </a:lnTo>
                  <a:lnTo>
                    <a:pt x="5039359" y="0"/>
                  </a:lnTo>
                  <a:lnTo>
                    <a:pt x="5086984" y="6350"/>
                  </a:lnTo>
                  <a:lnTo>
                    <a:pt x="5130164" y="24129"/>
                  </a:lnTo>
                  <a:lnTo>
                    <a:pt x="5166359" y="52070"/>
                  </a:lnTo>
                  <a:lnTo>
                    <a:pt x="5194300" y="88264"/>
                  </a:lnTo>
                  <a:lnTo>
                    <a:pt x="5212080" y="131445"/>
                  </a:lnTo>
                  <a:lnTo>
                    <a:pt x="5218430" y="179070"/>
                  </a:lnTo>
                  <a:close/>
                </a:path>
              </a:pathLst>
            </a:custGeom>
            <a:ln w="19050">
              <a:solidFill>
                <a:srgbClr val="DCE3E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12775" y="2851150"/>
              <a:ext cx="2934970" cy="812800"/>
            </a:xfrm>
            <a:custGeom>
              <a:avLst/>
              <a:gdLst/>
              <a:ahLst/>
              <a:cxnLst/>
              <a:rect l="l" t="t" r="r" b="b"/>
              <a:pathLst>
                <a:path w="2934970" h="812800">
                  <a:moveTo>
                    <a:pt x="2799715" y="0"/>
                  </a:moveTo>
                  <a:lnTo>
                    <a:pt x="135254" y="0"/>
                  </a:lnTo>
                  <a:lnTo>
                    <a:pt x="92709" y="6985"/>
                  </a:lnTo>
                  <a:lnTo>
                    <a:pt x="55245" y="26035"/>
                  </a:lnTo>
                  <a:lnTo>
                    <a:pt x="26034" y="55245"/>
                  </a:lnTo>
                  <a:lnTo>
                    <a:pt x="6984" y="92710"/>
                  </a:lnTo>
                  <a:lnTo>
                    <a:pt x="0" y="135254"/>
                  </a:lnTo>
                  <a:lnTo>
                    <a:pt x="0" y="676910"/>
                  </a:lnTo>
                  <a:lnTo>
                    <a:pt x="6984" y="720089"/>
                  </a:lnTo>
                  <a:lnTo>
                    <a:pt x="26034" y="756919"/>
                  </a:lnTo>
                  <a:lnTo>
                    <a:pt x="55245" y="786130"/>
                  </a:lnTo>
                  <a:lnTo>
                    <a:pt x="92709" y="805814"/>
                  </a:lnTo>
                  <a:lnTo>
                    <a:pt x="135254" y="812800"/>
                  </a:lnTo>
                  <a:lnTo>
                    <a:pt x="2799715" y="812800"/>
                  </a:lnTo>
                  <a:lnTo>
                    <a:pt x="2842895" y="805814"/>
                  </a:lnTo>
                  <a:lnTo>
                    <a:pt x="2879725" y="786130"/>
                  </a:lnTo>
                  <a:lnTo>
                    <a:pt x="2908935" y="756919"/>
                  </a:lnTo>
                  <a:lnTo>
                    <a:pt x="2928620" y="720089"/>
                  </a:lnTo>
                  <a:lnTo>
                    <a:pt x="2934970" y="676910"/>
                  </a:lnTo>
                  <a:lnTo>
                    <a:pt x="2934970" y="135254"/>
                  </a:lnTo>
                  <a:lnTo>
                    <a:pt x="2928620" y="92710"/>
                  </a:lnTo>
                  <a:lnTo>
                    <a:pt x="2908935" y="55245"/>
                  </a:lnTo>
                  <a:lnTo>
                    <a:pt x="2879725" y="26035"/>
                  </a:lnTo>
                  <a:lnTo>
                    <a:pt x="2842895" y="6985"/>
                  </a:lnTo>
                  <a:lnTo>
                    <a:pt x="2799715" y="0"/>
                  </a:lnTo>
                  <a:close/>
                </a:path>
              </a:pathLst>
            </a:custGeom>
            <a:solidFill>
              <a:srgbClr val="92B6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12775" y="2851150"/>
              <a:ext cx="2934970" cy="812800"/>
            </a:xfrm>
            <a:custGeom>
              <a:avLst/>
              <a:gdLst/>
              <a:ahLst/>
              <a:cxnLst/>
              <a:rect l="l" t="t" r="r" b="b"/>
              <a:pathLst>
                <a:path w="2934970" h="812800">
                  <a:moveTo>
                    <a:pt x="0" y="135254"/>
                  </a:moveTo>
                  <a:lnTo>
                    <a:pt x="6984" y="92710"/>
                  </a:lnTo>
                  <a:lnTo>
                    <a:pt x="26034" y="55245"/>
                  </a:lnTo>
                  <a:lnTo>
                    <a:pt x="55245" y="26035"/>
                  </a:lnTo>
                  <a:lnTo>
                    <a:pt x="92709" y="6985"/>
                  </a:lnTo>
                  <a:lnTo>
                    <a:pt x="135254" y="0"/>
                  </a:lnTo>
                  <a:lnTo>
                    <a:pt x="2799715" y="0"/>
                  </a:lnTo>
                  <a:lnTo>
                    <a:pt x="2842895" y="6985"/>
                  </a:lnTo>
                  <a:lnTo>
                    <a:pt x="2879725" y="26035"/>
                  </a:lnTo>
                  <a:lnTo>
                    <a:pt x="2908935" y="55245"/>
                  </a:lnTo>
                  <a:lnTo>
                    <a:pt x="2928620" y="92710"/>
                  </a:lnTo>
                  <a:lnTo>
                    <a:pt x="2934970" y="135254"/>
                  </a:lnTo>
                  <a:lnTo>
                    <a:pt x="2934970" y="676910"/>
                  </a:lnTo>
                  <a:lnTo>
                    <a:pt x="2928620" y="720089"/>
                  </a:lnTo>
                  <a:lnTo>
                    <a:pt x="2908935" y="756919"/>
                  </a:lnTo>
                  <a:lnTo>
                    <a:pt x="2879725" y="786130"/>
                  </a:lnTo>
                  <a:lnTo>
                    <a:pt x="2842895" y="805814"/>
                  </a:lnTo>
                  <a:lnTo>
                    <a:pt x="2799715" y="812800"/>
                  </a:lnTo>
                  <a:lnTo>
                    <a:pt x="135254" y="812800"/>
                  </a:lnTo>
                  <a:lnTo>
                    <a:pt x="92709" y="805814"/>
                  </a:lnTo>
                  <a:lnTo>
                    <a:pt x="55245" y="786130"/>
                  </a:lnTo>
                  <a:lnTo>
                    <a:pt x="26034" y="756919"/>
                  </a:lnTo>
                  <a:lnTo>
                    <a:pt x="6984" y="720089"/>
                  </a:lnTo>
                  <a:lnTo>
                    <a:pt x="0" y="676910"/>
                  </a:lnTo>
                  <a:lnTo>
                    <a:pt x="0" y="13525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1124508" y="2771343"/>
            <a:ext cx="1904364" cy="196977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280670" marR="133350" indent="-134620">
              <a:lnSpc>
                <a:spcPct val="81800"/>
              </a:lnSpc>
              <a:spcBef>
                <a:spcPts val="720"/>
              </a:spcBef>
            </a:pPr>
            <a:r>
              <a:rPr dirty="0" sz="2800" spc="5" b="1">
                <a:solidFill>
                  <a:srgbClr val="FFFFFF"/>
                </a:solidFill>
                <a:latin typeface="Tw Cen MT"/>
                <a:cs typeface="Tw Cen MT"/>
              </a:rPr>
              <a:t>C</a:t>
            </a:r>
            <a:r>
              <a:rPr dirty="0" sz="2800" spc="-10" b="1">
                <a:solidFill>
                  <a:srgbClr val="FFFFFF"/>
                </a:solidFill>
                <a:latin typeface="Tw Cen MT"/>
                <a:cs typeface="Tw Cen MT"/>
              </a:rPr>
              <a:t>o</a:t>
            </a:r>
            <a:r>
              <a:rPr dirty="0" sz="2800" spc="5" b="1">
                <a:solidFill>
                  <a:srgbClr val="FFFFFF"/>
                </a:solidFill>
                <a:latin typeface="Tw Cen MT"/>
                <a:cs typeface="Tw Cen MT"/>
              </a:rPr>
              <a:t>u</a:t>
            </a:r>
            <a:r>
              <a:rPr dirty="0" sz="2800" spc="-5" b="1">
                <a:solidFill>
                  <a:srgbClr val="FFFFFF"/>
                </a:solidFill>
                <a:latin typeface="Tw Cen MT"/>
                <a:cs typeface="Tw Cen MT"/>
              </a:rPr>
              <a:t>n</a:t>
            </a:r>
            <a:r>
              <a:rPr dirty="0" sz="2800" spc="-15" b="1">
                <a:solidFill>
                  <a:srgbClr val="FFFFFF"/>
                </a:solidFill>
                <a:latin typeface="Tw Cen MT"/>
                <a:cs typeface="Tw Cen MT"/>
              </a:rPr>
              <a:t>t</a:t>
            </a:r>
            <a:r>
              <a:rPr dirty="0" sz="2800" b="1">
                <a:solidFill>
                  <a:srgbClr val="FFFFFF"/>
                </a:solidFill>
                <a:latin typeface="Tw Cen MT"/>
                <a:cs typeface="Tw Cen MT"/>
              </a:rPr>
              <a:t>er</a:t>
            </a:r>
            <a:r>
              <a:rPr dirty="0" sz="2800" spc="10" b="1">
                <a:solidFill>
                  <a:srgbClr val="FFFFFF"/>
                </a:solidFill>
                <a:latin typeface="Tw Cen MT"/>
                <a:cs typeface="Tw Cen MT"/>
              </a:rPr>
              <a:t>f</a:t>
            </a:r>
            <a:r>
              <a:rPr dirty="0" sz="2800" spc="5" b="1">
                <a:solidFill>
                  <a:srgbClr val="FFFFFF"/>
                </a:solidFill>
                <a:latin typeface="Tw Cen MT"/>
                <a:cs typeface="Tw Cen MT"/>
              </a:rPr>
              <a:t>e</a:t>
            </a:r>
            <a:r>
              <a:rPr dirty="0" sz="2800" spc="-15" b="1">
                <a:solidFill>
                  <a:srgbClr val="FFFFFF"/>
                </a:solidFill>
                <a:latin typeface="Tw Cen MT"/>
                <a:cs typeface="Tw Cen MT"/>
              </a:rPr>
              <a:t>i</a:t>
            </a:r>
            <a:r>
              <a:rPr dirty="0" sz="2800" b="1">
                <a:solidFill>
                  <a:srgbClr val="FFFFFF"/>
                </a:solidFill>
                <a:latin typeface="Tw Cen MT"/>
                <a:cs typeface="Tw Cen MT"/>
              </a:rPr>
              <a:t>t  </a:t>
            </a:r>
            <a:r>
              <a:rPr dirty="0" sz="2800" b="1">
                <a:solidFill>
                  <a:srgbClr val="FFFFFF"/>
                </a:solidFill>
                <a:latin typeface="Tw Cen MT"/>
                <a:cs typeface="Tw Cen MT"/>
              </a:rPr>
              <a:t>products</a:t>
            </a:r>
            <a:r>
              <a:rPr dirty="0" sz="3400">
                <a:solidFill>
                  <a:srgbClr val="FFFFFF"/>
                </a:solidFill>
                <a:latin typeface="Tw Cen MT"/>
                <a:cs typeface="Tw Cen MT"/>
              </a:rPr>
              <a:t>:</a:t>
            </a:r>
            <a:endParaRPr sz="3400">
              <a:latin typeface="Tw Cen MT"/>
              <a:cs typeface="Tw Cen MT"/>
            </a:endParaRPr>
          </a:p>
          <a:p>
            <a:pPr marL="314325" marR="5080" indent="-302260">
              <a:lnSpc>
                <a:spcPts val="2740"/>
              </a:lnSpc>
              <a:spcBef>
                <a:spcPts val="3085"/>
              </a:spcBef>
            </a:pPr>
            <a:r>
              <a:rPr dirty="0" sz="2800" spc="-15" b="1">
                <a:solidFill>
                  <a:srgbClr val="FFFFFF"/>
                </a:solidFill>
                <a:latin typeface="Tw Cen MT"/>
                <a:cs typeface="Tw Cen MT"/>
              </a:rPr>
              <a:t>I</a:t>
            </a:r>
            <a:r>
              <a:rPr dirty="0" sz="2800" b="1">
                <a:solidFill>
                  <a:srgbClr val="FFFFFF"/>
                </a:solidFill>
                <a:latin typeface="Tw Cen MT"/>
                <a:cs typeface="Tw Cen MT"/>
              </a:rPr>
              <a:t>nf</a:t>
            </a:r>
            <a:r>
              <a:rPr dirty="0" sz="2800" spc="5" b="1">
                <a:solidFill>
                  <a:srgbClr val="FFFFFF"/>
                </a:solidFill>
                <a:latin typeface="Tw Cen MT"/>
                <a:cs typeface="Tw Cen MT"/>
              </a:rPr>
              <a:t>r</a:t>
            </a:r>
            <a:r>
              <a:rPr dirty="0" sz="2800" spc="-15" b="1">
                <a:solidFill>
                  <a:srgbClr val="FFFFFF"/>
                </a:solidFill>
                <a:latin typeface="Tw Cen MT"/>
                <a:cs typeface="Tw Cen MT"/>
              </a:rPr>
              <a:t>i</a:t>
            </a:r>
            <a:r>
              <a:rPr dirty="0" sz="2800" spc="5" b="1">
                <a:solidFill>
                  <a:srgbClr val="FFFFFF"/>
                </a:solidFill>
                <a:latin typeface="Tw Cen MT"/>
                <a:cs typeface="Tw Cen MT"/>
              </a:rPr>
              <a:t>ng</a:t>
            </a:r>
            <a:r>
              <a:rPr dirty="0" sz="2800" spc="-25" b="1">
                <a:solidFill>
                  <a:srgbClr val="FFFFFF"/>
                </a:solidFill>
                <a:latin typeface="Tw Cen MT"/>
                <a:cs typeface="Tw Cen MT"/>
              </a:rPr>
              <a:t>e</a:t>
            </a:r>
            <a:r>
              <a:rPr dirty="0" sz="2800" b="1">
                <a:solidFill>
                  <a:srgbClr val="FFFFFF"/>
                </a:solidFill>
                <a:latin typeface="Tw Cen MT"/>
                <a:cs typeface="Tw Cen MT"/>
              </a:rPr>
              <a:t>ment  </a:t>
            </a:r>
            <a:r>
              <a:rPr dirty="0" sz="2800" b="1">
                <a:solidFill>
                  <a:srgbClr val="FFFFFF"/>
                </a:solidFill>
                <a:latin typeface="Tw Cen MT"/>
                <a:cs typeface="Tw Cen MT"/>
              </a:rPr>
              <a:t>"mixed</a:t>
            </a:r>
            <a:r>
              <a:rPr dirty="0" sz="2800" spc="-35" b="1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dirty="0" sz="2800" b="1">
                <a:solidFill>
                  <a:srgbClr val="FFFFFF"/>
                </a:solidFill>
                <a:latin typeface="Tw Cen MT"/>
                <a:cs typeface="Tw Cen MT"/>
              </a:rPr>
              <a:t>:</a:t>
            </a:r>
            <a:endParaRPr sz="2800">
              <a:latin typeface="Tw Cen MT"/>
              <a:cs typeface="Tw Cen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786378" y="2960623"/>
            <a:ext cx="4118610" cy="543560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marL="182880" marR="5080" indent="-170815">
              <a:lnSpc>
                <a:spcPts val="1920"/>
              </a:lnSpc>
              <a:spcBef>
                <a:spcPts val="360"/>
              </a:spcBef>
              <a:buChar char="•"/>
              <a:tabLst>
                <a:tab pos="183515" algn="l"/>
              </a:tabLst>
            </a:pPr>
            <a:r>
              <a:rPr dirty="0" sz="1800">
                <a:latin typeface="Arial"/>
                <a:cs typeface="Arial"/>
              </a:rPr>
              <a:t>copies of </a:t>
            </a:r>
            <a:r>
              <a:rPr dirty="0" sz="1800" spc="-5">
                <a:latin typeface="Arial"/>
                <a:cs typeface="Arial"/>
              </a:rPr>
              <a:t>articles, similar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original  </a:t>
            </a:r>
            <a:r>
              <a:rPr dirty="0" sz="1800">
                <a:latin typeface="Arial"/>
                <a:cs typeface="Arial"/>
              </a:rPr>
              <a:t>under </a:t>
            </a:r>
            <a:r>
              <a:rPr dirty="0" sz="1800" spc="-5">
                <a:latin typeface="Arial"/>
                <a:cs typeface="Arial"/>
              </a:rPr>
              <a:t>a different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name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03250" y="1581785"/>
            <a:ext cx="8172450" cy="1092200"/>
            <a:chOff x="603250" y="1581785"/>
            <a:chExt cx="8172450" cy="1092200"/>
          </a:xfrm>
        </p:grpSpPr>
        <p:sp>
          <p:nvSpPr>
            <p:cNvPr id="26" name="object 26"/>
            <p:cNvSpPr/>
            <p:nvPr/>
          </p:nvSpPr>
          <p:spPr>
            <a:xfrm>
              <a:off x="3547745" y="1591310"/>
              <a:ext cx="5218430" cy="1073150"/>
            </a:xfrm>
            <a:custGeom>
              <a:avLst/>
              <a:gdLst/>
              <a:ahLst/>
              <a:cxnLst/>
              <a:rect l="l" t="t" r="r" b="b"/>
              <a:pathLst>
                <a:path w="5218430" h="1073150">
                  <a:moveTo>
                    <a:pt x="5039359" y="0"/>
                  </a:moveTo>
                  <a:lnTo>
                    <a:pt x="0" y="0"/>
                  </a:lnTo>
                  <a:lnTo>
                    <a:pt x="0" y="1073150"/>
                  </a:lnTo>
                  <a:lnTo>
                    <a:pt x="5039359" y="1073150"/>
                  </a:lnTo>
                  <a:lnTo>
                    <a:pt x="5086984" y="1066800"/>
                  </a:lnTo>
                  <a:lnTo>
                    <a:pt x="5130164" y="1048385"/>
                  </a:lnTo>
                  <a:lnTo>
                    <a:pt x="5166359" y="1020444"/>
                  </a:lnTo>
                  <a:lnTo>
                    <a:pt x="5194300" y="984250"/>
                  </a:lnTo>
                  <a:lnTo>
                    <a:pt x="5212080" y="941704"/>
                  </a:lnTo>
                  <a:lnTo>
                    <a:pt x="5218430" y="894079"/>
                  </a:lnTo>
                  <a:lnTo>
                    <a:pt x="5218430" y="179069"/>
                  </a:lnTo>
                  <a:lnTo>
                    <a:pt x="5212080" y="131444"/>
                  </a:lnTo>
                  <a:lnTo>
                    <a:pt x="5194300" y="88264"/>
                  </a:lnTo>
                  <a:lnTo>
                    <a:pt x="5166359" y="52069"/>
                  </a:lnTo>
                  <a:lnTo>
                    <a:pt x="5130164" y="24129"/>
                  </a:lnTo>
                  <a:lnTo>
                    <a:pt x="5086984" y="6350"/>
                  </a:lnTo>
                  <a:lnTo>
                    <a:pt x="5039359" y="0"/>
                  </a:lnTo>
                  <a:close/>
                </a:path>
              </a:pathLst>
            </a:custGeom>
            <a:solidFill>
              <a:srgbClr val="DCE3EC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547745" y="1591310"/>
              <a:ext cx="5218430" cy="1073150"/>
            </a:xfrm>
            <a:custGeom>
              <a:avLst/>
              <a:gdLst/>
              <a:ahLst/>
              <a:cxnLst/>
              <a:rect l="l" t="t" r="r" b="b"/>
              <a:pathLst>
                <a:path w="5218430" h="1073150">
                  <a:moveTo>
                    <a:pt x="5218430" y="179069"/>
                  </a:moveTo>
                  <a:lnTo>
                    <a:pt x="5218430" y="894079"/>
                  </a:lnTo>
                  <a:lnTo>
                    <a:pt x="5212080" y="941704"/>
                  </a:lnTo>
                  <a:lnTo>
                    <a:pt x="5194300" y="984250"/>
                  </a:lnTo>
                  <a:lnTo>
                    <a:pt x="5166359" y="1020444"/>
                  </a:lnTo>
                  <a:lnTo>
                    <a:pt x="5130164" y="1048385"/>
                  </a:lnTo>
                  <a:lnTo>
                    <a:pt x="5086984" y="1066800"/>
                  </a:lnTo>
                  <a:lnTo>
                    <a:pt x="5039359" y="1073150"/>
                  </a:lnTo>
                  <a:lnTo>
                    <a:pt x="0" y="1073150"/>
                  </a:lnTo>
                  <a:lnTo>
                    <a:pt x="0" y="0"/>
                  </a:lnTo>
                  <a:lnTo>
                    <a:pt x="5039359" y="0"/>
                  </a:lnTo>
                  <a:lnTo>
                    <a:pt x="5086984" y="6350"/>
                  </a:lnTo>
                  <a:lnTo>
                    <a:pt x="5130164" y="24129"/>
                  </a:lnTo>
                  <a:lnTo>
                    <a:pt x="5166359" y="52069"/>
                  </a:lnTo>
                  <a:lnTo>
                    <a:pt x="5194300" y="88264"/>
                  </a:lnTo>
                  <a:lnTo>
                    <a:pt x="5212080" y="131444"/>
                  </a:lnTo>
                  <a:lnTo>
                    <a:pt x="5218430" y="179069"/>
                  </a:lnTo>
                  <a:close/>
                </a:path>
              </a:pathLst>
            </a:custGeom>
            <a:ln w="19050">
              <a:solidFill>
                <a:srgbClr val="DCE3E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612775" y="1791335"/>
              <a:ext cx="2934970" cy="673100"/>
            </a:xfrm>
            <a:custGeom>
              <a:avLst/>
              <a:gdLst/>
              <a:ahLst/>
              <a:cxnLst/>
              <a:rect l="l" t="t" r="r" b="b"/>
              <a:pathLst>
                <a:path w="2934970" h="673100">
                  <a:moveTo>
                    <a:pt x="2823210" y="0"/>
                  </a:moveTo>
                  <a:lnTo>
                    <a:pt x="112395" y="0"/>
                  </a:lnTo>
                  <a:lnTo>
                    <a:pt x="68579" y="8889"/>
                  </a:lnTo>
                  <a:lnTo>
                    <a:pt x="33020" y="33019"/>
                  </a:lnTo>
                  <a:lnTo>
                    <a:pt x="8890" y="68579"/>
                  </a:lnTo>
                  <a:lnTo>
                    <a:pt x="0" y="112394"/>
                  </a:lnTo>
                  <a:lnTo>
                    <a:pt x="0" y="560704"/>
                  </a:lnTo>
                  <a:lnTo>
                    <a:pt x="8890" y="604519"/>
                  </a:lnTo>
                  <a:lnTo>
                    <a:pt x="33020" y="640079"/>
                  </a:lnTo>
                  <a:lnTo>
                    <a:pt x="68579" y="664210"/>
                  </a:lnTo>
                  <a:lnTo>
                    <a:pt x="112395" y="673100"/>
                  </a:lnTo>
                  <a:lnTo>
                    <a:pt x="2823210" y="673100"/>
                  </a:lnTo>
                  <a:lnTo>
                    <a:pt x="2867025" y="664210"/>
                  </a:lnTo>
                  <a:lnTo>
                    <a:pt x="2902585" y="640079"/>
                  </a:lnTo>
                  <a:lnTo>
                    <a:pt x="2926715" y="604519"/>
                  </a:lnTo>
                  <a:lnTo>
                    <a:pt x="2934970" y="560704"/>
                  </a:lnTo>
                  <a:lnTo>
                    <a:pt x="2934970" y="112394"/>
                  </a:lnTo>
                  <a:lnTo>
                    <a:pt x="2926715" y="68579"/>
                  </a:lnTo>
                  <a:lnTo>
                    <a:pt x="2902585" y="33019"/>
                  </a:lnTo>
                  <a:lnTo>
                    <a:pt x="2867025" y="8889"/>
                  </a:lnTo>
                  <a:lnTo>
                    <a:pt x="2823210" y="0"/>
                  </a:lnTo>
                  <a:close/>
                </a:path>
              </a:pathLst>
            </a:custGeom>
            <a:solidFill>
              <a:srgbClr val="92B6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612775" y="1791335"/>
              <a:ext cx="2934970" cy="673100"/>
            </a:xfrm>
            <a:custGeom>
              <a:avLst/>
              <a:gdLst/>
              <a:ahLst/>
              <a:cxnLst/>
              <a:rect l="l" t="t" r="r" b="b"/>
              <a:pathLst>
                <a:path w="2934970" h="673100">
                  <a:moveTo>
                    <a:pt x="0" y="112394"/>
                  </a:moveTo>
                  <a:lnTo>
                    <a:pt x="8890" y="68579"/>
                  </a:lnTo>
                  <a:lnTo>
                    <a:pt x="33020" y="33019"/>
                  </a:lnTo>
                  <a:lnTo>
                    <a:pt x="68579" y="8889"/>
                  </a:lnTo>
                  <a:lnTo>
                    <a:pt x="112395" y="0"/>
                  </a:lnTo>
                  <a:lnTo>
                    <a:pt x="2823210" y="0"/>
                  </a:lnTo>
                  <a:lnTo>
                    <a:pt x="2867025" y="8889"/>
                  </a:lnTo>
                  <a:lnTo>
                    <a:pt x="2902585" y="33019"/>
                  </a:lnTo>
                  <a:lnTo>
                    <a:pt x="2926715" y="68579"/>
                  </a:lnTo>
                  <a:lnTo>
                    <a:pt x="2934970" y="112394"/>
                  </a:lnTo>
                  <a:lnTo>
                    <a:pt x="2934970" y="560704"/>
                  </a:lnTo>
                  <a:lnTo>
                    <a:pt x="2926715" y="604519"/>
                  </a:lnTo>
                  <a:lnTo>
                    <a:pt x="2902585" y="640079"/>
                  </a:lnTo>
                  <a:lnTo>
                    <a:pt x="2867025" y="664210"/>
                  </a:lnTo>
                  <a:lnTo>
                    <a:pt x="2823210" y="673100"/>
                  </a:lnTo>
                  <a:lnTo>
                    <a:pt x="112395" y="673100"/>
                  </a:lnTo>
                  <a:lnTo>
                    <a:pt x="68579" y="664210"/>
                  </a:lnTo>
                  <a:lnTo>
                    <a:pt x="33020" y="640079"/>
                  </a:lnTo>
                  <a:lnTo>
                    <a:pt x="8890" y="604519"/>
                  </a:lnTo>
                  <a:lnTo>
                    <a:pt x="0" y="560704"/>
                  </a:lnTo>
                  <a:lnTo>
                    <a:pt x="0" y="11239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792276" y="1850212"/>
            <a:ext cx="2564765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b="1">
                <a:solidFill>
                  <a:srgbClr val="FFFFFF"/>
                </a:solidFill>
                <a:latin typeface="Tw Cen MT"/>
                <a:cs typeface="Tw Cen MT"/>
              </a:rPr>
              <a:t>Counterfeit</a:t>
            </a:r>
            <a:r>
              <a:rPr dirty="0" sz="2800" spc="-80" b="1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dirty="0" sz="2800" spc="-5" b="1">
                <a:solidFill>
                  <a:srgbClr val="FFFFFF"/>
                </a:solidFill>
                <a:latin typeface="Tw Cen MT"/>
                <a:cs typeface="Tw Cen MT"/>
              </a:rPr>
              <a:t>mark</a:t>
            </a:r>
            <a:r>
              <a:rPr dirty="0" sz="2800" spc="-5">
                <a:solidFill>
                  <a:srgbClr val="FFFFFF"/>
                </a:solidFill>
                <a:latin typeface="Tw Cen MT"/>
                <a:cs typeface="Tw Cen MT"/>
              </a:rPr>
              <a:t>:</a:t>
            </a:r>
            <a:endParaRPr sz="2800">
              <a:latin typeface="Tw Cen MT"/>
              <a:cs typeface="Tw Cen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786378" y="1829180"/>
            <a:ext cx="4553585" cy="54737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82880" marR="5080" indent="-170815">
              <a:lnSpc>
                <a:spcPts val="1950"/>
              </a:lnSpc>
              <a:spcBef>
                <a:spcPts val="340"/>
              </a:spcBef>
              <a:buChar char="•"/>
              <a:tabLst>
                <a:tab pos="183515" algn="l"/>
              </a:tabLst>
            </a:pP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production </a:t>
            </a:r>
            <a:r>
              <a:rPr dirty="0" sz="1800">
                <a:latin typeface="Arial"/>
                <a:cs typeface="Arial"/>
              </a:rPr>
              <a:t>of </a:t>
            </a:r>
            <a:r>
              <a:rPr dirty="0" sz="1800" spc="-5">
                <a:latin typeface="Arial"/>
                <a:cs typeface="Arial"/>
              </a:rPr>
              <a:t>certain brand bags </a:t>
            </a:r>
            <a:r>
              <a:rPr dirty="0" sz="1800">
                <a:latin typeface="Arial"/>
                <a:cs typeface="Arial"/>
              </a:rPr>
              <a:t>by  </a:t>
            </a:r>
            <a:r>
              <a:rPr dirty="0" sz="1800" spc="-5">
                <a:latin typeface="Arial"/>
                <a:cs typeface="Arial"/>
              </a:rPr>
              <a:t>putting a false label, </a:t>
            </a:r>
            <a:r>
              <a:rPr dirty="0" sz="1800" spc="-10">
                <a:latin typeface="Arial"/>
                <a:cs typeface="Arial"/>
              </a:rPr>
              <a:t>and </a:t>
            </a:r>
            <a:r>
              <a:rPr dirty="0" sz="1800" spc="-5">
                <a:latin typeface="Arial"/>
                <a:cs typeface="Arial"/>
              </a:rPr>
              <a:t>sold </a:t>
            </a:r>
            <a:r>
              <a:rPr dirty="0" sz="1800">
                <a:latin typeface="Arial"/>
                <a:cs typeface="Arial"/>
              </a:rPr>
              <a:t>at low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prices.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692" y="353009"/>
            <a:ext cx="619379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5"/>
              <a:t>Acts </a:t>
            </a:r>
            <a:r>
              <a:rPr dirty="0" sz="4400"/>
              <a:t>resulting</a:t>
            </a:r>
            <a:r>
              <a:rPr dirty="0" sz="4400" spc="-95"/>
              <a:t> </a:t>
            </a:r>
            <a:r>
              <a:rPr dirty="0" sz="4400" spc="-5"/>
              <a:t>Infringement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0" y="1302130"/>
            <a:ext cx="534035" cy="177165"/>
          </a:xfrm>
          <a:custGeom>
            <a:avLst/>
            <a:gdLst/>
            <a:ahLst/>
            <a:cxnLst/>
            <a:rect l="l" t="t" r="r" b="b"/>
            <a:pathLst>
              <a:path w="534035" h="177165">
                <a:moveTo>
                  <a:pt x="533704" y="0"/>
                </a:moveTo>
                <a:lnTo>
                  <a:pt x="0" y="0"/>
                </a:lnTo>
                <a:lnTo>
                  <a:pt x="0" y="176784"/>
                </a:lnTo>
                <a:lnTo>
                  <a:pt x="533704" y="176784"/>
                </a:lnTo>
                <a:lnTo>
                  <a:pt x="533704" y="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70179" y="1277239"/>
            <a:ext cx="1905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0" b="1">
                <a:solidFill>
                  <a:srgbClr val="FFFFFF"/>
                </a:solidFill>
                <a:latin typeface="Tw Cen MT"/>
                <a:cs typeface="Tw Cen MT"/>
              </a:rPr>
              <a:t>17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1692" y="1527124"/>
            <a:ext cx="7698105" cy="4443095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15"/>
              </a:spcBef>
              <a:buClr>
                <a:srgbClr val="DD8046"/>
              </a:buClr>
              <a:buSzPct val="59259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dirty="0" sz="2700" spc="-5">
                <a:latin typeface="Tw Cen MT"/>
                <a:cs typeface="Tw Cen MT"/>
              </a:rPr>
              <a:t>Making </a:t>
            </a:r>
            <a:r>
              <a:rPr dirty="0" sz="2700">
                <a:latin typeface="Tw Cen MT"/>
                <a:cs typeface="Tw Cen MT"/>
              </a:rPr>
              <a:t>infringing </a:t>
            </a:r>
            <a:r>
              <a:rPr dirty="0" sz="2700" spc="-10">
                <a:latin typeface="Tw Cen MT"/>
                <a:cs typeface="Tw Cen MT"/>
              </a:rPr>
              <a:t>copies </a:t>
            </a:r>
            <a:r>
              <a:rPr dirty="0" sz="2700" spc="-15">
                <a:latin typeface="Tw Cen MT"/>
                <a:cs typeface="Tw Cen MT"/>
              </a:rPr>
              <a:t>for </a:t>
            </a:r>
            <a:r>
              <a:rPr dirty="0" sz="2700" spc="-5">
                <a:latin typeface="Tw Cen MT"/>
                <a:cs typeface="Tw Cen MT"/>
              </a:rPr>
              <a:t>sale </a:t>
            </a:r>
            <a:r>
              <a:rPr dirty="0" sz="2700" spc="5">
                <a:latin typeface="Tw Cen MT"/>
                <a:cs typeface="Tw Cen MT"/>
              </a:rPr>
              <a:t>or</a:t>
            </a:r>
            <a:r>
              <a:rPr dirty="0" sz="2700" spc="-180">
                <a:latin typeface="Tw Cen MT"/>
                <a:cs typeface="Tw Cen MT"/>
              </a:rPr>
              <a:t> </a:t>
            </a:r>
            <a:r>
              <a:rPr dirty="0" sz="2700" spc="-10">
                <a:latin typeface="Tw Cen MT"/>
                <a:cs typeface="Tw Cen MT"/>
              </a:rPr>
              <a:t>hire;</a:t>
            </a:r>
            <a:endParaRPr sz="270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DD8046"/>
              </a:buClr>
              <a:buFont typeface="Wingdings"/>
              <a:buChar char=""/>
            </a:pPr>
            <a:endParaRPr sz="3600">
              <a:latin typeface="Tw Cen MT"/>
              <a:cs typeface="Tw Cen MT"/>
            </a:endParaRPr>
          </a:p>
          <a:p>
            <a:pPr marL="332740" marR="358140" indent="-320040">
              <a:lnSpc>
                <a:spcPts val="2590"/>
              </a:lnSpc>
              <a:buClr>
                <a:srgbClr val="DD8046"/>
              </a:buClr>
              <a:buSzPct val="59259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dirty="0" sz="2700" spc="-20">
                <a:latin typeface="Tw Cen MT"/>
                <a:cs typeface="Tw Cen MT"/>
              </a:rPr>
              <a:t>Permitting any </a:t>
            </a:r>
            <a:r>
              <a:rPr dirty="0" sz="2700" spc="-10">
                <a:latin typeface="Tw Cen MT"/>
                <a:cs typeface="Tw Cen MT"/>
              </a:rPr>
              <a:t>place where </a:t>
            </a:r>
            <a:r>
              <a:rPr dirty="0" sz="2700" spc="-5">
                <a:latin typeface="Tw Cen MT"/>
                <a:cs typeface="Tw Cen MT"/>
              </a:rPr>
              <a:t>performance </a:t>
            </a:r>
            <a:r>
              <a:rPr dirty="0" sz="2700" spc="-10">
                <a:latin typeface="Tw Cen MT"/>
                <a:cs typeface="Tw Cen MT"/>
              </a:rPr>
              <a:t>constitutes  </a:t>
            </a:r>
            <a:r>
              <a:rPr dirty="0" sz="2700" spc="-5">
                <a:latin typeface="Tw Cen MT"/>
                <a:cs typeface="Tw Cen MT"/>
              </a:rPr>
              <a:t>infringement </a:t>
            </a:r>
            <a:r>
              <a:rPr dirty="0" sz="2700" spc="5">
                <a:latin typeface="Tw Cen MT"/>
                <a:cs typeface="Tw Cen MT"/>
              </a:rPr>
              <a:t>of </a:t>
            </a:r>
            <a:r>
              <a:rPr dirty="0" sz="2700" spc="-25">
                <a:latin typeface="Tw Cen MT"/>
                <a:cs typeface="Tw Cen MT"/>
              </a:rPr>
              <a:t>copyright;</a:t>
            </a:r>
            <a:endParaRPr sz="270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DD8046"/>
              </a:buClr>
              <a:buFont typeface="Wingdings"/>
              <a:buChar char=""/>
            </a:pPr>
            <a:endParaRPr sz="3100">
              <a:latin typeface="Tw Cen MT"/>
              <a:cs typeface="Tw Cen MT"/>
            </a:endParaRPr>
          </a:p>
          <a:p>
            <a:pPr marL="332740" indent="-320040">
              <a:lnSpc>
                <a:spcPct val="100000"/>
              </a:lnSpc>
              <a:buClr>
                <a:srgbClr val="DD8046"/>
              </a:buClr>
              <a:buSzPct val="59259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dirty="0" sz="2700">
                <a:latin typeface="Tw Cen MT"/>
                <a:cs typeface="Tw Cen MT"/>
              </a:rPr>
              <a:t>Distributing </a:t>
            </a:r>
            <a:r>
              <a:rPr dirty="0" sz="2700" spc="-5">
                <a:latin typeface="Tw Cen MT"/>
                <a:cs typeface="Tw Cen MT"/>
              </a:rPr>
              <a:t>infringing copies </a:t>
            </a:r>
            <a:r>
              <a:rPr dirty="0" sz="2700" spc="-15">
                <a:latin typeface="Tw Cen MT"/>
                <a:cs typeface="Tw Cen MT"/>
              </a:rPr>
              <a:t>for </a:t>
            </a:r>
            <a:r>
              <a:rPr dirty="0" sz="2700">
                <a:latin typeface="Tw Cen MT"/>
                <a:cs typeface="Tw Cen MT"/>
              </a:rPr>
              <a:t>the </a:t>
            </a:r>
            <a:r>
              <a:rPr dirty="0" sz="2700" spc="-10">
                <a:latin typeface="Tw Cen MT"/>
                <a:cs typeface="Tw Cen MT"/>
              </a:rPr>
              <a:t>purpose </a:t>
            </a:r>
            <a:r>
              <a:rPr dirty="0" sz="2700" spc="5">
                <a:latin typeface="Tw Cen MT"/>
                <a:cs typeface="Tw Cen MT"/>
              </a:rPr>
              <a:t>of</a:t>
            </a:r>
            <a:r>
              <a:rPr dirty="0" sz="2700" spc="-160">
                <a:latin typeface="Tw Cen MT"/>
                <a:cs typeface="Tw Cen MT"/>
              </a:rPr>
              <a:t> </a:t>
            </a:r>
            <a:r>
              <a:rPr dirty="0" sz="2700">
                <a:latin typeface="Tw Cen MT"/>
                <a:cs typeface="Tw Cen MT"/>
              </a:rPr>
              <a:t>trade;</a:t>
            </a:r>
            <a:endParaRPr sz="270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DD8046"/>
              </a:buClr>
              <a:buFont typeface="Wingdings"/>
              <a:buChar char=""/>
            </a:pPr>
            <a:endParaRPr sz="3600">
              <a:latin typeface="Tw Cen MT"/>
              <a:cs typeface="Tw Cen MT"/>
            </a:endParaRPr>
          </a:p>
          <a:p>
            <a:pPr marL="332740" marR="41910" indent="-320040">
              <a:lnSpc>
                <a:spcPts val="2590"/>
              </a:lnSpc>
              <a:buClr>
                <a:srgbClr val="DD8046"/>
              </a:buClr>
              <a:buSzPct val="59259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dirty="0" sz="2700">
                <a:latin typeface="Tw Cen MT"/>
                <a:cs typeface="Tw Cen MT"/>
              </a:rPr>
              <a:t>Public </a:t>
            </a:r>
            <a:r>
              <a:rPr dirty="0" sz="2700" spc="-5">
                <a:latin typeface="Tw Cen MT"/>
                <a:cs typeface="Tw Cen MT"/>
              </a:rPr>
              <a:t>exhibition </a:t>
            </a:r>
            <a:r>
              <a:rPr dirty="0" sz="2700" spc="5">
                <a:latin typeface="Tw Cen MT"/>
                <a:cs typeface="Tw Cen MT"/>
              </a:rPr>
              <a:t>of </a:t>
            </a:r>
            <a:r>
              <a:rPr dirty="0" sz="2700">
                <a:latin typeface="Tw Cen MT"/>
                <a:cs typeface="Tw Cen MT"/>
              </a:rPr>
              <a:t>infringing </a:t>
            </a:r>
            <a:r>
              <a:rPr dirty="0" sz="2700" spc="-5">
                <a:latin typeface="Tw Cen MT"/>
                <a:cs typeface="Tw Cen MT"/>
              </a:rPr>
              <a:t>copies </a:t>
            </a:r>
            <a:r>
              <a:rPr dirty="0" sz="2700" spc="-50">
                <a:latin typeface="Tw Cen MT"/>
                <a:cs typeface="Tw Cen MT"/>
              </a:rPr>
              <a:t>by </a:t>
            </a:r>
            <a:r>
              <a:rPr dirty="0" sz="2700" spc="-60">
                <a:latin typeface="Tw Cen MT"/>
                <a:cs typeface="Tw Cen MT"/>
              </a:rPr>
              <a:t>way </a:t>
            </a:r>
            <a:r>
              <a:rPr dirty="0" sz="2700" spc="5">
                <a:latin typeface="Tw Cen MT"/>
                <a:cs typeface="Tw Cen MT"/>
              </a:rPr>
              <a:t>of</a:t>
            </a:r>
            <a:r>
              <a:rPr dirty="0" sz="2700" spc="-285">
                <a:latin typeface="Tw Cen MT"/>
                <a:cs typeface="Tw Cen MT"/>
              </a:rPr>
              <a:t> </a:t>
            </a:r>
            <a:r>
              <a:rPr dirty="0" sz="2700">
                <a:latin typeface="Tw Cen MT"/>
                <a:cs typeface="Tw Cen MT"/>
              </a:rPr>
              <a:t>trade;  </a:t>
            </a:r>
            <a:r>
              <a:rPr dirty="0" sz="2700" spc="-5">
                <a:latin typeface="Tw Cen MT"/>
                <a:cs typeface="Tw Cen MT"/>
              </a:rPr>
              <a:t>and</a:t>
            </a:r>
            <a:endParaRPr sz="270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DD8046"/>
              </a:buClr>
              <a:buFont typeface="Wingdings"/>
              <a:buChar char=""/>
            </a:pPr>
            <a:endParaRPr sz="3050">
              <a:latin typeface="Tw Cen MT"/>
              <a:cs typeface="Tw Cen MT"/>
            </a:endParaRPr>
          </a:p>
          <a:p>
            <a:pPr marL="332740" indent="-320040">
              <a:lnSpc>
                <a:spcPct val="100000"/>
              </a:lnSpc>
              <a:spcBef>
                <a:spcPts val="5"/>
              </a:spcBef>
              <a:buClr>
                <a:srgbClr val="DD8046"/>
              </a:buClr>
              <a:buSzPct val="59259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dirty="0" sz="2700" spc="-5">
                <a:latin typeface="Tw Cen MT"/>
                <a:cs typeface="Tw Cen MT"/>
              </a:rPr>
              <a:t>Importation of infringing</a:t>
            </a:r>
            <a:r>
              <a:rPr dirty="0" sz="2700" spc="-30">
                <a:latin typeface="Tw Cen MT"/>
                <a:cs typeface="Tw Cen MT"/>
              </a:rPr>
              <a:t> </a:t>
            </a:r>
            <a:r>
              <a:rPr dirty="0" sz="2700" spc="-5">
                <a:latin typeface="Tw Cen MT"/>
                <a:cs typeface="Tw Cen MT"/>
              </a:rPr>
              <a:t>copies.</a:t>
            </a:r>
            <a:endParaRPr sz="27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692" y="380441"/>
            <a:ext cx="7714615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0" spc="-5"/>
              <a:t>Remedies </a:t>
            </a:r>
            <a:r>
              <a:rPr dirty="0" sz="4000"/>
              <a:t>for Copyright</a:t>
            </a:r>
            <a:r>
              <a:rPr dirty="0" sz="4000" spc="-25"/>
              <a:t> </a:t>
            </a:r>
            <a:r>
              <a:rPr dirty="0" sz="4000" spc="-5"/>
              <a:t>Infringement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0" y="1289938"/>
            <a:ext cx="534035" cy="177165"/>
          </a:xfrm>
          <a:custGeom>
            <a:avLst/>
            <a:gdLst/>
            <a:ahLst/>
            <a:cxnLst/>
            <a:rect l="l" t="t" r="r" b="b"/>
            <a:pathLst>
              <a:path w="534035" h="177165">
                <a:moveTo>
                  <a:pt x="533704" y="0"/>
                </a:moveTo>
                <a:lnTo>
                  <a:pt x="0" y="0"/>
                </a:lnTo>
                <a:lnTo>
                  <a:pt x="0" y="176784"/>
                </a:lnTo>
                <a:lnTo>
                  <a:pt x="533704" y="176784"/>
                </a:lnTo>
                <a:lnTo>
                  <a:pt x="533704" y="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70179" y="1265046"/>
            <a:ext cx="1905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0" b="1">
                <a:solidFill>
                  <a:srgbClr val="FFFFFF"/>
                </a:solidFill>
                <a:latin typeface="Tw Cen MT"/>
                <a:cs typeface="Tw Cen MT"/>
              </a:rPr>
              <a:t>18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8553450" y="0"/>
                </a:moveTo>
                <a:lnTo>
                  <a:pt x="0" y="0"/>
                </a:lnTo>
                <a:lnTo>
                  <a:pt x="0" y="228600"/>
                </a:lnTo>
                <a:lnTo>
                  <a:pt x="8553450" y="228600"/>
                </a:lnTo>
                <a:lnTo>
                  <a:pt x="8553450" y="0"/>
                </a:lnTo>
                <a:close/>
              </a:path>
            </a:pathLst>
          </a:custGeom>
          <a:solidFill>
            <a:srgbClr val="92B6D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603250" y="2395854"/>
            <a:ext cx="8171815" cy="2903220"/>
            <a:chOff x="603250" y="2395854"/>
            <a:chExt cx="8171815" cy="2903220"/>
          </a:xfrm>
        </p:grpSpPr>
        <p:sp>
          <p:nvSpPr>
            <p:cNvPr id="7" name="object 7"/>
            <p:cNvSpPr/>
            <p:nvPr/>
          </p:nvSpPr>
          <p:spPr>
            <a:xfrm>
              <a:off x="1804669" y="3597274"/>
              <a:ext cx="5768340" cy="501015"/>
            </a:xfrm>
            <a:custGeom>
              <a:avLst/>
              <a:gdLst/>
              <a:ahLst/>
              <a:cxnLst/>
              <a:rect l="l" t="t" r="r" b="b"/>
              <a:pathLst>
                <a:path w="5768340" h="501014">
                  <a:moveTo>
                    <a:pt x="2884170" y="0"/>
                  </a:moveTo>
                  <a:lnTo>
                    <a:pt x="2884170" y="250825"/>
                  </a:lnTo>
                  <a:lnTo>
                    <a:pt x="5768339" y="250825"/>
                  </a:lnTo>
                  <a:lnTo>
                    <a:pt x="5768339" y="501014"/>
                  </a:lnTo>
                </a:path>
                <a:path w="5768340" h="501014">
                  <a:moveTo>
                    <a:pt x="2884170" y="0"/>
                  </a:moveTo>
                  <a:lnTo>
                    <a:pt x="2884170" y="501014"/>
                  </a:lnTo>
                </a:path>
                <a:path w="5768340" h="501014">
                  <a:moveTo>
                    <a:pt x="2884170" y="0"/>
                  </a:moveTo>
                  <a:lnTo>
                    <a:pt x="2884170" y="250825"/>
                  </a:lnTo>
                  <a:lnTo>
                    <a:pt x="0" y="250825"/>
                  </a:lnTo>
                  <a:lnTo>
                    <a:pt x="0" y="501014"/>
                  </a:lnTo>
                </a:path>
              </a:pathLst>
            </a:custGeom>
            <a:ln w="19050">
              <a:solidFill>
                <a:srgbClr val="7590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497579" y="2405379"/>
              <a:ext cx="2383790" cy="1191895"/>
            </a:xfrm>
            <a:custGeom>
              <a:avLst/>
              <a:gdLst/>
              <a:ahLst/>
              <a:cxnLst/>
              <a:rect l="l" t="t" r="r" b="b"/>
              <a:pathLst>
                <a:path w="2383790" h="1191895">
                  <a:moveTo>
                    <a:pt x="2383790" y="0"/>
                  </a:moveTo>
                  <a:lnTo>
                    <a:pt x="0" y="0"/>
                  </a:lnTo>
                  <a:lnTo>
                    <a:pt x="0" y="1191895"/>
                  </a:lnTo>
                  <a:lnTo>
                    <a:pt x="2383790" y="1191895"/>
                  </a:lnTo>
                  <a:lnTo>
                    <a:pt x="2383790" y="0"/>
                  </a:lnTo>
                  <a:close/>
                </a:path>
              </a:pathLst>
            </a:custGeom>
            <a:solidFill>
              <a:srgbClr val="92B6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497579" y="2405379"/>
              <a:ext cx="2383790" cy="1191895"/>
            </a:xfrm>
            <a:custGeom>
              <a:avLst/>
              <a:gdLst/>
              <a:ahLst/>
              <a:cxnLst/>
              <a:rect l="l" t="t" r="r" b="b"/>
              <a:pathLst>
                <a:path w="2383790" h="1191895">
                  <a:moveTo>
                    <a:pt x="0" y="1191895"/>
                  </a:moveTo>
                  <a:lnTo>
                    <a:pt x="2383790" y="1191895"/>
                  </a:lnTo>
                  <a:lnTo>
                    <a:pt x="2383790" y="0"/>
                  </a:lnTo>
                  <a:lnTo>
                    <a:pt x="0" y="0"/>
                  </a:lnTo>
                  <a:lnTo>
                    <a:pt x="0" y="1191895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12775" y="4097654"/>
              <a:ext cx="2383790" cy="1191895"/>
            </a:xfrm>
            <a:custGeom>
              <a:avLst/>
              <a:gdLst/>
              <a:ahLst/>
              <a:cxnLst/>
              <a:rect l="l" t="t" r="r" b="b"/>
              <a:pathLst>
                <a:path w="2383790" h="1191895">
                  <a:moveTo>
                    <a:pt x="2383790" y="0"/>
                  </a:moveTo>
                  <a:lnTo>
                    <a:pt x="0" y="0"/>
                  </a:lnTo>
                  <a:lnTo>
                    <a:pt x="0" y="1191895"/>
                  </a:lnTo>
                  <a:lnTo>
                    <a:pt x="2383790" y="1191895"/>
                  </a:lnTo>
                  <a:lnTo>
                    <a:pt x="2383790" y="0"/>
                  </a:lnTo>
                  <a:close/>
                </a:path>
              </a:pathLst>
            </a:custGeom>
            <a:solidFill>
              <a:srgbClr val="92B6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12775" y="4097654"/>
              <a:ext cx="2383790" cy="1191895"/>
            </a:xfrm>
            <a:custGeom>
              <a:avLst/>
              <a:gdLst/>
              <a:ahLst/>
              <a:cxnLst/>
              <a:rect l="l" t="t" r="r" b="b"/>
              <a:pathLst>
                <a:path w="2383790" h="1191895">
                  <a:moveTo>
                    <a:pt x="0" y="1191895"/>
                  </a:moveTo>
                  <a:lnTo>
                    <a:pt x="2383790" y="1191895"/>
                  </a:lnTo>
                  <a:lnTo>
                    <a:pt x="2383790" y="0"/>
                  </a:lnTo>
                  <a:lnTo>
                    <a:pt x="0" y="0"/>
                  </a:lnTo>
                  <a:lnTo>
                    <a:pt x="0" y="1191895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497579" y="4097654"/>
              <a:ext cx="2383790" cy="1191895"/>
            </a:xfrm>
            <a:custGeom>
              <a:avLst/>
              <a:gdLst/>
              <a:ahLst/>
              <a:cxnLst/>
              <a:rect l="l" t="t" r="r" b="b"/>
              <a:pathLst>
                <a:path w="2383790" h="1191895">
                  <a:moveTo>
                    <a:pt x="2383790" y="0"/>
                  </a:moveTo>
                  <a:lnTo>
                    <a:pt x="0" y="0"/>
                  </a:lnTo>
                  <a:lnTo>
                    <a:pt x="0" y="1191895"/>
                  </a:lnTo>
                  <a:lnTo>
                    <a:pt x="2383790" y="1191895"/>
                  </a:lnTo>
                  <a:lnTo>
                    <a:pt x="2383790" y="0"/>
                  </a:lnTo>
                  <a:close/>
                </a:path>
              </a:pathLst>
            </a:custGeom>
            <a:solidFill>
              <a:srgbClr val="92B6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497579" y="4097654"/>
              <a:ext cx="2383790" cy="1191895"/>
            </a:xfrm>
            <a:custGeom>
              <a:avLst/>
              <a:gdLst/>
              <a:ahLst/>
              <a:cxnLst/>
              <a:rect l="l" t="t" r="r" b="b"/>
              <a:pathLst>
                <a:path w="2383790" h="1191895">
                  <a:moveTo>
                    <a:pt x="0" y="1191895"/>
                  </a:moveTo>
                  <a:lnTo>
                    <a:pt x="2383790" y="1191895"/>
                  </a:lnTo>
                  <a:lnTo>
                    <a:pt x="2383790" y="0"/>
                  </a:lnTo>
                  <a:lnTo>
                    <a:pt x="0" y="0"/>
                  </a:lnTo>
                  <a:lnTo>
                    <a:pt x="0" y="1191895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381750" y="4097654"/>
              <a:ext cx="2383790" cy="1191895"/>
            </a:xfrm>
            <a:custGeom>
              <a:avLst/>
              <a:gdLst/>
              <a:ahLst/>
              <a:cxnLst/>
              <a:rect l="l" t="t" r="r" b="b"/>
              <a:pathLst>
                <a:path w="2383790" h="1191895">
                  <a:moveTo>
                    <a:pt x="2383790" y="0"/>
                  </a:moveTo>
                  <a:lnTo>
                    <a:pt x="0" y="0"/>
                  </a:lnTo>
                  <a:lnTo>
                    <a:pt x="0" y="1191895"/>
                  </a:lnTo>
                  <a:lnTo>
                    <a:pt x="2383790" y="1191895"/>
                  </a:lnTo>
                  <a:lnTo>
                    <a:pt x="2383790" y="0"/>
                  </a:lnTo>
                  <a:close/>
                </a:path>
              </a:pathLst>
            </a:custGeom>
            <a:solidFill>
              <a:srgbClr val="92B6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381750" y="4097654"/>
              <a:ext cx="2383790" cy="1191895"/>
            </a:xfrm>
            <a:custGeom>
              <a:avLst/>
              <a:gdLst/>
              <a:ahLst/>
              <a:cxnLst/>
              <a:rect l="l" t="t" r="r" b="b"/>
              <a:pathLst>
                <a:path w="2383790" h="1191895">
                  <a:moveTo>
                    <a:pt x="0" y="1191895"/>
                  </a:moveTo>
                  <a:lnTo>
                    <a:pt x="2383790" y="1191895"/>
                  </a:lnTo>
                  <a:lnTo>
                    <a:pt x="2383790" y="0"/>
                  </a:lnTo>
                  <a:lnTo>
                    <a:pt x="0" y="0"/>
                  </a:lnTo>
                  <a:lnTo>
                    <a:pt x="0" y="1191895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6381750" y="4097654"/>
            <a:ext cx="2383790" cy="1191895"/>
          </a:xfrm>
          <a:prstGeom prst="rect">
            <a:avLst/>
          </a:prstGeom>
        </p:spPr>
        <p:txBody>
          <a:bodyPr wrap="square" lIns="0" tIns="339090" rIns="0" bIns="0" rtlCol="0" vert="horz">
            <a:spAutoFit/>
          </a:bodyPr>
          <a:lstStyle/>
          <a:p>
            <a:pPr marL="33020">
              <a:lnSpc>
                <a:spcPct val="100000"/>
              </a:lnSpc>
              <a:spcBef>
                <a:spcPts val="2670"/>
              </a:spcBef>
            </a:pPr>
            <a:r>
              <a:rPr dirty="0" sz="3000" spc="-5" b="1">
                <a:solidFill>
                  <a:srgbClr val="FFFFFF"/>
                </a:solidFill>
                <a:latin typeface="Tw Cen MT"/>
                <a:cs typeface="Tw Cen MT"/>
              </a:rPr>
              <a:t>Administrative</a:t>
            </a:r>
            <a:endParaRPr sz="3000">
              <a:latin typeface="Tw Cen MT"/>
              <a:cs typeface="Tw Cen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97579" y="4097654"/>
            <a:ext cx="2383790" cy="1191895"/>
          </a:xfrm>
          <a:prstGeom prst="rect">
            <a:avLst/>
          </a:prstGeom>
        </p:spPr>
        <p:txBody>
          <a:bodyPr wrap="square" lIns="0" tIns="339090" rIns="0" bIns="0" rtlCol="0" vert="horz">
            <a:spAutoFit/>
          </a:bodyPr>
          <a:lstStyle/>
          <a:p>
            <a:pPr marL="523875">
              <a:lnSpc>
                <a:spcPct val="100000"/>
              </a:lnSpc>
              <a:spcBef>
                <a:spcPts val="2670"/>
              </a:spcBef>
            </a:pPr>
            <a:r>
              <a:rPr dirty="0" sz="3000" spc="-5" b="1">
                <a:solidFill>
                  <a:srgbClr val="FFFFFF"/>
                </a:solidFill>
                <a:latin typeface="Tw Cen MT"/>
                <a:cs typeface="Tw Cen MT"/>
              </a:rPr>
              <a:t>Criminal</a:t>
            </a:r>
            <a:endParaRPr sz="3000">
              <a:latin typeface="Tw Cen MT"/>
              <a:cs typeface="Tw Cen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12775" y="4097654"/>
            <a:ext cx="2383790" cy="1191895"/>
          </a:xfrm>
          <a:prstGeom prst="rect">
            <a:avLst/>
          </a:prstGeom>
        </p:spPr>
        <p:txBody>
          <a:bodyPr wrap="square" lIns="0" tIns="33909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670"/>
              </a:spcBef>
            </a:pPr>
            <a:r>
              <a:rPr dirty="0" sz="3000" spc="-5" b="1">
                <a:solidFill>
                  <a:srgbClr val="FFFFFF"/>
                </a:solidFill>
                <a:latin typeface="Tw Cen MT"/>
                <a:cs typeface="Tw Cen MT"/>
              </a:rPr>
              <a:t>Civil</a:t>
            </a:r>
            <a:endParaRPr sz="3000">
              <a:latin typeface="Tw Cen MT"/>
              <a:cs typeface="Tw Cen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97579" y="2405379"/>
            <a:ext cx="2383790" cy="119189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ctr" marL="154940" marR="147955">
              <a:lnSpc>
                <a:spcPct val="84400"/>
              </a:lnSpc>
              <a:spcBef>
                <a:spcPts val="85"/>
              </a:spcBef>
            </a:pPr>
            <a:r>
              <a:rPr dirty="0" sz="3000" spc="-5" b="1">
                <a:solidFill>
                  <a:srgbClr val="FFFFFF"/>
                </a:solidFill>
                <a:latin typeface="Tw Cen MT"/>
                <a:cs typeface="Tw Cen MT"/>
              </a:rPr>
              <a:t>Remedies</a:t>
            </a:r>
            <a:r>
              <a:rPr dirty="0" sz="3000" spc="-85" b="1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dirty="0" sz="3000" spc="-5" b="1">
                <a:solidFill>
                  <a:srgbClr val="FFFFFF"/>
                </a:solidFill>
                <a:latin typeface="Tw Cen MT"/>
                <a:cs typeface="Tw Cen MT"/>
              </a:rPr>
              <a:t>for </a:t>
            </a:r>
            <a:r>
              <a:rPr dirty="0" sz="3000" b="1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dirty="0" sz="3000" spc="-5" b="1">
                <a:solidFill>
                  <a:srgbClr val="FFFFFF"/>
                </a:solidFill>
                <a:latin typeface="Tw Cen MT"/>
                <a:cs typeface="Tw Cen MT"/>
              </a:rPr>
              <a:t>Copyright  Infringement</a:t>
            </a:r>
            <a:endParaRPr sz="30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692" y="353009"/>
            <a:ext cx="3484879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5"/>
              <a:t>Civil</a:t>
            </a:r>
            <a:r>
              <a:rPr dirty="0" sz="4400" spc="-60"/>
              <a:t> </a:t>
            </a:r>
            <a:r>
              <a:rPr dirty="0" sz="4400" spc="-5"/>
              <a:t>Remedies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0" y="1302130"/>
            <a:ext cx="534035" cy="177165"/>
          </a:xfrm>
          <a:custGeom>
            <a:avLst/>
            <a:gdLst/>
            <a:ahLst/>
            <a:cxnLst/>
            <a:rect l="l" t="t" r="r" b="b"/>
            <a:pathLst>
              <a:path w="534035" h="177165">
                <a:moveTo>
                  <a:pt x="533704" y="0"/>
                </a:moveTo>
                <a:lnTo>
                  <a:pt x="0" y="0"/>
                </a:lnTo>
                <a:lnTo>
                  <a:pt x="0" y="176784"/>
                </a:lnTo>
                <a:lnTo>
                  <a:pt x="533704" y="176784"/>
                </a:lnTo>
                <a:lnTo>
                  <a:pt x="533704" y="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70179" y="1277239"/>
            <a:ext cx="1905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0" b="1">
                <a:solidFill>
                  <a:srgbClr val="FFFFFF"/>
                </a:solidFill>
                <a:latin typeface="Tw Cen MT"/>
                <a:cs typeface="Tw Cen MT"/>
              </a:rPr>
              <a:t>19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1692" y="1508749"/>
            <a:ext cx="4489450" cy="3987800"/>
          </a:xfrm>
          <a:prstGeom prst="rect">
            <a:avLst/>
          </a:prstGeom>
        </p:spPr>
        <p:txBody>
          <a:bodyPr wrap="square" lIns="0" tIns="104775" rIns="0" bIns="0" rtlCol="0" vert="horz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825"/>
              </a:spcBef>
              <a:buClr>
                <a:srgbClr val="DD8046"/>
              </a:buClr>
              <a:buSzPct val="5862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dirty="0" sz="2900">
                <a:latin typeface="Tw Cen MT"/>
                <a:cs typeface="Tw Cen MT"/>
              </a:rPr>
              <a:t>Civil</a:t>
            </a:r>
            <a:r>
              <a:rPr dirty="0" sz="2900" spc="-35">
                <a:latin typeface="Tw Cen MT"/>
                <a:cs typeface="Tw Cen MT"/>
              </a:rPr>
              <a:t> </a:t>
            </a:r>
            <a:r>
              <a:rPr dirty="0" sz="2900">
                <a:latin typeface="Tw Cen MT"/>
                <a:cs typeface="Tw Cen MT"/>
              </a:rPr>
              <a:t>remedies</a:t>
            </a:r>
            <a:endParaRPr sz="2900">
              <a:latin typeface="Tw Cen MT"/>
              <a:cs typeface="Tw Cen MT"/>
            </a:endParaRPr>
          </a:p>
          <a:p>
            <a:pPr lvl="1" marL="652780" indent="-275590">
              <a:lnSpc>
                <a:spcPct val="100000"/>
              </a:lnSpc>
              <a:spcBef>
                <a:spcPts val="640"/>
              </a:spcBef>
              <a:buClr>
                <a:srgbClr val="92B6D2"/>
              </a:buClr>
              <a:buSzPct val="69230"/>
              <a:buFont typeface="Wingdings 2"/>
              <a:buChar char=""/>
              <a:tabLst>
                <a:tab pos="653415" algn="l"/>
              </a:tabLst>
            </a:pPr>
            <a:r>
              <a:rPr dirty="0" sz="2600" spc="-5">
                <a:latin typeface="Tw Cen MT"/>
                <a:cs typeface="Tw Cen MT"/>
              </a:rPr>
              <a:t>Injunction</a:t>
            </a:r>
            <a:endParaRPr sz="2600">
              <a:latin typeface="Tw Cen MT"/>
              <a:cs typeface="Tw Cen MT"/>
            </a:endParaRPr>
          </a:p>
          <a:p>
            <a:pPr lvl="1" marL="652780" indent="-275590">
              <a:lnSpc>
                <a:spcPct val="100000"/>
              </a:lnSpc>
              <a:spcBef>
                <a:spcPts val="600"/>
              </a:spcBef>
              <a:buClr>
                <a:srgbClr val="92B6D2"/>
              </a:buClr>
              <a:buSzPct val="69230"/>
              <a:buFont typeface="Wingdings 2"/>
              <a:buChar char=""/>
              <a:tabLst>
                <a:tab pos="653415" algn="l"/>
              </a:tabLst>
            </a:pPr>
            <a:r>
              <a:rPr dirty="0" sz="2600" spc="-5">
                <a:latin typeface="Tw Cen MT"/>
                <a:cs typeface="Tw Cen MT"/>
              </a:rPr>
              <a:t>Damages</a:t>
            </a:r>
            <a:endParaRPr sz="2600">
              <a:latin typeface="Tw Cen MT"/>
              <a:cs typeface="Tw Cen MT"/>
            </a:endParaRPr>
          </a:p>
          <a:p>
            <a:pPr lvl="1" marL="652780" indent="-275590">
              <a:lnSpc>
                <a:spcPct val="100000"/>
              </a:lnSpc>
              <a:spcBef>
                <a:spcPts val="600"/>
              </a:spcBef>
              <a:buClr>
                <a:srgbClr val="92B6D2"/>
              </a:buClr>
              <a:buSzPct val="69230"/>
              <a:buFont typeface="Wingdings 2"/>
              <a:buChar char=""/>
              <a:tabLst>
                <a:tab pos="653415" algn="l"/>
              </a:tabLst>
            </a:pPr>
            <a:r>
              <a:rPr dirty="0" sz="2600" spc="-5">
                <a:latin typeface="Tw Cen MT"/>
                <a:cs typeface="Tw Cen MT"/>
              </a:rPr>
              <a:t>Accounts</a:t>
            </a:r>
            <a:endParaRPr sz="2600">
              <a:latin typeface="Tw Cen MT"/>
              <a:cs typeface="Tw Cen MT"/>
            </a:endParaRPr>
          </a:p>
          <a:p>
            <a:pPr lvl="1" marL="652780" indent="-275590">
              <a:lnSpc>
                <a:spcPct val="100000"/>
              </a:lnSpc>
              <a:spcBef>
                <a:spcPts val="605"/>
              </a:spcBef>
              <a:buClr>
                <a:srgbClr val="92B6D2"/>
              </a:buClr>
              <a:buSzPct val="69230"/>
              <a:buFont typeface="Wingdings 2"/>
              <a:buChar char=""/>
              <a:tabLst>
                <a:tab pos="653415" algn="l"/>
              </a:tabLst>
            </a:pPr>
            <a:r>
              <a:rPr dirty="0" sz="2600" spc="-5">
                <a:latin typeface="Tw Cen MT"/>
                <a:cs typeface="Tw Cen MT"/>
              </a:rPr>
              <a:t>Delivery of infringing</a:t>
            </a:r>
            <a:r>
              <a:rPr dirty="0" sz="2600" spc="65">
                <a:latin typeface="Tw Cen MT"/>
                <a:cs typeface="Tw Cen MT"/>
              </a:rPr>
              <a:t> </a:t>
            </a:r>
            <a:r>
              <a:rPr dirty="0" sz="2600" spc="-15">
                <a:latin typeface="Tw Cen MT"/>
                <a:cs typeface="Tw Cen MT"/>
              </a:rPr>
              <a:t>copy</a:t>
            </a:r>
            <a:endParaRPr sz="2600">
              <a:latin typeface="Tw Cen MT"/>
              <a:cs typeface="Tw Cen MT"/>
            </a:endParaRPr>
          </a:p>
          <a:p>
            <a:pPr lvl="1" marL="652780" indent="-275590">
              <a:lnSpc>
                <a:spcPct val="100000"/>
              </a:lnSpc>
              <a:spcBef>
                <a:spcPts val="600"/>
              </a:spcBef>
              <a:buClr>
                <a:srgbClr val="92B6D2"/>
              </a:buClr>
              <a:buSzPct val="69230"/>
              <a:buFont typeface="Wingdings 2"/>
              <a:buChar char=""/>
              <a:tabLst>
                <a:tab pos="653415" algn="l"/>
              </a:tabLst>
            </a:pPr>
            <a:r>
              <a:rPr dirty="0" sz="2600" spc="-5">
                <a:latin typeface="Tw Cen MT"/>
                <a:cs typeface="Tw Cen MT"/>
              </a:rPr>
              <a:t>Damages </a:t>
            </a:r>
            <a:r>
              <a:rPr dirty="0" sz="2600" spc="-25">
                <a:latin typeface="Tw Cen MT"/>
                <a:cs typeface="Tw Cen MT"/>
              </a:rPr>
              <a:t>for</a:t>
            </a:r>
            <a:r>
              <a:rPr dirty="0" sz="2600" spc="-20">
                <a:latin typeface="Tw Cen MT"/>
                <a:cs typeface="Tw Cen MT"/>
              </a:rPr>
              <a:t> </a:t>
            </a:r>
            <a:r>
              <a:rPr dirty="0" sz="2600" spc="-5">
                <a:latin typeface="Tw Cen MT"/>
                <a:cs typeface="Tw Cen MT"/>
              </a:rPr>
              <a:t>conversion</a:t>
            </a:r>
            <a:endParaRPr sz="2600">
              <a:latin typeface="Tw Cen MT"/>
              <a:cs typeface="Tw Cen MT"/>
            </a:endParaRPr>
          </a:p>
          <a:p>
            <a:pPr lvl="1">
              <a:lnSpc>
                <a:spcPct val="100000"/>
              </a:lnSpc>
              <a:buClr>
                <a:srgbClr val="92B6D2"/>
              </a:buClr>
              <a:buFont typeface="Wingdings 2"/>
              <a:buChar char=""/>
            </a:pPr>
            <a:endParaRPr sz="2800">
              <a:latin typeface="Tw Cen MT"/>
              <a:cs typeface="Tw Cen MT"/>
            </a:endParaRPr>
          </a:p>
          <a:p>
            <a:pPr marL="332740" indent="-320040">
              <a:lnSpc>
                <a:spcPct val="100000"/>
              </a:lnSpc>
              <a:spcBef>
                <a:spcPts val="1814"/>
              </a:spcBef>
              <a:buClr>
                <a:srgbClr val="DD8046"/>
              </a:buClr>
              <a:buSzPct val="5862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dirty="0" sz="2900" spc="-5">
                <a:latin typeface="Tw Cen MT"/>
                <a:cs typeface="Tw Cen MT"/>
              </a:rPr>
              <a:t>Jurisdiction </a:t>
            </a:r>
            <a:r>
              <a:rPr dirty="0" sz="2900">
                <a:latin typeface="Tw Cen MT"/>
                <a:cs typeface="Tw Cen MT"/>
              </a:rPr>
              <a:t>in </a:t>
            </a:r>
            <a:r>
              <a:rPr dirty="0" sz="2900" spc="-5">
                <a:latin typeface="Arial"/>
                <a:cs typeface="Arial"/>
              </a:rPr>
              <a:t>District</a:t>
            </a:r>
            <a:r>
              <a:rPr dirty="0" sz="2900" spc="-100">
                <a:latin typeface="Arial"/>
                <a:cs typeface="Arial"/>
              </a:rPr>
              <a:t> </a:t>
            </a:r>
            <a:r>
              <a:rPr dirty="0" sz="2900" spc="-5">
                <a:latin typeface="Arial"/>
                <a:cs typeface="Arial"/>
              </a:rPr>
              <a:t>Court</a:t>
            </a:r>
            <a:endParaRPr sz="29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643245" y="2989630"/>
            <a:ext cx="2785745" cy="27857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692" y="353009"/>
            <a:ext cx="201168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5"/>
              <a:t>Contents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0" y="1302130"/>
            <a:ext cx="534035" cy="177165"/>
          </a:xfrm>
          <a:custGeom>
            <a:avLst/>
            <a:gdLst/>
            <a:ahLst/>
            <a:cxnLst/>
            <a:rect l="l" t="t" r="r" b="b"/>
            <a:pathLst>
              <a:path w="534035" h="177165">
                <a:moveTo>
                  <a:pt x="533704" y="0"/>
                </a:moveTo>
                <a:lnTo>
                  <a:pt x="0" y="0"/>
                </a:lnTo>
                <a:lnTo>
                  <a:pt x="0" y="176784"/>
                </a:lnTo>
                <a:lnTo>
                  <a:pt x="533704" y="176784"/>
                </a:lnTo>
                <a:lnTo>
                  <a:pt x="533704" y="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12852" y="1277239"/>
            <a:ext cx="1066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FFFFFF"/>
                </a:solidFill>
                <a:latin typeface="Tw Cen MT"/>
                <a:cs typeface="Tw Cen MT"/>
              </a:rPr>
              <a:t>2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1692" y="1713052"/>
            <a:ext cx="6459220" cy="40125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5"/>
              </a:spcBef>
              <a:buClr>
                <a:srgbClr val="DD8046"/>
              </a:buClr>
              <a:buSzPct val="5862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dirty="0" sz="2900">
                <a:latin typeface="Arial"/>
                <a:cs typeface="Arial"/>
              </a:rPr>
              <a:t>Definition &amp; scope of</a:t>
            </a:r>
            <a:r>
              <a:rPr dirty="0" sz="2900" spc="-120">
                <a:latin typeface="Arial"/>
                <a:cs typeface="Arial"/>
              </a:rPr>
              <a:t> </a:t>
            </a:r>
            <a:r>
              <a:rPr dirty="0" sz="2900" spc="-5">
                <a:latin typeface="Arial"/>
                <a:cs typeface="Arial"/>
              </a:rPr>
              <a:t>copyright</a:t>
            </a:r>
            <a:endParaRPr sz="29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2090"/>
              </a:spcBef>
              <a:buClr>
                <a:srgbClr val="DD8046"/>
              </a:buClr>
              <a:buSzPct val="5862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dirty="0" sz="2900">
                <a:latin typeface="Arial"/>
                <a:cs typeface="Arial"/>
              </a:rPr>
              <a:t>Indian </a:t>
            </a:r>
            <a:r>
              <a:rPr dirty="0" sz="2900" spc="-5">
                <a:latin typeface="Arial"/>
                <a:cs typeface="Arial"/>
              </a:rPr>
              <a:t>Copyright </a:t>
            </a:r>
            <a:r>
              <a:rPr dirty="0" sz="2900" spc="5">
                <a:latin typeface="Arial"/>
                <a:cs typeface="Arial"/>
              </a:rPr>
              <a:t>Act </a:t>
            </a:r>
            <a:r>
              <a:rPr dirty="0" sz="2900">
                <a:latin typeface="Arial"/>
                <a:cs typeface="Arial"/>
              </a:rPr>
              <a:t>&amp; Its</a:t>
            </a:r>
            <a:r>
              <a:rPr dirty="0" sz="2900" spc="-270">
                <a:latin typeface="Arial"/>
                <a:cs typeface="Arial"/>
              </a:rPr>
              <a:t> </a:t>
            </a:r>
            <a:r>
              <a:rPr dirty="0" sz="2900" spc="-5">
                <a:latin typeface="Arial"/>
                <a:cs typeface="Arial"/>
              </a:rPr>
              <a:t>perspective</a:t>
            </a:r>
            <a:endParaRPr sz="29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2140"/>
              </a:spcBef>
              <a:buClr>
                <a:srgbClr val="DD8046"/>
              </a:buClr>
              <a:buSzPct val="5862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dirty="0" sz="2900">
                <a:latin typeface="Arial"/>
                <a:cs typeface="Arial"/>
              </a:rPr>
              <a:t>Assignment of</a:t>
            </a:r>
            <a:r>
              <a:rPr dirty="0" sz="2900" spc="-95">
                <a:latin typeface="Arial"/>
                <a:cs typeface="Arial"/>
              </a:rPr>
              <a:t> </a:t>
            </a:r>
            <a:r>
              <a:rPr dirty="0" sz="2900" spc="-5">
                <a:latin typeface="Arial"/>
                <a:cs typeface="Arial"/>
              </a:rPr>
              <a:t>copyright</a:t>
            </a:r>
            <a:endParaRPr sz="29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2090"/>
              </a:spcBef>
              <a:buClr>
                <a:srgbClr val="DD8046"/>
              </a:buClr>
              <a:buSzPct val="5862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dirty="0" sz="2900">
                <a:latin typeface="Arial"/>
                <a:cs typeface="Arial"/>
              </a:rPr>
              <a:t>Infringement </a:t>
            </a:r>
            <a:r>
              <a:rPr dirty="0" sz="2900" spc="5">
                <a:latin typeface="Arial"/>
                <a:cs typeface="Arial"/>
              </a:rPr>
              <a:t>to</a:t>
            </a:r>
            <a:r>
              <a:rPr dirty="0" sz="2900" spc="-75">
                <a:latin typeface="Arial"/>
                <a:cs typeface="Arial"/>
              </a:rPr>
              <a:t> </a:t>
            </a:r>
            <a:r>
              <a:rPr dirty="0" sz="2900" spc="-10">
                <a:latin typeface="Arial"/>
                <a:cs typeface="Arial"/>
              </a:rPr>
              <a:t>Copyright</a:t>
            </a:r>
            <a:endParaRPr sz="29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2090"/>
              </a:spcBef>
              <a:buClr>
                <a:srgbClr val="DD8046"/>
              </a:buClr>
              <a:buSzPct val="5862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dirty="0" sz="2900" spc="-5">
                <a:latin typeface="Arial"/>
                <a:cs typeface="Arial"/>
              </a:rPr>
              <a:t>Remedies </a:t>
            </a:r>
            <a:r>
              <a:rPr dirty="0" sz="2900" spc="5">
                <a:latin typeface="Arial"/>
                <a:cs typeface="Arial"/>
              </a:rPr>
              <a:t>for</a:t>
            </a:r>
            <a:r>
              <a:rPr dirty="0" sz="2900" spc="-10">
                <a:latin typeface="Arial"/>
                <a:cs typeface="Arial"/>
              </a:rPr>
              <a:t> </a:t>
            </a:r>
            <a:r>
              <a:rPr dirty="0" sz="2900" spc="-5">
                <a:latin typeface="Arial"/>
                <a:cs typeface="Arial"/>
              </a:rPr>
              <a:t>infringement</a:t>
            </a:r>
            <a:endParaRPr sz="29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2090"/>
              </a:spcBef>
              <a:buClr>
                <a:srgbClr val="DD8046"/>
              </a:buClr>
              <a:buSzPct val="5862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dirty="0" sz="2900">
                <a:latin typeface="Arial"/>
                <a:cs typeface="Arial"/>
              </a:rPr>
              <a:t>Limitation to</a:t>
            </a:r>
            <a:r>
              <a:rPr dirty="0" sz="2900" spc="-120">
                <a:latin typeface="Arial"/>
                <a:cs typeface="Arial"/>
              </a:rPr>
              <a:t> </a:t>
            </a:r>
            <a:r>
              <a:rPr dirty="0" sz="2900" spc="-5">
                <a:latin typeface="Arial"/>
                <a:cs typeface="Arial"/>
              </a:rPr>
              <a:t>copyright</a:t>
            </a:r>
            <a:endParaRPr sz="2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692" y="353009"/>
            <a:ext cx="434911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5"/>
              <a:t>Criminal</a:t>
            </a:r>
            <a:r>
              <a:rPr dirty="0" sz="4400" spc="-85"/>
              <a:t> </a:t>
            </a:r>
            <a:r>
              <a:rPr dirty="0" sz="4400" spc="-5"/>
              <a:t>Remedies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0" y="1302130"/>
            <a:ext cx="534035" cy="177165"/>
          </a:xfrm>
          <a:custGeom>
            <a:avLst/>
            <a:gdLst/>
            <a:ahLst/>
            <a:cxnLst/>
            <a:rect l="l" t="t" r="r" b="b"/>
            <a:pathLst>
              <a:path w="534035" h="177165">
                <a:moveTo>
                  <a:pt x="533704" y="0"/>
                </a:moveTo>
                <a:lnTo>
                  <a:pt x="0" y="0"/>
                </a:lnTo>
                <a:lnTo>
                  <a:pt x="0" y="176784"/>
                </a:lnTo>
                <a:lnTo>
                  <a:pt x="533704" y="176784"/>
                </a:lnTo>
                <a:lnTo>
                  <a:pt x="533704" y="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70179" y="1277239"/>
            <a:ext cx="1905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0" b="1">
                <a:solidFill>
                  <a:srgbClr val="FFFFFF"/>
                </a:solidFill>
                <a:latin typeface="Tw Cen MT"/>
                <a:cs typeface="Tw Cen MT"/>
              </a:rPr>
              <a:t>20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1692" y="1554556"/>
            <a:ext cx="5645785" cy="41522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5"/>
              </a:spcBef>
              <a:buClr>
                <a:srgbClr val="DD8046"/>
              </a:buClr>
              <a:buSzPct val="5862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dirty="0" sz="2900" spc="-5">
                <a:latin typeface="Tw Cen MT"/>
                <a:cs typeface="Tw Cen MT"/>
              </a:rPr>
              <a:t>Criminal offences, if done</a:t>
            </a:r>
            <a:r>
              <a:rPr dirty="0" sz="2900" spc="-80">
                <a:latin typeface="Tw Cen MT"/>
                <a:cs typeface="Tw Cen MT"/>
              </a:rPr>
              <a:t> </a:t>
            </a:r>
            <a:r>
              <a:rPr dirty="0" sz="2900">
                <a:latin typeface="Tw Cen MT"/>
                <a:cs typeface="Tw Cen MT"/>
              </a:rPr>
              <a:t>knowingly</a:t>
            </a:r>
            <a:endParaRPr sz="290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DD8046"/>
              </a:buClr>
              <a:buFont typeface="Wingdings"/>
              <a:buChar char=""/>
            </a:pPr>
            <a:endParaRPr sz="3900">
              <a:latin typeface="Tw Cen MT"/>
              <a:cs typeface="Tw Cen MT"/>
            </a:endParaRPr>
          </a:p>
          <a:p>
            <a:pPr marL="332740" indent="-320040">
              <a:lnSpc>
                <a:spcPct val="100000"/>
              </a:lnSpc>
              <a:spcBef>
                <a:spcPts val="5"/>
              </a:spcBef>
              <a:buClr>
                <a:srgbClr val="DD8046"/>
              </a:buClr>
              <a:buSzPct val="5862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dirty="0" sz="2900">
                <a:latin typeface="Arial"/>
                <a:cs typeface="Arial"/>
              </a:rPr>
              <a:t>Imprisonment</a:t>
            </a:r>
            <a:endParaRPr sz="2900">
              <a:latin typeface="Arial"/>
              <a:cs typeface="Arial"/>
            </a:endParaRPr>
          </a:p>
          <a:p>
            <a:pPr marL="377825">
              <a:lnSpc>
                <a:spcPct val="100000"/>
              </a:lnSpc>
              <a:spcBef>
                <a:spcPts val="250"/>
              </a:spcBef>
            </a:pPr>
            <a:r>
              <a:rPr dirty="0" sz="1800">
                <a:solidFill>
                  <a:srgbClr val="92B6D2"/>
                </a:solidFill>
                <a:latin typeface="Wingdings 2"/>
                <a:cs typeface="Wingdings 2"/>
              </a:rPr>
              <a:t></a:t>
            </a:r>
            <a:r>
              <a:rPr dirty="0" sz="1800">
                <a:solidFill>
                  <a:srgbClr val="92B6D2"/>
                </a:solidFill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w Cen MT"/>
                <a:cs typeface="Tw Cen MT"/>
              </a:rPr>
              <a:t>6 </a:t>
            </a:r>
            <a:r>
              <a:rPr dirty="0" sz="2600" spc="-10">
                <a:latin typeface="Tw Cen MT"/>
                <a:cs typeface="Tw Cen MT"/>
              </a:rPr>
              <a:t>months </a:t>
            </a:r>
            <a:r>
              <a:rPr dirty="0" sz="2600" spc="-5">
                <a:latin typeface="Tw Cen MT"/>
                <a:cs typeface="Tw Cen MT"/>
              </a:rPr>
              <a:t>–</a:t>
            </a:r>
            <a:r>
              <a:rPr dirty="0" sz="2600" spc="140">
                <a:latin typeface="Tw Cen MT"/>
                <a:cs typeface="Tw Cen MT"/>
              </a:rPr>
              <a:t> </a:t>
            </a:r>
            <a:r>
              <a:rPr dirty="0" sz="2600" spc="-5">
                <a:latin typeface="Tw Cen MT"/>
                <a:cs typeface="Tw Cen MT"/>
              </a:rPr>
              <a:t>3years</a:t>
            </a:r>
            <a:endParaRPr sz="2600">
              <a:latin typeface="Tw Cen MT"/>
              <a:cs typeface="Tw Cen MT"/>
            </a:endParaRPr>
          </a:p>
          <a:p>
            <a:pPr marL="377825">
              <a:lnSpc>
                <a:spcPct val="100000"/>
              </a:lnSpc>
              <a:spcBef>
                <a:spcPts val="1090"/>
              </a:spcBef>
            </a:pPr>
            <a:r>
              <a:rPr dirty="0" sz="1800">
                <a:solidFill>
                  <a:srgbClr val="92B6D2"/>
                </a:solidFill>
                <a:latin typeface="Wingdings 2"/>
                <a:cs typeface="Wingdings 2"/>
              </a:rPr>
              <a:t></a:t>
            </a:r>
            <a:endParaRPr sz="1800">
              <a:latin typeface="Wingdings 2"/>
              <a:cs typeface="Wingdings 2"/>
            </a:endParaRPr>
          </a:p>
          <a:p>
            <a:pPr marL="332740" indent="-320040">
              <a:lnSpc>
                <a:spcPct val="100000"/>
              </a:lnSpc>
              <a:spcBef>
                <a:spcPts val="560"/>
              </a:spcBef>
              <a:buClr>
                <a:srgbClr val="DD8046"/>
              </a:buClr>
              <a:buSzPct val="5862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dirty="0" sz="2900">
                <a:latin typeface="Arial"/>
                <a:cs typeface="Arial"/>
              </a:rPr>
              <a:t>Fine</a:t>
            </a:r>
            <a:endParaRPr sz="2900">
              <a:latin typeface="Arial"/>
              <a:cs typeface="Arial"/>
            </a:endParaRPr>
          </a:p>
          <a:p>
            <a:pPr marL="377825">
              <a:lnSpc>
                <a:spcPct val="100000"/>
              </a:lnSpc>
              <a:spcBef>
                <a:spcPts val="275"/>
              </a:spcBef>
            </a:pPr>
            <a:r>
              <a:rPr dirty="0" sz="1800">
                <a:solidFill>
                  <a:srgbClr val="92B6D2"/>
                </a:solidFill>
                <a:latin typeface="Wingdings 2"/>
                <a:cs typeface="Wingdings 2"/>
              </a:rPr>
              <a:t></a:t>
            </a:r>
            <a:r>
              <a:rPr dirty="0" sz="1800">
                <a:solidFill>
                  <a:srgbClr val="92B6D2"/>
                </a:solidFill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w Cen MT"/>
                <a:cs typeface="Tw Cen MT"/>
              </a:rPr>
              <a:t>Rs.50,000 –</a:t>
            </a:r>
            <a:r>
              <a:rPr dirty="0" sz="2600" spc="25">
                <a:latin typeface="Tw Cen MT"/>
                <a:cs typeface="Tw Cen MT"/>
              </a:rPr>
              <a:t> </a:t>
            </a:r>
            <a:r>
              <a:rPr dirty="0" sz="2600" spc="-5">
                <a:latin typeface="Tw Cen MT"/>
                <a:cs typeface="Tw Cen MT"/>
              </a:rPr>
              <a:t>Rs.200,000</a:t>
            </a:r>
            <a:endParaRPr sz="260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400">
              <a:latin typeface="Tw Cen MT"/>
              <a:cs typeface="Tw Cen MT"/>
            </a:endParaRPr>
          </a:p>
          <a:p>
            <a:pPr marL="332740" indent="-320040">
              <a:lnSpc>
                <a:spcPct val="100000"/>
              </a:lnSpc>
              <a:spcBef>
                <a:spcPts val="5"/>
              </a:spcBef>
              <a:buClr>
                <a:srgbClr val="DD8046"/>
              </a:buClr>
              <a:buSzPct val="5862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dirty="0" sz="2900">
                <a:latin typeface="Tw Cen MT"/>
                <a:cs typeface="Tw Cen MT"/>
              </a:rPr>
              <a:t>Seizure </a:t>
            </a:r>
            <a:r>
              <a:rPr dirty="0" sz="2900" spc="5">
                <a:latin typeface="Tw Cen MT"/>
                <a:cs typeface="Tw Cen MT"/>
              </a:rPr>
              <a:t>of </a:t>
            </a:r>
            <a:r>
              <a:rPr dirty="0" sz="2900" spc="-5">
                <a:latin typeface="Tw Cen MT"/>
                <a:cs typeface="Tw Cen MT"/>
              </a:rPr>
              <a:t>infringing</a:t>
            </a:r>
            <a:r>
              <a:rPr dirty="0" sz="2900" spc="-50">
                <a:latin typeface="Tw Cen MT"/>
                <a:cs typeface="Tw Cen MT"/>
              </a:rPr>
              <a:t> </a:t>
            </a:r>
            <a:r>
              <a:rPr dirty="0" sz="2900" spc="-5">
                <a:latin typeface="Tw Cen MT"/>
                <a:cs typeface="Tw Cen MT"/>
              </a:rPr>
              <a:t>copies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683884" y="3061068"/>
            <a:ext cx="2673349" cy="2673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692" y="353009"/>
            <a:ext cx="558228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5"/>
              <a:t>Limitations to</a:t>
            </a:r>
            <a:r>
              <a:rPr dirty="0" sz="4400" spc="-15"/>
              <a:t> </a:t>
            </a:r>
            <a:r>
              <a:rPr dirty="0" sz="4400" spc="-5"/>
              <a:t>Copyright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0" y="1302130"/>
            <a:ext cx="534035" cy="177165"/>
          </a:xfrm>
          <a:custGeom>
            <a:avLst/>
            <a:gdLst/>
            <a:ahLst/>
            <a:cxnLst/>
            <a:rect l="l" t="t" r="r" b="b"/>
            <a:pathLst>
              <a:path w="534035" h="177165">
                <a:moveTo>
                  <a:pt x="533704" y="0"/>
                </a:moveTo>
                <a:lnTo>
                  <a:pt x="0" y="0"/>
                </a:lnTo>
                <a:lnTo>
                  <a:pt x="0" y="176784"/>
                </a:lnTo>
                <a:lnTo>
                  <a:pt x="533704" y="176784"/>
                </a:lnTo>
                <a:lnTo>
                  <a:pt x="533704" y="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70179" y="1277239"/>
            <a:ext cx="1905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0" b="1">
                <a:solidFill>
                  <a:srgbClr val="FFFFFF"/>
                </a:solidFill>
                <a:latin typeface="Tw Cen MT"/>
                <a:cs typeface="Tw Cen MT"/>
              </a:rPr>
              <a:t>21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1692" y="2059011"/>
            <a:ext cx="7706995" cy="3347085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745"/>
              </a:spcBef>
              <a:buClr>
                <a:srgbClr val="DD8046"/>
              </a:buClr>
              <a:buSzPct val="5862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dirty="0" sz="2900" spc="-5">
                <a:latin typeface="Arial"/>
                <a:cs typeface="Arial"/>
              </a:rPr>
              <a:t>Idea-expression</a:t>
            </a:r>
            <a:r>
              <a:rPr dirty="0" sz="2900">
                <a:latin typeface="Arial"/>
                <a:cs typeface="Arial"/>
              </a:rPr>
              <a:t> dichotomy</a:t>
            </a:r>
            <a:endParaRPr sz="2900">
              <a:latin typeface="Arial"/>
              <a:cs typeface="Arial"/>
            </a:endParaRPr>
          </a:p>
          <a:p>
            <a:pPr lvl="1" marL="652780" marR="5080" indent="-274955">
              <a:lnSpc>
                <a:spcPct val="100000"/>
              </a:lnSpc>
              <a:spcBef>
                <a:spcPts val="565"/>
              </a:spcBef>
              <a:buClr>
                <a:srgbClr val="92B6D2"/>
              </a:buClr>
              <a:buSzPct val="69230"/>
              <a:buFont typeface="Wingdings 2"/>
              <a:buChar char=""/>
              <a:tabLst>
                <a:tab pos="653415" algn="l"/>
              </a:tabLst>
            </a:pPr>
            <a:r>
              <a:rPr dirty="0" sz="2600" spc="-5">
                <a:latin typeface="Tw Cen MT"/>
                <a:cs typeface="Tw Cen MT"/>
              </a:rPr>
              <a:t>protects </a:t>
            </a:r>
            <a:r>
              <a:rPr dirty="0" sz="2600" spc="-10">
                <a:latin typeface="Tw Cen MT"/>
                <a:cs typeface="Tw Cen MT"/>
              </a:rPr>
              <a:t>only </a:t>
            </a:r>
            <a:r>
              <a:rPr dirty="0" sz="2600" spc="-5">
                <a:latin typeface="Tw Cen MT"/>
                <a:cs typeface="Tw Cen MT"/>
              </a:rPr>
              <a:t>the </a:t>
            </a:r>
            <a:r>
              <a:rPr dirty="0" sz="2600">
                <a:latin typeface="Tw Cen MT"/>
                <a:cs typeface="Tw Cen MT"/>
              </a:rPr>
              <a:t>original </a:t>
            </a:r>
            <a:r>
              <a:rPr dirty="0" sz="2600" spc="-5">
                <a:latin typeface="Tw Cen MT"/>
                <a:cs typeface="Tw Cen MT"/>
              </a:rPr>
              <a:t>expression of ideas, and</a:t>
            </a:r>
            <a:r>
              <a:rPr dirty="0" sz="2600" spc="-145">
                <a:latin typeface="Tw Cen MT"/>
                <a:cs typeface="Tw Cen MT"/>
              </a:rPr>
              <a:t> </a:t>
            </a:r>
            <a:r>
              <a:rPr dirty="0" sz="2600" spc="-10">
                <a:latin typeface="Tw Cen MT"/>
                <a:cs typeface="Tw Cen MT"/>
              </a:rPr>
              <a:t>not  the </a:t>
            </a:r>
            <a:r>
              <a:rPr dirty="0" sz="2600" spc="-5">
                <a:latin typeface="Tw Cen MT"/>
                <a:cs typeface="Tw Cen MT"/>
              </a:rPr>
              <a:t>ideas</a:t>
            </a:r>
            <a:r>
              <a:rPr dirty="0" sz="2600" spc="15">
                <a:latin typeface="Tw Cen MT"/>
                <a:cs typeface="Tw Cen MT"/>
              </a:rPr>
              <a:t> </a:t>
            </a:r>
            <a:r>
              <a:rPr dirty="0" sz="2600" spc="-5">
                <a:latin typeface="Tw Cen MT"/>
                <a:cs typeface="Tw Cen MT"/>
              </a:rPr>
              <a:t>themselves</a:t>
            </a:r>
            <a:endParaRPr sz="2600">
              <a:latin typeface="Tw Cen MT"/>
              <a:cs typeface="Tw Cen MT"/>
            </a:endParaRPr>
          </a:p>
          <a:p>
            <a:pPr lvl="1">
              <a:lnSpc>
                <a:spcPct val="100000"/>
              </a:lnSpc>
              <a:buClr>
                <a:srgbClr val="92B6D2"/>
              </a:buClr>
              <a:buFont typeface="Wingdings 2"/>
              <a:buChar char=""/>
            </a:pPr>
            <a:endParaRPr sz="2800">
              <a:latin typeface="Tw Cen MT"/>
              <a:cs typeface="Tw Cen MT"/>
            </a:endParaRPr>
          </a:p>
          <a:p>
            <a:pPr marL="332740" indent="-320040">
              <a:lnSpc>
                <a:spcPct val="100000"/>
              </a:lnSpc>
              <a:spcBef>
                <a:spcPts val="1890"/>
              </a:spcBef>
              <a:buClr>
                <a:srgbClr val="DD8046"/>
              </a:buClr>
              <a:buSzPct val="5862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dirty="0" sz="2900" spc="-5">
                <a:latin typeface="Arial"/>
                <a:cs typeface="Arial"/>
              </a:rPr>
              <a:t>The </a:t>
            </a:r>
            <a:r>
              <a:rPr dirty="0" sz="2900">
                <a:latin typeface="Arial"/>
                <a:cs typeface="Arial"/>
              </a:rPr>
              <a:t>first-sale</a:t>
            </a:r>
            <a:r>
              <a:rPr dirty="0" sz="2900" spc="-85">
                <a:latin typeface="Arial"/>
                <a:cs typeface="Arial"/>
              </a:rPr>
              <a:t> </a:t>
            </a:r>
            <a:r>
              <a:rPr dirty="0" sz="2900" spc="-5">
                <a:latin typeface="Arial"/>
                <a:cs typeface="Arial"/>
              </a:rPr>
              <a:t>doctrine</a:t>
            </a:r>
            <a:endParaRPr sz="2900">
              <a:latin typeface="Arial"/>
              <a:cs typeface="Arial"/>
            </a:endParaRPr>
          </a:p>
          <a:p>
            <a:pPr lvl="1" marL="652780" marR="371475" indent="-274955">
              <a:lnSpc>
                <a:spcPts val="3100"/>
              </a:lnSpc>
              <a:spcBef>
                <a:spcPts val="710"/>
              </a:spcBef>
              <a:buClr>
                <a:srgbClr val="92B6D2"/>
              </a:buClr>
              <a:buSzPct val="69230"/>
              <a:buFont typeface="Wingdings 2"/>
              <a:buChar char=""/>
              <a:tabLst>
                <a:tab pos="653415" algn="l"/>
              </a:tabLst>
            </a:pPr>
            <a:r>
              <a:rPr dirty="0" sz="2600" spc="-5">
                <a:latin typeface="Tw Cen MT"/>
                <a:cs typeface="Tw Cen MT"/>
              </a:rPr>
              <a:t>does </a:t>
            </a:r>
            <a:r>
              <a:rPr dirty="0" sz="2600" spc="-10">
                <a:latin typeface="Tw Cen MT"/>
                <a:cs typeface="Tw Cen MT"/>
              </a:rPr>
              <a:t>not </a:t>
            </a:r>
            <a:r>
              <a:rPr dirty="0" sz="2600">
                <a:latin typeface="Tw Cen MT"/>
                <a:cs typeface="Tw Cen MT"/>
              </a:rPr>
              <a:t>restrict </a:t>
            </a:r>
            <a:r>
              <a:rPr dirty="0" sz="2600" spc="-15">
                <a:latin typeface="Tw Cen MT"/>
                <a:cs typeface="Tw Cen MT"/>
              </a:rPr>
              <a:t>the </a:t>
            </a:r>
            <a:r>
              <a:rPr dirty="0" sz="2600" spc="-20">
                <a:latin typeface="Tw Cen MT"/>
                <a:cs typeface="Tw Cen MT"/>
              </a:rPr>
              <a:t>owner </a:t>
            </a:r>
            <a:r>
              <a:rPr dirty="0" sz="2600" spc="-5">
                <a:latin typeface="Tw Cen MT"/>
                <a:cs typeface="Tw Cen MT"/>
              </a:rPr>
              <a:t>of a </a:t>
            </a:r>
            <a:r>
              <a:rPr dirty="0" sz="2600" spc="-20">
                <a:latin typeface="Tw Cen MT"/>
                <a:cs typeface="Tw Cen MT"/>
              </a:rPr>
              <a:t>copy from </a:t>
            </a:r>
            <a:r>
              <a:rPr dirty="0" sz="2600" spc="-5">
                <a:latin typeface="Tw Cen MT"/>
                <a:cs typeface="Tw Cen MT"/>
              </a:rPr>
              <a:t>reselling  legitimately obtained </a:t>
            </a:r>
            <a:r>
              <a:rPr dirty="0" sz="2600">
                <a:latin typeface="Tw Cen MT"/>
                <a:cs typeface="Tw Cen MT"/>
              </a:rPr>
              <a:t>copies </a:t>
            </a:r>
            <a:r>
              <a:rPr dirty="0" sz="2600" spc="-5">
                <a:latin typeface="Tw Cen MT"/>
                <a:cs typeface="Tw Cen MT"/>
              </a:rPr>
              <a:t>of copyrighted</a:t>
            </a:r>
            <a:r>
              <a:rPr dirty="0" sz="2600" spc="-20">
                <a:latin typeface="Tw Cen MT"/>
                <a:cs typeface="Tw Cen MT"/>
              </a:rPr>
              <a:t> </a:t>
            </a:r>
            <a:r>
              <a:rPr dirty="0" sz="2600" spc="-10">
                <a:latin typeface="Tw Cen MT"/>
                <a:cs typeface="Tw Cen MT"/>
              </a:rPr>
              <a:t>works</a:t>
            </a:r>
            <a:endParaRPr sz="26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692" y="353009"/>
            <a:ext cx="761555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5"/>
              <a:t>Limitations to Copyright</a:t>
            </a:r>
            <a:r>
              <a:rPr dirty="0" sz="4400" spc="25"/>
              <a:t> </a:t>
            </a:r>
            <a:r>
              <a:rPr dirty="0" sz="4400" spc="-5"/>
              <a:t>(contd..)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0" y="1302130"/>
            <a:ext cx="534035" cy="177165"/>
          </a:xfrm>
          <a:custGeom>
            <a:avLst/>
            <a:gdLst/>
            <a:ahLst/>
            <a:cxnLst/>
            <a:rect l="l" t="t" r="r" b="b"/>
            <a:pathLst>
              <a:path w="534035" h="177165">
                <a:moveTo>
                  <a:pt x="533704" y="0"/>
                </a:moveTo>
                <a:lnTo>
                  <a:pt x="0" y="0"/>
                </a:lnTo>
                <a:lnTo>
                  <a:pt x="0" y="176784"/>
                </a:lnTo>
                <a:lnTo>
                  <a:pt x="533704" y="176784"/>
                </a:lnTo>
                <a:lnTo>
                  <a:pt x="533704" y="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70179" y="1277239"/>
            <a:ext cx="1905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0" b="1">
                <a:solidFill>
                  <a:srgbClr val="FFFFFF"/>
                </a:solidFill>
                <a:latin typeface="Tw Cen MT"/>
                <a:cs typeface="Tw Cen MT"/>
              </a:rPr>
              <a:t>22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1692" y="1713052"/>
            <a:ext cx="5583555" cy="42564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95"/>
              </a:spcBef>
              <a:buClr>
                <a:srgbClr val="DD8046"/>
              </a:buClr>
              <a:buSzPct val="59615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dirty="0" sz="2600" spc="-5">
                <a:latin typeface="Arial"/>
                <a:cs typeface="Arial"/>
              </a:rPr>
              <a:t>Fair </a:t>
            </a:r>
            <a:r>
              <a:rPr dirty="0" sz="2600" spc="-10">
                <a:latin typeface="Arial"/>
                <a:cs typeface="Arial"/>
              </a:rPr>
              <a:t>use </a:t>
            </a:r>
            <a:r>
              <a:rPr dirty="0" sz="2600" spc="-5">
                <a:latin typeface="Arial"/>
                <a:cs typeface="Arial"/>
              </a:rPr>
              <a:t>and </a:t>
            </a:r>
            <a:r>
              <a:rPr dirty="0" sz="2600">
                <a:latin typeface="Arial"/>
                <a:cs typeface="Arial"/>
              </a:rPr>
              <a:t>fair</a:t>
            </a:r>
            <a:r>
              <a:rPr dirty="0" sz="2600" spc="3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dealing</a:t>
            </a:r>
            <a:endParaRPr sz="2600">
              <a:latin typeface="Arial"/>
              <a:cs typeface="Arial"/>
            </a:endParaRPr>
          </a:p>
          <a:p>
            <a:pPr lvl="1" marL="652780" indent="-275590">
              <a:lnSpc>
                <a:spcPct val="100000"/>
              </a:lnSpc>
              <a:spcBef>
                <a:spcPts val="1745"/>
              </a:spcBef>
              <a:buClr>
                <a:srgbClr val="92B6D2"/>
              </a:buClr>
              <a:buSzPct val="68181"/>
              <a:buFont typeface="Wingdings 2"/>
              <a:buChar char=""/>
              <a:tabLst>
                <a:tab pos="653415" algn="l"/>
              </a:tabLst>
            </a:pPr>
            <a:r>
              <a:rPr dirty="0" sz="2200" spc="-20">
                <a:latin typeface="Tw Cen MT"/>
                <a:cs typeface="Tw Cen MT"/>
              </a:rPr>
              <a:t>For </a:t>
            </a:r>
            <a:r>
              <a:rPr dirty="0" sz="2200">
                <a:latin typeface="Tw Cen MT"/>
                <a:cs typeface="Tw Cen MT"/>
              </a:rPr>
              <a:t>the </a:t>
            </a:r>
            <a:r>
              <a:rPr dirty="0" sz="2200" spc="5">
                <a:latin typeface="Tw Cen MT"/>
                <a:cs typeface="Tw Cen MT"/>
              </a:rPr>
              <a:t>purpose </a:t>
            </a:r>
            <a:r>
              <a:rPr dirty="0" sz="2200">
                <a:latin typeface="Tw Cen MT"/>
                <a:cs typeface="Tw Cen MT"/>
              </a:rPr>
              <a:t>of research or private</a:t>
            </a:r>
            <a:r>
              <a:rPr dirty="0" sz="2200" spc="-55">
                <a:latin typeface="Tw Cen MT"/>
                <a:cs typeface="Tw Cen MT"/>
              </a:rPr>
              <a:t> </a:t>
            </a:r>
            <a:r>
              <a:rPr dirty="0" sz="2200" spc="-20">
                <a:latin typeface="Tw Cen MT"/>
                <a:cs typeface="Tw Cen MT"/>
              </a:rPr>
              <a:t>study</a:t>
            </a:r>
            <a:endParaRPr sz="2200">
              <a:latin typeface="Tw Cen MT"/>
              <a:cs typeface="Tw Cen MT"/>
            </a:endParaRPr>
          </a:p>
          <a:p>
            <a:pPr lvl="1" marL="652780" indent="-275590">
              <a:lnSpc>
                <a:spcPct val="100000"/>
              </a:lnSpc>
              <a:spcBef>
                <a:spcPts val="1660"/>
              </a:spcBef>
              <a:buClr>
                <a:srgbClr val="92B6D2"/>
              </a:buClr>
              <a:buSzPct val="68181"/>
              <a:buFont typeface="Wingdings 2"/>
              <a:buChar char=""/>
              <a:tabLst>
                <a:tab pos="653415" algn="l"/>
              </a:tabLst>
            </a:pPr>
            <a:r>
              <a:rPr dirty="0" sz="2200" spc="-20">
                <a:latin typeface="Tw Cen MT"/>
                <a:cs typeface="Tw Cen MT"/>
              </a:rPr>
              <a:t>For </a:t>
            </a:r>
            <a:r>
              <a:rPr dirty="0" sz="2200" spc="-5">
                <a:latin typeface="Tw Cen MT"/>
                <a:cs typeface="Tw Cen MT"/>
              </a:rPr>
              <a:t>learning </a:t>
            </a:r>
            <a:r>
              <a:rPr dirty="0" sz="2200" spc="5">
                <a:latin typeface="Tw Cen MT"/>
                <a:cs typeface="Tw Cen MT"/>
              </a:rPr>
              <a:t>&amp; </a:t>
            </a:r>
            <a:r>
              <a:rPr dirty="0" sz="2200" spc="-5">
                <a:latin typeface="Tw Cen MT"/>
                <a:cs typeface="Tw Cen MT"/>
              </a:rPr>
              <a:t>teaching in </a:t>
            </a:r>
            <a:r>
              <a:rPr dirty="0" sz="2200">
                <a:latin typeface="Tw Cen MT"/>
                <a:cs typeface="Tw Cen MT"/>
              </a:rPr>
              <a:t>a </a:t>
            </a:r>
            <a:r>
              <a:rPr dirty="0" sz="2200" spc="-5">
                <a:latin typeface="Tw Cen MT"/>
                <a:cs typeface="Tw Cen MT"/>
              </a:rPr>
              <a:t>class </a:t>
            </a:r>
            <a:r>
              <a:rPr dirty="0" sz="2200" spc="5">
                <a:latin typeface="Tw Cen MT"/>
                <a:cs typeface="Tw Cen MT"/>
              </a:rPr>
              <a:t>room</a:t>
            </a:r>
            <a:endParaRPr sz="2200">
              <a:latin typeface="Tw Cen MT"/>
              <a:cs typeface="Tw Cen MT"/>
            </a:endParaRPr>
          </a:p>
          <a:p>
            <a:pPr lvl="1" marL="652780" indent="-275590">
              <a:lnSpc>
                <a:spcPct val="100000"/>
              </a:lnSpc>
              <a:spcBef>
                <a:spcPts val="1655"/>
              </a:spcBef>
              <a:buClr>
                <a:srgbClr val="92B6D2"/>
              </a:buClr>
              <a:buSzPct val="68181"/>
              <a:buFont typeface="Wingdings 2"/>
              <a:buChar char=""/>
              <a:tabLst>
                <a:tab pos="653415" algn="l"/>
              </a:tabLst>
            </a:pPr>
            <a:r>
              <a:rPr dirty="0" sz="2200" spc="-20">
                <a:latin typeface="Tw Cen MT"/>
                <a:cs typeface="Tw Cen MT"/>
              </a:rPr>
              <a:t>For </a:t>
            </a:r>
            <a:r>
              <a:rPr dirty="0" sz="2200" spc="-5">
                <a:latin typeface="Tw Cen MT"/>
                <a:cs typeface="Tw Cen MT"/>
              </a:rPr>
              <a:t>criticism </a:t>
            </a:r>
            <a:r>
              <a:rPr dirty="0" sz="2200">
                <a:latin typeface="Tw Cen MT"/>
                <a:cs typeface="Tw Cen MT"/>
              </a:rPr>
              <a:t>or</a:t>
            </a:r>
            <a:r>
              <a:rPr dirty="0" sz="2200" spc="35">
                <a:latin typeface="Tw Cen MT"/>
                <a:cs typeface="Tw Cen MT"/>
              </a:rPr>
              <a:t> </a:t>
            </a:r>
            <a:r>
              <a:rPr dirty="0" sz="2200" spc="-5">
                <a:latin typeface="Tw Cen MT"/>
                <a:cs typeface="Tw Cen MT"/>
              </a:rPr>
              <a:t>overview</a:t>
            </a:r>
            <a:endParaRPr sz="2200">
              <a:latin typeface="Tw Cen MT"/>
              <a:cs typeface="Tw Cen MT"/>
            </a:endParaRPr>
          </a:p>
          <a:p>
            <a:pPr lvl="1" marL="652780" indent="-275590">
              <a:lnSpc>
                <a:spcPct val="100000"/>
              </a:lnSpc>
              <a:spcBef>
                <a:spcPts val="1660"/>
              </a:spcBef>
              <a:buClr>
                <a:srgbClr val="92B6D2"/>
              </a:buClr>
              <a:buSzPct val="68181"/>
              <a:buFont typeface="Wingdings 2"/>
              <a:buChar char=""/>
              <a:tabLst>
                <a:tab pos="653415" algn="l"/>
              </a:tabLst>
            </a:pPr>
            <a:r>
              <a:rPr dirty="0" sz="2200" spc="-20">
                <a:latin typeface="Tw Cen MT"/>
                <a:cs typeface="Tw Cen MT"/>
              </a:rPr>
              <a:t>For </a:t>
            </a:r>
            <a:r>
              <a:rPr dirty="0" sz="2200">
                <a:latin typeface="Tw Cen MT"/>
                <a:cs typeface="Tw Cen MT"/>
              </a:rPr>
              <a:t>reporting </a:t>
            </a:r>
            <a:r>
              <a:rPr dirty="0" sz="2200" spc="-5">
                <a:latin typeface="Tw Cen MT"/>
                <a:cs typeface="Tw Cen MT"/>
              </a:rPr>
              <a:t>current</a:t>
            </a:r>
            <a:r>
              <a:rPr dirty="0" sz="2200" spc="-25">
                <a:latin typeface="Tw Cen MT"/>
                <a:cs typeface="Tw Cen MT"/>
              </a:rPr>
              <a:t> events</a:t>
            </a:r>
            <a:endParaRPr sz="2200">
              <a:latin typeface="Tw Cen MT"/>
              <a:cs typeface="Tw Cen MT"/>
            </a:endParaRPr>
          </a:p>
          <a:p>
            <a:pPr lvl="1" marL="652780" indent="-275590">
              <a:lnSpc>
                <a:spcPct val="100000"/>
              </a:lnSpc>
              <a:spcBef>
                <a:spcPts val="1680"/>
              </a:spcBef>
              <a:buClr>
                <a:srgbClr val="92B6D2"/>
              </a:buClr>
              <a:buSzPct val="68181"/>
              <a:buFont typeface="Wingdings 2"/>
              <a:buChar char=""/>
              <a:tabLst>
                <a:tab pos="653415" algn="l"/>
              </a:tabLst>
            </a:pPr>
            <a:r>
              <a:rPr dirty="0" sz="2200">
                <a:latin typeface="Tw Cen MT"/>
                <a:cs typeface="Tw Cen MT"/>
              </a:rPr>
              <a:t>In </a:t>
            </a:r>
            <a:r>
              <a:rPr dirty="0" sz="2200" spc="-5">
                <a:latin typeface="Tw Cen MT"/>
                <a:cs typeface="Tw Cen MT"/>
              </a:rPr>
              <a:t>connection with judicial</a:t>
            </a:r>
            <a:r>
              <a:rPr dirty="0" sz="2200" spc="-55">
                <a:latin typeface="Tw Cen MT"/>
                <a:cs typeface="Tw Cen MT"/>
              </a:rPr>
              <a:t> </a:t>
            </a:r>
            <a:r>
              <a:rPr dirty="0" sz="2200">
                <a:latin typeface="Tw Cen MT"/>
                <a:cs typeface="Tw Cen MT"/>
              </a:rPr>
              <a:t>proceeding</a:t>
            </a:r>
            <a:endParaRPr sz="2200">
              <a:latin typeface="Tw Cen MT"/>
              <a:cs typeface="Tw Cen MT"/>
            </a:endParaRPr>
          </a:p>
          <a:p>
            <a:pPr lvl="1" marL="652780" indent="-275590">
              <a:lnSpc>
                <a:spcPct val="100000"/>
              </a:lnSpc>
              <a:spcBef>
                <a:spcPts val="1660"/>
              </a:spcBef>
              <a:buClr>
                <a:srgbClr val="92B6D2"/>
              </a:buClr>
              <a:buSzPct val="68181"/>
              <a:buFont typeface="Wingdings 2"/>
              <a:buChar char=""/>
              <a:tabLst>
                <a:tab pos="653415" algn="l"/>
              </a:tabLst>
            </a:pPr>
            <a:r>
              <a:rPr dirty="0" sz="2200" spc="-20">
                <a:latin typeface="Tw Cen MT"/>
                <a:cs typeface="Tw Cen MT"/>
              </a:rPr>
              <a:t>Performance </a:t>
            </a:r>
            <a:r>
              <a:rPr dirty="0" sz="2200">
                <a:latin typeface="Tw Cen MT"/>
                <a:cs typeface="Tw Cen MT"/>
              </a:rPr>
              <a:t>to non-paying</a:t>
            </a:r>
            <a:r>
              <a:rPr dirty="0" sz="2200" spc="-70">
                <a:latin typeface="Tw Cen MT"/>
                <a:cs typeface="Tw Cen MT"/>
              </a:rPr>
              <a:t> </a:t>
            </a:r>
            <a:r>
              <a:rPr dirty="0" sz="2200">
                <a:latin typeface="Tw Cen MT"/>
                <a:cs typeface="Tw Cen MT"/>
              </a:rPr>
              <a:t>audience</a:t>
            </a:r>
            <a:endParaRPr sz="2200">
              <a:latin typeface="Tw Cen MT"/>
              <a:cs typeface="Tw Cen MT"/>
            </a:endParaRPr>
          </a:p>
          <a:p>
            <a:pPr lvl="1" marL="652780" indent="-275590">
              <a:lnSpc>
                <a:spcPct val="100000"/>
              </a:lnSpc>
              <a:spcBef>
                <a:spcPts val="1655"/>
              </a:spcBef>
              <a:buClr>
                <a:srgbClr val="92B6D2"/>
              </a:buClr>
              <a:buSzPct val="68181"/>
              <a:buFont typeface="Wingdings 2"/>
              <a:buChar char=""/>
              <a:tabLst>
                <a:tab pos="653415" algn="l"/>
              </a:tabLst>
            </a:pPr>
            <a:r>
              <a:rPr dirty="0" sz="2200">
                <a:latin typeface="Tw Cen MT"/>
                <a:cs typeface="Tw Cen MT"/>
              </a:rPr>
              <a:t>Other </a:t>
            </a:r>
            <a:r>
              <a:rPr dirty="0" sz="2200" spc="-5">
                <a:latin typeface="Tw Cen MT"/>
                <a:cs typeface="Tw Cen MT"/>
              </a:rPr>
              <a:t>specific</a:t>
            </a:r>
            <a:r>
              <a:rPr dirty="0" sz="2200" spc="-25">
                <a:latin typeface="Tw Cen MT"/>
                <a:cs typeface="Tw Cen MT"/>
              </a:rPr>
              <a:t> </a:t>
            </a:r>
            <a:r>
              <a:rPr dirty="0" sz="2200" spc="-5">
                <a:latin typeface="Tw Cen MT"/>
                <a:cs typeface="Tw Cen MT"/>
              </a:rPr>
              <a:t>conditions</a:t>
            </a:r>
            <a:endParaRPr sz="2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692" y="353009"/>
            <a:ext cx="761555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5"/>
              <a:t>Limitations to Copyright</a:t>
            </a:r>
            <a:r>
              <a:rPr dirty="0" sz="4400" spc="25"/>
              <a:t> </a:t>
            </a:r>
            <a:r>
              <a:rPr dirty="0" sz="4400" spc="-5"/>
              <a:t>(contd..)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0" y="1302130"/>
            <a:ext cx="534035" cy="177165"/>
          </a:xfrm>
          <a:custGeom>
            <a:avLst/>
            <a:gdLst/>
            <a:ahLst/>
            <a:cxnLst/>
            <a:rect l="l" t="t" r="r" b="b"/>
            <a:pathLst>
              <a:path w="534035" h="177165">
                <a:moveTo>
                  <a:pt x="533704" y="0"/>
                </a:moveTo>
                <a:lnTo>
                  <a:pt x="0" y="0"/>
                </a:lnTo>
                <a:lnTo>
                  <a:pt x="0" y="176784"/>
                </a:lnTo>
                <a:lnTo>
                  <a:pt x="533704" y="176784"/>
                </a:lnTo>
                <a:lnTo>
                  <a:pt x="533704" y="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70179" y="1277239"/>
            <a:ext cx="1905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0" b="1">
                <a:solidFill>
                  <a:srgbClr val="FFFFFF"/>
                </a:solidFill>
                <a:latin typeface="Tw Cen MT"/>
                <a:cs typeface="Tw Cen MT"/>
              </a:rPr>
              <a:t>23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1692" y="2131009"/>
            <a:ext cx="7950200" cy="32175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5"/>
              </a:spcBef>
              <a:buClr>
                <a:srgbClr val="DD8046"/>
              </a:buClr>
              <a:buSzPct val="5862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dirty="0" sz="2900">
                <a:latin typeface="Tw Cen MT"/>
                <a:cs typeface="Tw Cen MT"/>
              </a:rPr>
              <a:t>Some </a:t>
            </a:r>
            <a:r>
              <a:rPr dirty="0" sz="2900" spc="-5">
                <a:latin typeface="Tw Cen MT"/>
                <a:cs typeface="Tw Cen MT"/>
              </a:rPr>
              <a:t>Government works </a:t>
            </a:r>
            <a:r>
              <a:rPr dirty="0" sz="2900">
                <a:latin typeface="Tw Cen MT"/>
                <a:cs typeface="Tw Cen MT"/>
              </a:rPr>
              <a:t>are </a:t>
            </a:r>
            <a:r>
              <a:rPr dirty="0" sz="2900" spc="-15">
                <a:latin typeface="Tw Cen MT"/>
                <a:cs typeface="Tw Cen MT"/>
              </a:rPr>
              <a:t>exempted </a:t>
            </a:r>
            <a:r>
              <a:rPr dirty="0" sz="2900" spc="5">
                <a:latin typeface="Tw Cen MT"/>
                <a:cs typeface="Tw Cen MT"/>
              </a:rPr>
              <a:t>in</a:t>
            </a:r>
            <a:r>
              <a:rPr dirty="0" sz="2900" spc="-210">
                <a:latin typeface="Tw Cen MT"/>
                <a:cs typeface="Tw Cen MT"/>
              </a:rPr>
              <a:t> </a:t>
            </a:r>
            <a:r>
              <a:rPr dirty="0" sz="2900" spc="5">
                <a:latin typeface="Tw Cen MT"/>
                <a:cs typeface="Tw Cen MT"/>
              </a:rPr>
              <a:t>India</a:t>
            </a:r>
            <a:endParaRPr sz="290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DD8046"/>
              </a:buClr>
              <a:buFont typeface="Wingdings"/>
              <a:buChar char=""/>
            </a:pPr>
            <a:endParaRPr sz="4400">
              <a:latin typeface="Tw Cen MT"/>
              <a:cs typeface="Tw Cen MT"/>
            </a:endParaRPr>
          </a:p>
          <a:p>
            <a:pPr lvl="1" marL="652780" indent="-275590">
              <a:lnSpc>
                <a:spcPct val="100000"/>
              </a:lnSpc>
              <a:buClr>
                <a:srgbClr val="92B6D2"/>
              </a:buClr>
              <a:buSzPct val="69230"/>
              <a:buFont typeface="Wingdings 2"/>
              <a:buChar char=""/>
              <a:tabLst>
                <a:tab pos="653415" algn="l"/>
              </a:tabLst>
            </a:pPr>
            <a:r>
              <a:rPr dirty="0" sz="2600" spc="-5">
                <a:latin typeface="Tw Cen MT"/>
                <a:cs typeface="Tw Cen MT"/>
              </a:rPr>
              <a:t>Act of a</a:t>
            </a:r>
            <a:r>
              <a:rPr dirty="0" sz="2600" spc="80">
                <a:latin typeface="Tw Cen MT"/>
                <a:cs typeface="Tw Cen MT"/>
              </a:rPr>
              <a:t> </a:t>
            </a:r>
            <a:r>
              <a:rPr dirty="0" sz="2600" spc="-5">
                <a:latin typeface="Tw Cen MT"/>
                <a:cs typeface="Tw Cen MT"/>
              </a:rPr>
              <a:t>Legislature.</a:t>
            </a:r>
            <a:endParaRPr sz="2600">
              <a:latin typeface="Tw Cen MT"/>
              <a:cs typeface="Tw Cen MT"/>
            </a:endParaRPr>
          </a:p>
          <a:p>
            <a:pPr lvl="1" marL="652780" marR="454659" indent="-274955">
              <a:lnSpc>
                <a:spcPct val="100000"/>
              </a:lnSpc>
              <a:spcBef>
                <a:spcPts val="605"/>
              </a:spcBef>
              <a:buClr>
                <a:srgbClr val="92B6D2"/>
              </a:buClr>
              <a:buSzPct val="69230"/>
              <a:buFont typeface="Wingdings 2"/>
              <a:buChar char=""/>
              <a:tabLst>
                <a:tab pos="653415" algn="l"/>
              </a:tabLst>
            </a:pPr>
            <a:r>
              <a:rPr dirty="0" sz="2600" spc="-5">
                <a:latin typeface="Tw Cen MT"/>
                <a:cs typeface="Tw Cen MT"/>
              </a:rPr>
              <a:t>Report of a </a:t>
            </a:r>
            <a:r>
              <a:rPr dirty="0" sz="2600" spc="-20">
                <a:latin typeface="Tw Cen MT"/>
                <a:cs typeface="Tw Cen MT"/>
              </a:rPr>
              <a:t>committee, </a:t>
            </a:r>
            <a:r>
              <a:rPr dirty="0" sz="2600" spc="-5">
                <a:latin typeface="Tw Cen MT"/>
                <a:cs typeface="Tw Cen MT"/>
              </a:rPr>
              <a:t>commission, council, board or  </a:t>
            </a:r>
            <a:r>
              <a:rPr dirty="0" sz="2600" spc="-10">
                <a:latin typeface="Tw Cen MT"/>
                <a:cs typeface="Tw Cen MT"/>
              </a:rPr>
              <a:t>other like </a:t>
            </a:r>
            <a:r>
              <a:rPr dirty="0" sz="2600" spc="-15">
                <a:latin typeface="Tw Cen MT"/>
                <a:cs typeface="Tw Cen MT"/>
              </a:rPr>
              <a:t>body </a:t>
            </a:r>
            <a:r>
              <a:rPr dirty="0" sz="2600">
                <a:latin typeface="Tw Cen MT"/>
                <a:cs typeface="Tw Cen MT"/>
              </a:rPr>
              <a:t>appointed </a:t>
            </a:r>
            <a:r>
              <a:rPr dirty="0" sz="2600" spc="-25">
                <a:latin typeface="Tw Cen MT"/>
                <a:cs typeface="Tw Cen MT"/>
              </a:rPr>
              <a:t>by </a:t>
            </a:r>
            <a:r>
              <a:rPr dirty="0" sz="2600" spc="-10">
                <a:latin typeface="Tw Cen MT"/>
                <a:cs typeface="Tw Cen MT"/>
              </a:rPr>
              <a:t>the</a:t>
            </a:r>
            <a:r>
              <a:rPr dirty="0" sz="2600" spc="-90">
                <a:latin typeface="Tw Cen MT"/>
                <a:cs typeface="Tw Cen MT"/>
              </a:rPr>
              <a:t> </a:t>
            </a:r>
            <a:r>
              <a:rPr dirty="0" sz="2600" spc="-10">
                <a:latin typeface="Tw Cen MT"/>
                <a:cs typeface="Tw Cen MT"/>
              </a:rPr>
              <a:t>Government.</a:t>
            </a:r>
            <a:endParaRPr sz="2600">
              <a:latin typeface="Tw Cen MT"/>
              <a:cs typeface="Tw Cen MT"/>
            </a:endParaRPr>
          </a:p>
          <a:p>
            <a:pPr lvl="1" marL="652780" marR="5080" indent="-274955">
              <a:lnSpc>
                <a:spcPct val="100000"/>
              </a:lnSpc>
              <a:spcBef>
                <a:spcPts val="600"/>
              </a:spcBef>
              <a:buClr>
                <a:srgbClr val="92B6D2"/>
              </a:buClr>
              <a:buSzPct val="69230"/>
              <a:buFont typeface="Wingdings 2"/>
              <a:buChar char=""/>
              <a:tabLst>
                <a:tab pos="653415" algn="l"/>
              </a:tabLst>
            </a:pPr>
            <a:r>
              <a:rPr dirty="0" sz="2600" spc="-5">
                <a:latin typeface="Tw Cen MT"/>
                <a:cs typeface="Tw Cen MT"/>
              </a:rPr>
              <a:t>Judgement or order of a court, tribunal or other judicial  authority</a:t>
            </a:r>
            <a:endParaRPr sz="26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692" y="353009"/>
            <a:ext cx="208280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130"/>
              <a:t>S</a:t>
            </a:r>
            <a:r>
              <a:rPr dirty="0" sz="4400" spc="-125"/>
              <a:t>u</a:t>
            </a:r>
            <a:r>
              <a:rPr dirty="0" sz="4400" spc="-180"/>
              <a:t>m</a:t>
            </a:r>
            <a:r>
              <a:rPr dirty="0" sz="4400" spc="-155"/>
              <a:t>ma</a:t>
            </a:r>
            <a:r>
              <a:rPr dirty="0" sz="4400" spc="-70"/>
              <a:t>r</a:t>
            </a:r>
            <a:r>
              <a:rPr dirty="0" sz="4400" spc="-125"/>
              <a:t>y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0" y="1302130"/>
            <a:ext cx="534035" cy="177165"/>
          </a:xfrm>
          <a:custGeom>
            <a:avLst/>
            <a:gdLst/>
            <a:ahLst/>
            <a:cxnLst/>
            <a:rect l="l" t="t" r="r" b="b"/>
            <a:pathLst>
              <a:path w="534035" h="177165">
                <a:moveTo>
                  <a:pt x="533704" y="0"/>
                </a:moveTo>
                <a:lnTo>
                  <a:pt x="0" y="0"/>
                </a:lnTo>
                <a:lnTo>
                  <a:pt x="0" y="176784"/>
                </a:lnTo>
                <a:lnTo>
                  <a:pt x="533704" y="176784"/>
                </a:lnTo>
                <a:lnTo>
                  <a:pt x="533704" y="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70179" y="1277239"/>
            <a:ext cx="1905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0" b="1">
                <a:solidFill>
                  <a:srgbClr val="FFFFFF"/>
                </a:solidFill>
                <a:latin typeface="Tw Cen MT"/>
                <a:cs typeface="Tw Cen MT"/>
              </a:rPr>
              <a:t>24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54965" indent="-320040">
              <a:lnSpc>
                <a:spcPct val="100000"/>
              </a:lnSpc>
              <a:spcBef>
                <a:spcPts val="105"/>
              </a:spcBef>
              <a:buClr>
                <a:srgbClr val="DD8046"/>
              </a:buClr>
              <a:buSzPct val="59090"/>
              <a:buFont typeface="Wingdings"/>
              <a:buChar char=""/>
              <a:tabLst>
                <a:tab pos="354965" algn="l"/>
                <a:tab pos="355600" algn="l"/>
              </a:tabLst>
            </a:pPr>
            <a:r>
              <a:rPr dirty="0" spc="15"/>
              <a:t>Each </a:t>
            </a:r>
            <a:r>
              <a:rPr dirty="0" spc="-5"/>
              <a:t>country </a:t>
            </a:r>
            <a:r>
              <a:rPr dirty="0"/>
              <a:t>has </a:t>
            </a:r>
            <a:r>
              <a:rPr dirty="0" spc="-20"/>
              <a:t>own </a:t>
            </a:r>
            <a:r>
              <a:rPr dirty="0"/>
              <a:t>law compliant to </a:t>
            </a:r>
            <a:r>
              <a:rPr dirty="0" spc="-25"/>
              <a:t>any </a:t>
            </a:r>
            <a:r>
              <a:rPr dirty="0" spc="-5"/>
              <a:t>international</a:t>
            </a:r>
            <a:r>
              <a:rPr dirty="0" spc="-65"/>
              <a:t> </a:t>
            </a:r>
            <a:r>
              <a:rPr dirty="0" spc="-5"/>
              <a:t>convention</a:t>
            </a:r>
          </a:p>
          <a:p>
            <a:pPr marL="22225">
              <a:lnSpc>
                <a:spcPct val="100000"/>
              </a:lnSpc>
              <a:spcBef>
                <a:spcPts val="40"/>
              </a:spcBef>
              <a:buClr>
                <a:srgbClr val="DD8046"/>
              </a:buClr>
              <a:buFont typeface="Wingdings"/>
              <a:buChar char=""/>
            </a:pPr>
            <a:endParaRPr sz="2700"/>
          </a:p>
          <a:p>
            <a:pPr marL="354965" indent="-320040">
              <a:lnSpc>
                <a:spcPct val="100000"/>
              </a:lnSpc>
              <a:buClr>
                <a:srgbClr val="DD8046"/>
              </a:buClr>
              <a:buSzPct val="59090"/>
              <a:buFont typeface="Wingdings"/>
              <a:buChar char=""/>
              <a:tabLst>
                <a:tab pos="354965" algn="l"/>
                <a:tab pos="355600" algn="l"/>
              </a:tabLst>
            </a:pPr>
            <a:r>
              <a:rPr dirty="0" spc="-20"/>
              <a:t>Copyright </a:t>
            </a:r>
            <a:r>
              <a:rPr dirty="0"/>
              <a:t>prevents </a:t>
            </a:r>
            <a:r>
              <a:rPr dirty="0" spc="-5"/>
              <a:t>distribution </a:t>
            </a:r>
            <a:r>
              <a:rPr dirty="0"/>
              <a:t>of Idea, </a:t>
            </a:r>
            <a:r>
              <a:rPr dirty="0" spc="-5"/>
              <a:t>not Idea</a:t>
            </a:r>
            <a:r>
              <a:rPr dirty="0" spc="-45"/>
              <a:t> </a:t>
            </a:r>
            <a:r>
              <a:rPr dirty="0" spc="-5"/>
              <a:t>itself</a:t>
            </a:r>
          </a:p>
          <a:p>
            <a:pPr marL="22225">
              <a:lnSpc>
                <a:spcPct val="100000"/>
              </a:lnSpc>
              <a:spcBef>
                <a:spcPts val="5"/>
              </a:spcBef>
              <a:buClr>
                <a:srgbClr val="DD8046"/>
              </a:buClr>
              <a:buFont typeface="Wingdings"/>
              <a:buChar char=""/>
            </a:pPr>
            <a:endParaRPr sz="2750"/>
          </a:p>
          <a:p>
            <a:pPr marL="354965" indent="-320040">
              <a:lnSpc>
                <a:spcPct val="100000"/>
              </a:lnSpc>
              <a:spcBef>
                <a:spcPts val="5"/>
              </a:spcBef>
              <a:buClr>
                <a:srgbClr val="DD8046"/>
              </a:buClr>
              <a:buSzPct val="59090"/>
              <a:buFont typeface="Wingdings"/>
              <a:buChar char=""/>
              <a:tabLst>
                <a:tab pos="354965" algn="l"/>
                <a:tab pos="355600" algn="l"/>
              </a:tabLst>
            </a:pPr>
            <a:r>
              <a:rPr dirty="0" spc="-5"/>
              <a:t>It </a:t>
            </a:r>
            <a:r>
              <a:rPr dirty="0"/>
              <a:t>safeguards </a:t>
            </a:r>
            <a:r>
              <a:rPr dirty="0" spc="-5"/>
              <a:t>interest </a:t>
            </a:r>
            <a:r>
              <a:rPr dirty="0"/>
              <a:t>of the</a:t>
            </a:r>
            <a:r>
              <a:rPr dirty="0" spc="-25"/>
              <a:t> </a:t>
            </a:r>
            <a:r>
              <a:rPr dirty="0" spc="-5"/>
              <a:t>creators</a:t>
            </a:r>
          </a:p>
          <a:p>
            <a:pPr marL="22225">
              <a:lnSpc>
                <a:spcPct val="100000"/>
              </a:lnSpc>
              <a:spcBef>
                <a:spcPts val="35"/>
              </a:spcBef>
              <a:buClr>
                <a:srgbClr val="DD8046"/>
              </a:buClr>
              <a:buFont typeface="Wingdings"/>
              <a:buChar char=""/>
            </a:pPr>
            <a:endParaRPr sz="2700"/>
          </a:p>
          <a:p>
            <a:pPr marL="354965" indent="-320040">
              <a:lnSpc>
                <a:spcPct val="100000"/>
              </a:lnSpc>
              <a:buClr>
                <a:srgbClr val="DD8046"/>
              </a:buClr>
              <a:buSzPct val="59090"/>
              <a:buFont typeface="Wingdings"/>
              <a:buChar char=""/>
              <a:tabLst>
                <a:tab pos="354965" algn="l"/>
                <a:tab pos="355600" algn="l"/>
              </a:tabLst>
            </a:pPr>
            <a:r>
              <a:rPr dirty="0" spc="-5"/>
              <a:t>It encourages people </a:t>
            </a:r>
            <a:r>
              <a:rPr dirty="0"/>
              <a:t>to </a:t>
            </a:r>
            <a:r>
              <a:rPr dirty="0" spc="-5"/>
              <a:t>create </a:t>
            </a:r>
            <a:r>
              <a:rPr dirty="0"/>
              <a:t>something</a:t>
            </a:r>
            <a:r>
              <a:rPr dirty="0" spc="-45"/>
              <a:t> </a:t>
            </a:r>
            <a:r>
              <a:rPr dirty="0" spc="-20"/>
              <a:t>new</a:t>
            </a:r>
          </a:p>
          <a:p>
            <a:pPr marL="22225">
              <a:lnSpc>
                <a:spcPct val="100000"/>
              </a:lnSpc>
              <a:spcBef>
                <a:spcPts val="10"/>
              </a:spcBef>
              <a:buClr>
                <a:srgbClr val="DD8046"/>
              </a:buClr>
              <a:buFont typeface="Wingdings"/>
              <a:buChar char=""/>
            </a:pPr>
            <a:endParaRPr sz="2750"/>
          </a:p>
          <a:p>
            <a:pPr marL="354965" indent="-320040">
              <a:lnSpc>
                <a:spcPct val="100000"/>
              </a:lnSpc>
              <a:buClr>
                <a:srgbClr val="DD8046"/>
              </a:buClr>
              <a:buSzPct val="59090"/>
              <a:buFont typeface="Wingdings"/>
              <a:buChar char=""/>
              <a:tabLst>
                <a:tab pos="354965" algn="l"/>
                <a:tab pos="355600" algn="l"/>
              </a:tabLst>
            </a:pPr>
            <a:r>
              <a:rPr dirty="0"/>
              <a:t>Registration </a:t>
            </a:r>
            <a:r>
              <a:rPr dirty="0" spc="-5"/>
              <a:t>is not</a:t>
            </a:r>
            <a:r>
              <a:rPr dirty="0" spc="-40"/>
              <a:t> </a:t>
            </a:r>
            <a:r>
              <a:rPr dirty="0" spc="-5"/>
              <a:t>compulsory</a:t>
            </a:r>
          </a:p>
          <a:p>
            <a:pPr marL="22225">
              <a:lnSpc>
                <a:spcPct val="100000"/>
              </a:lnSpc>
              <a:spcBef>
                <a:spcPts val="5"/>
              </a:spcBef>
              <a:buClr>
                <a:srgbClr val="DD8046"/>
              </a:buClr>
              <a:buFont typeface="Wingdings"/>
              <a:buChar char=""/>
            </a:pPr>
            <a:endParaRPr sz="2750"/>
          </a:p>
          <a:p>
            <a:pPr marL="354965" indent="-320040">
              <a:lnSpc>
                <a:spcPct val="100000"/>
              </a:lnSpc>
              <a:buClr>
                <a:srgbClr val="DD8046"/>
              </a:buClr>
              <a:buSzPct val="59090"/>
              <a:buFont typeface="Wingdings"/>
              <a:buChar char=""/>
              <a:tabLst>
                <a:tab pos="354965" algn="l"/>
                <a:tab pos="355600" algn="l"/>
              </a:tabLst>
            </a:pPr>
            <a:r>
              <a:rPr dirty="0" spc="-5"/>
              <a:t>Economic </a:t>
            </a:r>
            <a:r>
              <a:rPr dirty="0"/>
              <a:t>rights </a:t>
            </a:r>
            <a:r>
              <a:rPr dirty="0" spc="-5"/>
              <a:t>can </a:t>
            </a:r>
            <a:r>
              <a:rPr dirty="0"/>
              <a:t>be assigned to </a:t>
            </a:r>
            <a:r>
              <a:rPr dirty="0" spc="-5"/>
              <a:t>another</a:t>
            </a:r>
            <a:r>
              <a:rPr dirty="0" spc="-55"/>
              <a:t> </a:t>
            </a:r>
            <a:r>
              <a:rPr dirty="0" spc="-5"/>
              <a:t>person</a:t>
            </a:r>
          </a:p>
          <a:p>
            <a:pPr marL="22225">
              <a:lnSpc>
                <a:spcPct val="100000"/>
              </a:lnSpc>
              <a:spcBef>
                <a:spcPts val="40"/>
              </a:spcBef>
              <a:buClr>
                <a:srgbClr val="DD8046"/>
              </a:buClr>
              <a:buFont typeface="Wingdings"/>
              <a:buChar char=""/>
            </a:pPr>
            <a:endParaRPr sz="2700"/>
          </a:p>
          <a:p>
            <a:pPr marL="354965" indent="-320040">
              <a:lnSpc>
                <a:spcPct val="100000"/>
              </a:lnSpc>
              <a:buClr>
                <a:srgbClr val="DD8046"/>
              </a:buClr>
              <a:buSzPct val="59090"/>
              <a:buFont typeface="Wingdings"/>
              <a:buChar char=""/>
              <a:tabLst>
                <a:tab pos="354965" algn="l"/>
                <a:tab pos="355600" algn="l"/>
              </a:tabLst>
            </a:pPr>
            <a:r>
              <a:rPr dirty="0" spc="-5"/>
              <a:t>Infringement is </a:t>
            </a:r>
            <a:r>
              <a:rPr dirty="0"/>
              <a:t>a </a:t>
            </a:r>
            <a:r>
              <a:rPr dirty="0" spc="-5"/>
              <a:t>criminal </a:t>
            </a:r>
            <a:r>
              <a:rPr dirty="0" spc="-20"/>
              <a:t>offence, </a:t>
            </a:r>
            <a:r>
              <a:rPr dirty="0" spc="-5"/>
              <a:t>if </a:t>
            </a:r>
            <a:r>
              <a:rPr dirty="0"/>
              <a:t>done</a:t>
            </a:r>
            <a:r>
              <a:rPr dirty="0" spc="85"/>
              <a:t> </a:t>
            </a:r>
            <a:r>
              <a:rPr dirty="0" spc="-20"/>
              <a:t>knowingly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0179" y="1265046"/>
            <a:ext cx="1905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0" b="1">
                <a:solidFill>
                  <a:srgbClr val="FFFFFF"/>
                </a:solidFill>
                <a:latin typeface="Tw Cen MT"/>
                <a:cs typeface="Tw Cen MT"/>
              </a:rPr>
              <a:t>25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0550" y="1280160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8553450" y="0"/>
                </a:moveTo>
                <a:lnTo>
                  <a:pt x="0" y="0"/>
                </a:lnTo>
                <a:lnTo>
                  <a:pt x="0" y="228600"/>
                </a:lnTo>
                <a:lnTo>
                  <a:pt x="8553450" y="228600"/>
                </a:lnTo>
                <a:lnTo>
                  <a:pt x="8553450" y="0"/>
                </a:lnTo>
                <a:close/>
              </a:path>
            </a:pathLst>
          </a:custGeom>
          <a:solidFill>
            <a:srgbClr val="92B6D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2293620" y="3102610"/>
            <a:ext cx="4953000" cy="1317625"/>
            <a:chOff x="2293620" y="3102610"/>
            <a:chExt cx="4953000" cy="1317625"/>
          </a:xfrm>
        </p:grpSpPr>
        <p:sp>
          <p:nvSpPr>
            <p:cNvPr id="5" name="object 5"/>
            <p:cNvSpPr/>
            <p:nvPr/>
          </p:nvSpPr>
          <p:spPr>
            <a:xfrm>
              <a:off x="2293620" y="3102610"/>
              <a:ext cx="4953000" cy="13176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309495" y="3125470"/>
              <a:ext cx="4883784" cy="12515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692" y="353009"/>
            <a:ext cx="454025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5"/>
              <a:t>What is Copyright</a:t>
            </a:r>
            <a:r>
              <a:rPr dirty="0" sz="4400" spc="-45"/>
              <a:t> </a:t>
            </a:r>
            <a:r>
              <a:rPr dirty="0" sz="4400" spc="-5"/>
              <a:t>?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0" y="1302130"/>
            <a:ext cx="534035" cy="177165"/>
          </a:xfrm>
          <a:custGeom>
            <a:avLst/>
            <a:gdLst/>
            <a:ahLst/>
            <a:cxnLst/>
            <a:rect l="l" t="t" r="r" b="b"/>
            <a:pathLst>
              <a:path w="534035" h="177165">
                <a:moveTo>
                  <a:pt x="533704" y="0"/>
                </a:moveTo>
                <a:lnTo>
                  <a:pt x="0" y="0"/>
                </a:lnTo>
                <a:lnTo>
                  <a:pt x="0" y="176784"/>
                </a:lnTo>
                <a:lnTo>
                  <a:pt x="533704" y="176784"/>
                </a:lnTo>
                <a:lnTo>
                  <a:pt x="533704" y="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12852" y="1277239"/>
            <a:ext cx="1066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FFFFFF"/>
                </a:solidFill>
                <a:latin typeface="Tw Cen MT"/>
                <a:cs typeface="Tw Cen MT"/>
              </a:rPr>
              <a:t>3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1732" y="3737188"/>
            <a:ext cx="7538084" cy="21939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0500"/>
              </a:lnSpc>
              <a:spcBef>
                <a:spcPts val="100"/>
              </a:spcBef>
            </a:pPr>
            <a:r>
              <a:rPr dirty="0" sz="2500">
                <a:latin typeface="Arial"/>
                <a:cs typeface="Arial"/>
              </a:rPr>
              <a:t>“The </a:t>
            </a:r>
            <a:r>
              <a:rPr dirty="0" sz="2500" spc="-10">
                <a:latin typeface="Arial"/>
                <a:cs typeface="Arial"/>
              </a:rPr>
              <a:t>exclusive </a:t>
            </a:r>
            <a:r>
              <a:rPr dirty="0" sz="2500" spc="-5">
                <a:latin typeface="Arial"/>
                <a:cs typeface="Arial"/>
              </a:rPr>
              <a:t>right given </a:t>
            </a:r>
            <a:r>
              <a:rPr dirty="0" sz="2500" spc="5">
                <a:latin typeface="Arial"/>
                <a:cs typeface="Arial"/>
              </a:rPr>
              <a:t>by </a:t>
            </a:r>
            <a:r>
              <a:rPr dirty="0" sz="2500" spc="-5">
                <a:latin typeface="Arial"/>
                <a:cs typeface="Arial"/>
              </a:rPr>
              <a:t>law for a </a:t>
            </a:r>
            <a:r>
              <a:rPr dirty="0" sz="2500">
                <a:latin typeface="Arial"/>
                <a:cs typeface="Arial"/>
              </a:rPr>
              <a:t>certain term </a:t>
            </a:r>
            <a:r>
              <a:rPr dirty="0" sz="2500" spc="-10">
                <a:latin typeface="Arial"/>
                <a:cs typeface="Arial"/>
              </a:rPr>
              <a:t>of  </a:t>
            </a:r>
            <a:r>
              <a:rPr dirty="0" sz="2500" spc="-5">
                <a:latin typeface="Arial"/>
                <a:cs typeface="Arial"/>
              </a:rPr>
              <a:t>years to an </a:t>
            </a:r>
            <a:r>
              <a:rPr dirty="0" sz="2500" spc="-20">
                <a:latin typeface="Arial"/>
                <a:cs typeface="Arial"/>
              </a:rPr>
              <a:t>author, </a:t>
            </a:r>
            <a:r>
              <a:rPr dirty="0" sz="2500" spc="-5">
                <a:latin typeface="Arial"/>
                <a:cs typeface="Arial"/>
              </a:rPr>
              <a:t>composer etc. </a:t>
            </a:r>
            <a:r>
              <a:rPr dirty="0" sz="2500">
                <a:latin typeface="Arial"/>
                <a:cs typeface="Arial"/>
              </a:rPr>
              <a:t>(or </a:t>
            </a:r>
            <a:r>
              <a:rPr dirty="0" sz="2500" spc="-5">
                <a:latin typeface="Arial"/>
                <a:cs typeface="Arial"/>
              </a:rPr>
              <a:t>his assignee) </a:t>
            </a:r>
            <a:r>
              <a:rPr dirty="0" sz="2500" spc="-30">
                <a:latin typeface="Arial"/>
                <a:cs typeface="Arial"/>
              </a:rPr>
              <a:t>to  </a:t>
            </a:r>
            <a:r>
              <a:rPr dirty="0" sz="2500" spc="-5">
                <a:latin typeface="Arial"/>
                <a:cs typeface="Arial"/>
              </a:rPr>
              <a:t>print, publish and sell copies of his original work”</a:t>
            </a:r>
            <a:endParaRPr sz="2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550">
              <a:latin typeface="Arial"/>
              <a:cs typeface="Arial"/>
            </a:endParaRPr>
          </a:p>
          <a:p>
            <a:pPr algn="just" marL="12700">
              <a:lnSpc>
                <a:spcPct val="100000"/>
              </a:lnSpc>
            </a:pPr>
            <a:r>
              <a:rPr dirty="0" sz="2500" spc="-5">
                <a:latin typeface="Century Gothic"/>
                <a:cs typeface="Century Gothic"/>
              </a:rPr>
              <a:t>(</a:t>
            </a:r>
            <a:r>
              <a:rPr dirty="0" sz="2500" spc="-5" i="1">
                <a:latin typeface="Century Gothic"/>
                <a:cs typeface="Century Gothic"/>
              </a:rPr>
              <a:t>Oxford English</a:t>
            </a:r>
            <a:r>
              <a:rPr dirty="0" sz="2500" spc="-25" i="1">
                <a:latin typeface="Century Gothic"/>
                <a:cs typeface="Century Gothic"/>
              </a:rPr>
              <a:t> </a:t>
            </a:r>
            <a:r>
              <a:rPr dirty="0" sz="2500" i="1">
                <a:latin typeface="Century Gothic"/>
                <a:cs typeface="Century Gothic"/>
              </a:rPr>
              <a:t>Dictionary</a:t>
            </a:r>
            <a:r>
              <a:rPr dirty="0" sz="2500">
                <a:latin typeface="Century Gothic"/>
                <a:cs typeface="Century Gothic"/>
              </a:rPr>
              <a:t>)</a:t>
            </a:r>
            <a:endParaRPr sz="2500">
              <a:latin typeface="Century Gothic"/>
              <a:cs typeface="Century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57220" y="1822704"/>
            <a:ext cx="2792730" cy="16522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692" y="353009"/>
            <a:ext cx="545147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5"/>
              <a:t>What </a:t>
            </a:r>
            <a:r>
              <a:rPr dirty="0" sz="4400" spc="-10"/>
              <a:t>can </a:t>
            </a:r>
            <a:r>
              <a:rPr dirty="0" sz="4400" spc="-5"/>
              <a:t>be Protected</a:t>
            </a:r>
            <a:r>
              <a:rPr dirty="0" sz="4400" spc="-35"/>
              <a:t> </a:t>
            </a:r>
            <a:r>
              <a:rPr dirty="0" sz="4400" spc="-5"/>
              <a:t>?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0" y="1302130"/>
            <a:ext cx="534035" cy="177165"/>
          </a:xfrm>
          <a:custGeom>
            <a:avLst/>
            <a:gdLst/>
            <a:ahLst/>
            <a:cxnLst/>
            <a:rect l="l" t="t" r="r" b="b"/>
            <a:pathLst>
              <a:path w="534035" h="177165">
                <a:moveTo>
                  <a:pt x="533704" y="0"/>
                </a:moveTo>
                <a:lnTo>
                  <a:pt x="0" y="0"/>
                </a:lnTo>
                <a:lnTo>
                  <a:pt x="0" y="176784"/>
                </a:lnTo>
                <a:lnTo>
                  <a:pt x="533704" y="176784"/>
                </a:lnTo>
                <a:lnTo>
                  <a:pt x="533704" y="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12852" y="1277239"/>
            <a:ext cx="1066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FFFFFF"/>
                </a:solidFill>
                <a:latin typeface="Tw Cen MT"/>
                <a:cs typeface="Tw Cen MT"/>
              </a:rPr>
              <a:t>4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1692" y="1474073"/>
            <a:ext cx="4160520" cy="4395470"/>
          </a:xfrm>
          <a:prstGeom prst="rect">
            <a:avLst/>
          </a:prstGeom>
        </p:spPr>
        <p:txBody>
          <a:bodyPr wrap="square" lIns="0" tIns="222885" rIns="0" bIns="0" rtlCol="0" vert="horz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755"/>
              </a:spcBef>
              <a:buClr>
                <a:srgbClr val="DD8046"/>
              </a:buClr>
              <a:buSzPct val="59259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dirty="0" sz="2700" spc="-5">
                <a:latin typeface="Tw Cen MT"/>
                <a:cs typeface="Tw Cen MT"/>
              </a:rPr>
              <a:t>literary or dramatic</a:t>
            </a:r>
            <a:r>
              <a:rPr dirty="0" sz="2700" spc="-125">
                <a:latin typeface="Tw Cen MT"/>
                <a:cs typeface="Tw Cen MT"/>
              </a:rPr>
              <a:t> </a:t>
            </a:r>
            <a:r>
              <a:rPr dirty="0" sz="2700">
                <a:latin typeface="Tw Cen MT"/>
                <a:cs typeface="Tw Cen MT"/>
              </a:rPr>
              <a:t>work</a:t>
            </a:r>
            <a:endParaRPr sz="2700">
              <a:latin typeface="Tw Cen MT"/>
              <a:cs typeface="Tw Cen MT"/>
            </a:endParaRPr>
          </a:p>
          <a:p>
            <a:pPr marL="332740" indent="-320040">
              <a:lnSpc>
                <a:spcPct val="100000"/>
              </a:lnSpc>
              <a:spcBef>
                <a:spcPts val="1660"/>
              </a:spcBef>
              <a:buClr>
                <a:srgbClr val="DD8046"/>
              </a:buClr>
              <a:buSzPct val="59259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dirty="0" sz="2700" spc="5">
                <a:latin typeface="Tw Cen MT"/>
                <a:cs typeface="Tw Cen MT"/>
              </a:rPr>
              <a:t>a </a:t>
            </a:r>
            <a:r>
              <a:rPr dirty="0" sz="2700" spc="-5">
                <a:latin typeface="Tw Cen MT"/>
                <a:cs typeface="Tw Cen MT"/>
              </a:rPr>
              <a:t>musical</a:t>
            </a:r>
            <a:r>
              <a:rPr dirty="0" sz="2700" spc="-15">
                <a:latin typeface="Tw Cen MT"/>
                <a:cs typeface="Tw Cen MT"/>
              </a:rPr>
              <a:t> </a:t>
            </a:r>
            <a:r>
              <a:rPr dirty="0" sz="2700" spc="-5">
                <a:latin typeface="Tw Cen MT"/>
                <a:cs typeface="Tw Cen MT"/>
              </a:rPr>
              <a:t>work</a:t>
            </a:r>
            <a:endParaRPr sz="2700">
              <a:latin typeface="Tw Cen MT"/>
              <a:cs typeface="Tw Cen MT"/>
            </a:endParaRPr>
          </a:p>
          <a:p>
            <a:pPr marL="332740" indent="-320040">
              <a:lnSpc>
                <a:spcPct val="100000"/>
              </a:lnSpc>
              <a:spcBef>
                <a:spcPts val="1680"/>
              </a:spcBef>
              <a:buClr>
                <a:srgbClr val="DD8046"/>
              </a:buClr>
              <a:buSzPct val="59259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dirty="0" sz="2700" spc="-5">
                <a:latin typeface="Tw Cen MT"/>
                <a:cs typeface="Tw Cen MT"/>
              </a:rPr>
              <a:t>an </a:t>
            </a:r>
            <a:r>
              <a:rPr dirty="0" sz="2700">
                <a:latin typeface="Tw Cen MT"/>
                <a:cs typeface="Tw Cen MT"/>
              </a:rPr>
              <a:t>artistic</a:t>
            </a:r>
            <a:r>
              <a:rPr dirty="0" sz="2700" spc="-60">
                <a:latin typeface="Tw Cen MT"/>
                <a:cs typeface="Tw Cen MT"/>
              </a:rPr>
              <a:t> </a:t>
            </a:r>
            <a:r>
              <a:rPr dirty="0" sz="2700" spc="-10">
                <a:latin typeface="Tw Cen MT"/>
                <a:cs typeface="Tw Cen MT"/>
              </a:rPr>
              <a:t>work</a:t>
            </a:r>
            <a:endParaRPr sz="2700">
              <a:latin typeface="Tw Cen MT"/>
              <a:cs typeface="Tw Cen MT"/>
            </a:endParaRPr>
          </a:p>
          <a:p>
            <a:pPr marL="332740" indent="-320040">
              <a:lnSpc>
                <a:spcPct val="100000"/>
              </a:lnSpc>
              <a:spcBef>
                <a:spcPts val="1685"/>
              </a:spcBef>
              <a:buClr>
                <a:srgbClr val="DD8046"/>
              </a:buClr>
              <a:buSzPct val="59259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dirty="0" sz="2700" spc="5">
                <a:latin typeface="Tw Cen MT"/>
                <a:cs typeface="Tw Cen MT"/>
              </a:rPr>
              <a:t>a </a:t>
            </a:r>
            <a:r>
              <a:rPr dirty="0" sz="2700" spc="-5">
                <a:latin typeface="Tw Cen MT"/>
                <a:cs typeface="Tw Cen MT"/>
              </a:rPr>
              <a:t>cinematograph</a:t>
            </a:r>
            <a:r>
              <a:rPr dirty="0" sz="2700" spc="-70">
                <a:latin typeface="Tw Cen MT"/>
                <a:cs typeface="Tw Cen MT"/>
              </a:rPr>
              <a:t> </a:t>
            </a:r>
            <a:r>
              <a:rPr dirty="0" sz="2700" spc="-5">
                <a:latin typeface="Tw Cen MT"/>
                <a:cs typeface="Tw Cen MT"/>
              </a:rPr>
              <a:t>film</a:t>
            </a:r>
            <a:endParaRPr sz="2700">
              <a:latin typeface="Tw Cen MT"/>
              <a:cs typeface="Tw Cen MT"/>
            </a:endParaRPr>
          </a:p>
          <a:p>
            <a:pPr marL="332740" indent="-320040">
              <a:lnSpc>
                <a:spcPct val="100000"/>
              </a:lnSpc>
              <a:spcBef>
                <a:spcPts val="1655"/>
              </a:spcBef>
              <a:buClr>
                <a:srgbClr val="DD8046"/>
              </a:buClr>
              <a:buSzPct val="59259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dirty="0" sz="2700" spc="5">
                <a:latin typeface="Tw Cen MT"/>
                <a:cs typeface="Tw Cen MT"/>
              </a:rPr>
              <a:t>a </a:t>
            </a:r>
            <a:r>
              <a:rPr dirty="0" sz="2700">
                <a:latin typeface="Tw Cen MT"/>
                <a:cs typeface="Tw Cen MT"/>
              </a:rPr>
              <a:t>sound</a:t>
            </a:r>
            <a:r>
              <a:rPr dirty="0" sz="2700" spc="-60">
                <a:latin typeface="Tw Cen MT"/>
                <a:cs typeface="Tw Cen MT"/>
              </a:rPr>
              <a:t> </a:t>
            </a:r>
            <a:r>
              <a:rPr dirty="0" sz="2700" spc="-5">
                <a:latin typeface="Tw Cen MT"/>
                <a:cs typeface="Tw Cen MT"/>
              </a:rPr>
              <a:t>recording</a:t>
            </a:r>
            <a:endParaRPr sz="2700">
              <a:latin typeface="Tw Cen MT"/>
              <a:cs typeface="Tw Cen MT"/>
            </a:endParaRPr>
          </a:p>
          <a:p>
            <a:pPr marL="332740" indent="-320040">
              <a:lnSpc>
                <a:spcPct val="100000"/>
              </a:lnSpc>
              <a:spcBef>
                <a:spcPts val="1710"/>
              </a:spcBef>
              <a:buClr>
                <a:srgbClr val="DD8046"/>
              </a:buClr>
              <a:buSzPct val="59259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dirty="0" sz="2700" spc="5">
                <a:latin typeface="Tw Cen MT"/>
                <a:cs typeface="Tw Cen MT"/>
              </a:rPr>
              <a:t>a</a:t>
            </a:r>
            <a:r>
              <a:rPr dirty="0" sz="2700" spc="-20">
                <a:latin typeface="Tw Cen MT"/>
                <a:cs typeface="Tw Cen MT"/>
              </a:rPr>
              <a:t> </a:t>
            </a:r>
            <a:r>
              <a:rPr dirty="0" sz="2700" spc="-5">
                <a:latin typeface="Tw Cen MT"/>
                <a:cs typeface="Tw Cen MT"/>
              </a:rPr>
              <a:t>photograph</a:t>
            </a:r>
            <a:endParaRPr sz="2700">
              <a:latin typeface="Tw Cen MT"/>
              <a:cs typeface="Tw Cen MT"/>
            </a:endParaRPr>
          </a:p>
          <a:p>
            <a:pPr marL="332740" indent="-320040">
              <a:lnSpc>
                <a:spcPct val="100000"/>
              </a:lnSpc>
              <a:spcBef>
                <a:spcPts val="1680"/>
              </a:spcBef>
              <a:buClr>
                <a:srgbClr val="DD8046"/>
              </a:buClr>
              <a:buSzPct val="59259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dirty="0" sz="2700" spc="5">
                <a:latin typeface="Tw Cen MT"/>
                <a:cs typeface="Tw Cen MT"/>
              </a:rPr>
              <a:t>a </a:t>
            </a:r>
            <a:r>
              <a:rPr dirty="0" sz="2700" spc="-5">
                <a:latin typeface="Tw Cen MT"/>
                <a:cs typeface="Tw Cen MT"/>
              </a:rPr>
              <a:t>computer generated</a:t>
            </a:r>
            <a:r>
              <a:rPr dirty="0" sz="2700" spc="-165">
                <a:latin typeface="Tw Cen MT"/>
                <a:cs typeface="Tw Cen MT"/>
              </a:rPr>
              <a:t> </a:t>
            </a:r>
            <a:r>
              <a:rPr dirty="0" sz="2700">
                <a:latin typeface="Tw Cen MT"/>
                <a:cs typeface="Tw Cen MT"/>
              </a:rPr>
              <a:t>work</a:t>
            </a:r>
            <a:endParaRPr sz="2700">
              <a:latin typeface="Tw Cen MT"/>
              <a:cs typeface="Tw Cen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786120" y="4275454"/>
            <a:ext cx="2665095" cy="22857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000625" y="1703704"/>
            <a:ext cx="1571371" cy="20008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000875" y="2296795"/>
            <a:ext cx="1856740" cy="14065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692" y="353009"/>
            <a:ext cx="660082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5"/>
              <a:t>Whose Rights are protected</a:t>
            </a:r>
            <a:r>
              <a:rPr dirty="0" sz="4400" spc="-25"/>
              <a:t> </a:t>
            </a:r>
            <a:r>
              <a:rPr dirty="0" sz="4400" spc="-5"/>
              <a:t>?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0" y="1302130"/>
            <a:ext cx="534035" cy="177165"/>
          </a:xfrm>
          <a:custGeom>
            <a:avLst/>
            <a:gdLst/>
            <a:ahLst/>
            <a:cxnLst/>
            <a:rect l="l" t="t" r="r" b="b"/>
            <a:pathLst>
              <a:path w="534035" h="177165">
                <a:moveTo>
                  <a:pt x="533704" y="0"/>
                </a:moveTo>
                <a:lnTo>
                  <a:pt x="0" y="0"/>
                </a:lnTo>
                <a:lnTo>
                  <a:pt x="0" y="176784"/>
                </a:lnTo>
                <a:lnTo>
                  <a:pt x="533704" y="176784"/>
                </a:lnTo>
                <a:lnTo>
                  <a:pt x="533704" y="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12852" y="1277239"/>
            <a:ext cx="1066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FFFFFF"/>
                </a:solidFill>
                <a:latin typeface="Tw Cen MT"/>
                <a:cs typeface="Tw Cen MT"/>
              </a:rPr>
              <a:t>5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1692" y="1600276"/>
            <a:ext cx="7678420" cy="13582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32740" marR="5080" indent="-320040">
              <a:lnSpc>
                <a:spcPct val="100000"/>
              </a:lnSpc>
              <a:spcBef>
                <a:spcPts val="105"/>
              </a:spcBef>
              <a:buClr>
                <a:srgbClr val="DD8046"/>
              </a:buClr>
              <a:buSzPct val="5862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dirty="0" sz="2900" spc="-20">
                <a:latin typeface="Tw Cen MT"/>
                <a:cs typeface="Tw Cen MT"/>
              </a:rPr>
              <a:t>Copyright </a:t>
            </a:r>
            <a:r>
              <a:rPr dirty="0" sz="2900">
                <a:latin typeface="Tw Cen MT"/>
                <a:cs typeface="Tw Cen MT"/>
              </a:rPr>
              <a:t>protects </a:t>
            </a:r>
            <a:r>
              <a:rPr dirty="0" sz="2900" spc="-10">
                <a:latin typeface="Tw Cen MT"/>
                <a:cs typeface="Tw Cen MT"/>
              </a:rPr>
              <a:t>the </a:t>
            </a:r>
            <a:r>
              <a:rPr dirty="0" sz="2900">
                <a:latin typeface="Tw Cen MT"/>
                <a:cs typeface="Tw Cen MT"/>
              </a:rPr>
              <a:t>right </a:t>
            </a:r>
            <a:r>
              <a:rPr dirty="0" sz="2900" spc="5">
                <a:latin typeface="Tw Cen MT"/>
                <a:cs typeface="Tw Cen MT"/>
              </a:rPr>
              <a:t>of </a:t>
            </a:r>
            <a:r>
              <a:rPr dirty="0" sz="2900" spc="-25" b="1">
                <a:latin typeface="Tw Cen MT"/>
                <a:cs typeface="Tw Cen MT"/>
              </a:rPr>
              <a:t>Author</a:t>
            </a:r>
            <a:r>
              <a:rPr dirty="0" sz="2900" spc="-25">
                <a:latin typeface="Tw Cen MT"/>
                <a:cs typeface="Tw Cen MT"/>
              </a:rPr>
              <a:t>, </a:t>
            </a:r>
            <a:r>
              <a:rPr dirty="0" sz="2900">
                <a:latin typeface="Tw Cen MT"/>
                <a:cs typeface="Tw Cen MT"/>
              </a:rPr>
              <a:t>i.e. creator  </a:t>
            </a:r>
            <a:r>
              <a:rPr dirty="0" sz="2900" spc="5">
                <a:latin typeface="Tw Cen MT"/>
                <a:cs typeface="Tw Cen MT"/>
              </a:rPr>
              <a:t>of </a:t>
            </a:r>
            <a:r>
              <a:rPr dirty="0" sz="2900" spc="-5">
                <a:latin typeface="Tw Cen MT"/>
                <a:cs typeface="Tw Cen MT"/>
              </a:rPr>
              <a:t>Intellectual</a:t>
            </a:r>
            <a:r>
              <a:rPr dirty="0" sz="2900" spc="10">
                <a:latin typeface="Tw Cen MT"/>
                <a:cs typeface="Tw Cen MT"/>
              </a:rPr>
              <a:t> </a:t>
            </a:r>
            <a:r>
              <a:rPr dirty="0" sz="2900" spc="-5">
                <a:latin typeface="Tw Cen MT"/>
                <a:cs typeface="Tw Cen MT"/>
              </a:rPr>
              <a:t>Properties.</a:t>
            </a:r>
            <a:endParaRPr sz="2900">
              <a:latin typeface="Tw Cen MT"/>
              <a:cs typeface="Tw Cen MT"/>
            </a:endParaRPr>
          </a:p>
          <a:p>
            <a:pPr marL="652780">
              <a:lnSpc>
                <a:spcPct val="100000"/>
              </a:lnSpc>
              <a:spcBef>
                <a:spcPts val="645"/>
              </a:spcBef>
            </a:pPr>
            <a:r>
              <a:rPr dirty="0" sz="2400" spc="-5">
                <a:latin typeface="Tw Cen MT"/>
                <a:cs typeface="Tw Cen MT"/>
              </a:rPr>
              <a:t>He/She is </a:t>
            </a:r>
            <a:r>
              <a:rPr dirty="0" sz="2400">
                <a:latin typeface="Tw Cen MT"/>
                <a:cs typeface="Tw Cen MT"/>
              </a:rPr>
              <a:t>also </a:t>
            </a:r>
            <a:r>
              <a:rPr dirty="0" sz="2400" spc="-5">
                <a:latin typeface="Tw Cen MT"/>
                <a:cs typeface="Tw Cen MT"/>
              </a:rPr>
              <a:t>called </a:t>
            </a:r>
            <a:r>
              <a:rPr dirty="0" sz="2400">
                <a:latin typeface="Tw Cen MT"/>
                <a:cs typeface="Tw Cen MT"/>
              </a:rPr>
              <a:t>the 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w Cen MT"/>
                <a:cs typeface="Tw Cen MT"/>
              </a:rPr>
              <a:t>First Owner of</a:t>
            </a:r>
            <a:r>
              <a:rPr dirty="0" u="heavy" sz="2400" spc="55">
                <a:uFill>
                  <a:solidFill>
                    <a:srgbClr val="000000"/>
                  </a:solidFill>
                </a:uFill>
                <a:latin typeface="Tw Cen MT"/>
                <a:cs typeface="Tw Cen MT"/>
              </a:rPr>
              <a:t> </a:t>
            </a:r>
            <a:r>
              <a:rPr dirty="0" u="heavy" sz="2400" spc="-20">
                <a:uFill>
                  <a:solidFill>
                    <a:srgbClr val="000000"/>
                  </a:solidFill>
                </a:uFill>
                <a:latin typeface="Tw Cen MT"/>
                <a:cs typeface="Tw Cen MT"/>
              </a:rPr>
              <a:t>Copyright.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-12700" y="2661666"/>
            <a:ext cx="213360" cy="2781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 spc="5">
                <a:solidFill>
                  <a:srgbClr val="92B6D2"/>
                </a:solidFill>
                <a:latin typeface="Wingdings 2"/>
                <a:cs typeface="Wingdings 2"/>
              </a:rPr>
              <a:t></a:t>
            </a:r>
            <a:endParaRPr sz="1650">
              <a:latin typeface="Wingdings 2"/>
              <a:cs typeface="Wingdings 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1692" y="3490925"/>
            <a:ext cx="7727950" cy="9112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32740" marR="5080" indent="-320040">
              <a:lnSpc>
                <a:spcPct val="100000"/>
              </a:lnSpc>
              <a:spcBef>
                <a:spcPts val="105"/>
              </a:spcBef>
              <a:buClr>
                <a:srgbClr val="DD8046"/>
              </a:buClr>
              <a:buSzPct val="5862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dirty="0" sz="2900" spc="-45">
                <a:latin typeface="Tw Cen MT"/>
                <a:cs typeface="Tw Cen MT"/>
              </a:rPr>
              <a:t>However, </a:t>
            </a:r>
            <a:r>
              <a:rPr dirty="0" sz="2900">
                <a:latin typeface="Tw Cen MT"/>
                <a:cs typeface="Tw Cen MT"/>
              </a:rPr>
              <a:t>in </a:t>
            </a:r>
            <a:r>
              <a:rPr dirty="0" sz="2900" spc="-5">
                <a:latin typeface="Tw Cen MT"/>
                <a:cs typeface="Tw Cen MT"/>
              </a:rPr>
              <a:t>course </a:t>
            </a:r>
            <a:r>
              <a:rPr dirty="0" sz="2900" spc="5">
                <a:latin typeface="Tw Cen MT"/>
                <a:cs typeface="Tw Cen MT"/>
              </a:rPr>
              <a:t>of </a:t>
            </a:r>
            <a:r>
              <a:rPr dirty="0" sz="2900" spc="-5">
                <a:latin typeface="Tw Cen MT"/>
                <a:cs typeface="Tw Cen MT"/>
              </a:rPr>
              <a:t>employment, </a:t>
            </a:r>
            <a:r>
              <a:rPr dirty="0" sz="2900">
                <a:latin typeface="Tw Cen MT"/>
                <a:cs typeface="Tw Cen MT"/>
              </a:rPr>
              <a:t>the </a:t>
            </a:r>
            <a:r>
              <a:rPr dirty="0" sz="2900" spc="-5">
                <a:latin typeface="Tw Cen MT"/>
                <a:cs typeface="Tw Cen MT"/>
              </a:rPr>
              <a:t>employer</a:t>
            </a:r>
            <a:r>
              <a:rPr dirty="0" sz="2900" spc="-220">
                <a:latin typeface="Tw Cen MT"/>
                <a:cs typeface="Tw Cen MT"/>
              </a:rPr>
              <a:t> </a:t>
            </a:r>
            <a:r>
              <a:rPr dirty="0" sz="2900">
                <a:latin typeface="Tw Cen MT"/>
                <a:cs typeface="Tw Cen MT"/>
              </a:rPr>
              <a:t>is  the </a:t>
            </a:r>
            <a:r>
              <a:rPr dirty="0" sz="2900" spc="-5">
                <a:latin typeface="Tw Cen MT"/>
                <a:cs typeface="Tw Cen MT"/>
              </a:rPr>
              <a:t>first </a:t>
            </a:r>
            <a:r>
              <a:rPr dirty="0" sz="2900" spc="-15">
                <a:latin typeface="Tw Cen MT"/>
                <a:cs typeface="Tw Cen MT"/>
              </a:rPr>
              <a:t>owner </a:t>
            </a:r>
            <a:r>
              <a:rPr dirty="0" sz="2900" spc="5">
                <a:latin typeface="Tw Cen MT"/>
                <a:cs typeface="Tw Cen MT"/>
              </a:rPr>
              <a:t>of </a:t>
            </a:r>
            <a:r>
              <a:rPr dirty="0" sz="2900">
                <a:latin typeface="Tw Cen MT"/>
                <a:cs typeface="Tw Cen MT"/>
              </a:rPr>
              <a:t>these</a:t>
            </a:r>
            <a:r>
              <a:rPr dirty="0" sz="2900" spc="-40">
                <a:latin typeface="Tw Cen MT"/>
                <a:cs typeface="Tw Cen MT"/>
              </a:rPr>
              <a:t> </a:t>
            </a:r>
            <a:r>
              <a:rPr dirty="0" sz="2900">
                <a:latin typeface="Tw Cen MT"/>
                <a:cs typeface="Tw Cen MT"/>
              </a:rPr>
              <a:t>rights.</a:t>
            </a:r>
            <a:endParaRPr sz="2900">
              <a:latin typeface="Tw Cen MT"/>
              <a:cs typeface="Tw Cen MT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506347" y="4845380"/>
          <a:ext cx="6086475" cy="19977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2920"/>
                <a:gridCol w="3043555"/>
              </a:tblGrid>
              <a:tr h="3264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600" spc="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Work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2B6D2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Creator 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16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work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2B6D2"/>
                    </a:solidFill>
                  </a:tcPr>
                </a:tc>
              </a:tr>
              <a:tr h="3383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Literary or dramatic</a:t>
                      </a:r>
                      <a:r>
                        <a:rPr dirty="0" sz="1600" spc="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10">
                          <a:latin typeface="Arial"/>
                          <a:cs typeface="Arial"/>
                        </a:rPr>
                        <a:t>work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3EC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Author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3EC"/>
                    </a:solidFill>
                  </a:tcPr>
                </a:tc>
              </a:tr>
              <a:tr h="33407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Musical</a:t>
                      </a:r>
                      <a:r>
                        <a:rPr dirty="0" sz="16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10">
                          <a:latin typeface="Arial"/>
                          <a:cs typeface="Arial"/>
                        </a:rPr>
                        <a:t>work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7465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F3F7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Composer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F3F7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Cinematograph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CE3EC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Producer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CE3EC"/>
                    </a:solidFill>
                  </a:tcPr>
                </a:tc>
              </a:tr>
              <a:tr h="33558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Sound recording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F3F7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Producer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DF3F7"/>
                    </a:solidFill>
                  </a:tcPr>
                </a:tc>
              </a:tr>
              <a:tr h="3276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Photograph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DCE3EC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Photographer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DCE3E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692" y="353009"/>
            <a:ext cx="390461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5"/>
              <a:t>Why Copyright</a:t>
            </a:r>
            <a:r>
              <a:rPr dirty="0" sz="4400" spc="-45"/>
              <a:t> </a:t>
            </a:r>
            <a:r>
              <a:rPr dirty="0" sz="4400" spc="-5"/>
              <a:t>?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0" y="1302130"/>
            <a:ext cx="534035" cy="177165"/>
          </a:xfrm>
          <a:custGeom>
            <a:avLst/>
            <a:gdLst/>
            <a:ahLst/>
            <a:cxnLst/>
            <a:rect l="l" t="t" r="r" b="b"/>
            <a:pathLst>
              <a:path w="534035" h="177165">
                <a:moveTo>
                  <a:pt x="533704" y="0"/>
                </a:moveTo>
                <a:lnTo>
                  <a:pt x="0" y="0"/>
                </a:lnTo>
                <a:lnTo>
                  <a:pt x="0" y="176784"/>
                </a:lnTo>
                <a:lnTo>
                  <a:pt x="533704" y="176784"/>
                </a:lnTo>
                <a:lnTo>
                  <a:pt x="533704" y="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12852" y="1277239"/>
            <a:ext cx="1066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FFFFFF"/>
                </a:solidFill>
                <a:latin typeface="Tw Cen MT"/>
                <a:cs typeface="Tw Cen MT"/>
              </a:rPr>
              <a:t>6</a:t>
            </a:r>
            <a:endParaRPr sz="1200">
              <a:latin typeface="Tw Cen MT"/>
              <a:cs typeface="Tw Cen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946015" y="1638935"/>
            <a:ext cx="3829050" cy="4397375"/>
            <a:chOff x="4946015" y="1638935"/>
            <a:chExt cx="3829050" cy="4397375"/>
          </a:xfrm>
        </p:grpSpPr>
        <p:sp>
          <p:nvSpPr>
            <p:cNvPr id="6" name="object 6"/>
            <p:cNvSpPr/>
            <p:nvPr/>
          </p:nvSpPr>
          <p:spPr>
            <a:xfrm>
              <a:off x="4955540" y="1648460"/>
              <a:ext cx="3810000" cy="1524000"/>
            </a:xfrm>
            <a:custGeom>
              <a:avLst/>
              <a:gdLst/>
              <a:ahLst/>
              <a:cxnLst/>
              <a:rect l="l" t="t" r="r" b="b"/>
              <a:pathLst>
                <a:path w="3810000" h="1524000">
                  <a:moveTo>
                    <a:pt x="0" y="1524000"/>
                  </a:moveTo>
                  <a:lnTo>
                    <a:pt x="3810000" y="1524000"/>
                  </a:lnTo>
                  <a:lnTo>
                    <a:pt x="3810000" y="0"/>
                  </a:lnTo>
                  <a:lnTo>
                    <a:pt x="0" y="0"/>
                  </a:lnTo>
                  <a:lnTo>
                    <a:pt x="0" y="1524000"/>
                  </a:lnTo>
                  <a:close/>
                </a:path>
              </a:pathLst>
            </a:custGeom>
            <a:ln w="19050">
              <a:solidFill>
                <a:srgbClr val="92B6D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955540" y="3171825"/>
              <a:ext cx="3810000" cy="2854960"/>
            </a:xfrm>
            <a:custGeom>
              <a:avLst/>
              <a:gdLst/>
              <a:ahLst/>
              <a:cxnLst/>
              <a:rect l="l" t="t" r="r" b="b"/>
              <a:pathLst>
                <a:path w="3810000" h="2854960">
                  <a:moveTo>
                    <a:pt x="3810000" y="0"/>
                  </a:moveTo>
                  <a:lnTo>
                    <a:pt x="0" y="0"/>
                  </a:lnTo>
                  <a:lnTo>
                    <a:pt x="0" y="2854960"/>
                  </a:lnTo>
                  <a:lnTo>
                    <a:pt x="3810000" y="2854960"/>
                  </a:lnTo>
                  <a:lnTo>
                    <a:pt x="3810000" y="0"/>
                  </a:lnTo>
                  <a:close/>
                </a:path>
              </a:pathLst>
            </a:custGeom>
            <a:solidFill>
              <a:srgbClr val="DCE3EC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955540" y="3171825"/>
              <a:ext cx="3810000" cy="2854960"/>
            </a:xfrm>
            <a:custGeom>
              <a:avLst/>
              <a:gdLst/>
              <a:ahLst/>
              <a:cxnLst/>
              <a:rect l="l" t="t" r="r" b="b"/>
              <a:pathLst>
                <a:path w="3810000" h="2854960">
                  <a:moveTo>
                    <a:pt x="0" y="2854960"/>
                  </a:moveTo>
                  <a:lnTo>
                    <a:pt x="3810000" y="2854960"/>
                  </a:lnTo>
                  <a:lnTo>
                    <a:pt x="3810000" y="0"/>
                  </a:lnTo>
                  <a:lnTo>
                    <a:pt x="0" y="0"/>
                  </a:lnTo>
                  <a:lnTo>
                    <a:pt x="0" y="2854960"/>
                  </a:lnTo>
                  <a:close/>
                </a:path>
              </a:pathLst>
            </a:custGeom>
            <a:ln w="19050">
              <a:solidFill>
                <a:srgbClr val="DCE3E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5107178" y="4509338"/>
            <a:ext cx="2494915" cy="829310"/>
          </a:xfrm>
          <a:prstGeom prst="rect">
            <a:avLst/>
          </a:prstGeom>
        </p:spPr>
        <p:txBody>
          <a:bodyPr wrap="square" lIns="0" tIns="69850" rIns="0" bIns="0" rtlCol="0" vert="horz">
            <a:spAutoFit/>
          </a:bodyPr>
          <a:lstStyle/>
          <a:p>
            <a:pPr marL="286385" marR="5080" indent="-287020">
              <a:lnSpc>
                <a:spcPts val="2950"/>
              </a:lnSpc>
              <a:spcBef>
                <a:spcPts val="550"/>
              </a:spcBef>
              <a:buChar char="•"/>
              <a:tabLst>
                <a:tab pos="286385" algn="l"/>
                <a:tab pos="287020" algn="l"/>
              </a:tabLst>
            </a:pPr>
            <a:r>
              <a:rPr dirty="0" sz="2800">
                <a:latin typeface="Arial"/>
                <a:cs typeface="Arial"/>
              </a:rPr>
              <a:t>Criminalizing  legitimate</a:t>
            </a:r>
            <a:r>
              <a:rPr dirty="0" sz="2800" spc="-40">
                <a:latin typeface="Arial"/>
                <a:cs typeface="Arial"/>
              </a:rPr>
              <a:t> </a:t>
            </a:r>
            <a:r>
              <a:rPr dirty="0" sz="2800" spc="-20">
                <a:latin typeface="Arial"/>
                <a:cs typeface="Arial"/>
              </a:rPr>
              <a:t>use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07178" y="3244037"/>
            <a:ext cx="3206750" cy="826135"/>
          </a:xfrm>
          <a:prstGeom prst="rect">
            <a:avLst/>
          </a:prstGeom>
        </p:spPr>
        <p:txBody>
          <a:bodyPr wrap="square" lIns="0" tIns="71755" rIns="0" bIns="0" rtlCol="0" vert="horz">
            <a:spAutoFit/>
          </a:bodyPr>
          <a:lstStyle/>
          <a:p>
            <a:pPr marL="286385" marR="5080" indent="-287020">
              <a:lnSpc>
                <a:spcPts val="2930"/>
              </a:lnSpc>
              <a:spcBef>
                <a:spcPts val="565"/>
              </a:spcBef>
              <a:buChar char="•"/>
              <a:tabLst>
                <a:tab pos="286385" algn="l"/>
                <a:tab pos="287020" algn="l"/>
              </a:tabLst>
            </a:pPr>
            <a:r>
              <a:rPr dirty="0" sz="2800">
                <a:latin typeface="Arial"/>
                <a:cs typeface="Arial"/>
              </a:rPr>
              <a:t>Protects</a:t>
            </a:r>
            <a:r>
              <a:rPr dirty="0" sz="2800" spc="-5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corporate  </a:t>
            </a:r>
            <a:r>
              <a:rPr dirty="0" sz="2800">
                <a:latin typeface="Arial"/>
                <a:cs typeface="Arial"/>
              </a:rPr>
              <a:t>interests</a:t>
            </a:r>
            <a:r>
              <a:rPr dirty="0" sz="2800" spc="-7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only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46015" y="1638935"/>
            <a:ext cx="3829050" cy="1543050"/>
          </a:xfrm>
          <a:custGeom>
            <a:avLst/>
            <a:gdLst/>
            <a:ahLst/>
            <a:cxnLst/>
            <a:rect l="l" t="t" r="r" b="b"/>
            <a:pathLst>
              <a:path w="3829050" h="1543050">
                <a:moveTo>
                  <a:pt x="3829050" y="0"/>
                </a:moveTo>
                <a:lnTo>
                  <a:pt x="0" y="0"/>
                </a:lnTo>
                <a:lnTo>
                  <a:pt x="0" y="1543050"/>
                </a:lnTo>
                <a:lnTo>
                  <a:pt x="3829050" y="1543050"/>
                </a:lnTo>
                <a:lnTo>
                  <a:pt x="3829050" y="0"/>
                </a:lnTo>
                <a:close/>
              </a:path>
            </a:pathLst>
          </a:custGeom>
          <a:solidFill>
            <a:srgbClr val="92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946015" y="1638935"/>
            <a:ext cx="3829050" cy="1543050"/>
          </a:xfrm>
          <a:prstGeom prst="rect">
            <a:avLst/>
          </a:prstGeom>
          <a:solidFill>
            <a:srgbClr val="92B6D2"/>
          </a:solidFill>
        </p:spPr>
        <p:txBody>
          <a:bodyPr wrap="square" lIns="0" tIns="160655" rIns="0" bIns="0" rtlCol="0" vert="horz">
            <a:spAutoFit/>
          </a:bodyPr>
          <a:lstStyle/>
          <a:p>
            <a:pPr marL="697230">
              <a:lnSpc>
                <a:spcPct val="100000"/>
              </a:lnSpc>
              <a:spcBef>
                <a:spcPts val="1265"/>
              </a:spcBef>
            </a:pPr>
            <a:r>
              <a:rPr dirty="0" sz="6500">
                <a:solidFill>
                  <a:srgbClr val="FFFFFF"/>
                </a:solidFill>
                <a:latin typeface="Tw Cen MT"/>
                <a:cs typeface="Tw Cen MT"/>
              </a:rPr>
              <a:t>Against</a:t>
            </a:r>
            <a:endParaRPr sz="6500">
              <a:latin typeface="Tw Cen MT"/>
              <a:cs typeface="Tw Cen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02615" y="1638935"/>
            <a:ext cx="3829050" cy="4397375"/>
            <a:chOff x="602615" y="1638935"/>
            <a:chExt cx="3829050" cy="4397375"/>
          </a:xfrm>
        </p:grpSpPr>
        <p:sp>
          <p:nvSpPr>
            <p:cNvPr id="14" name="object 14"/>
            <p:cNvSpPr/>
            <p:nvPr/>
          </p:nvSpPr>
          <p:spPr>
            <a:xfrm>
              <a:off x="612140" y="1648460"/>
              <a:ext cx="3810000" cy="1524000"/>
            </a:xfrm>
            <a:custGeom>
              <a:avLst/>
              <a:gdLst/>
              <a:ahLst/>
              <a:cxnLst/>
              <a:rect l="l" t="t" r="r" b="b"/>
              <a:pathLst>
                <a:path w="3810000" h="1524000">
                  <a:moveTo>
                    <a:pt x="0" y="1524000"/>
                  </a:moveTo>
                  <a:lnTo>
                    <a:pt x="3810000" y="1524000"/>
                  </a:lnTo>
                  <a:lnTo>
                    <a:pt x="3810000" y="0"/>
                  </a:lnTo>
                  <a:lnTo>
                    <a:pt x="0" y="0"/>
                  </a:lnTo>
                  <a:lnTo>
                    <a:pt x="0" y="1524000"/>
                  </a:lnTo>
                  <a:close/>
                </a:path>
              </a:pathLst>
            </a:custGeom>
            <a:ln w="19050">
              <a:solidFill>
                <a:srgbClr val="92B6D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12140" y="3171825"/>
              <a:ext cx="3810000" cy="2854960"/>
            </a:xfrm>
            <a:custGeom>
              <a:avLst/>
              <a:gdLst/>
              <a:ahLst/>
              <a:cxnLst/>
              <a:rect l="l" t="t" r="r" b="b"/>
              <a:pathLst>
                <a:path w="3810000" h="2854960">
                  <a:moveTo>
                    <a:pt x="3810000" y="0"/>
                  </a:moveTo>
                  <a:lnTo>
                    <a:pt x="0" y="0"/>
                  </a:lnTo>
                  <a:lnTo>
                    <a:pt x="0" y="2854960"/>
                  </a:lnTo>
                  <a:lnTo>
                    <a:pt x="3810000" y="2854960"/>
                  </a:lnTo>
                  <a:lnTo>
                    <a:pt x="3810000" y="0"/>
                  </a:lnTo>
                  <a:close/>
                </a:path>
              </a:pathLst>
            </a:custGeom>
            <a:solidFill>
              <a:srgbClr val="DCE3EC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12140" y="3171825"/>
              <a:ext cx="3810000" cy="2854960"/>
            </a:xfrm>
            <a:custGeom>
              <a:avLst/>
              <a:gdLst/>
              <a:ahLst/>
              <a:cxnLst/>
              <a:rect l="l" t="t" r="r" b="b"/>
              <a:pathLst>
                <a:path w="3810000" h="2854960">
                  <a:moveTo>
                    <a:pt x="0" y="2854960"/>
                  </a:moveTo>
                  <a:lnTo>
                    <a:pt x="3810000" y="2854960"/>
                  </a:lnTo>
                  <a:lnTo>
                    <a:pt x="3810000" y="0"/>
                  </a:lnTo>
                  <a:lnTo>
                    <a:pt x="0" y="0"/>
                  </a:lnTo>
                  <a:lnTo>
                    <a:pt x="0" y="2854960"/>
                  </a:lnTo>
                  <a:close/>
                </a:path>
              </a:pathLst>
            </a:custGeom>
            <a:ln w="19050">
              <a:solidFill>
                <a:srgbClr val="DCE3E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762304" y="4509338"/>
            <a:ext cx="3261995" cy="829310"/>
          </a:xfrm>
          <a:prstGeom prst="rect">
            <a:avLst/>
          </a:prstGeom>
        </p:spPr>
        <p:txBody>
          <a:bodyPr wrap="square" lIns="0" tIns="69850" rIns="0" bIns="0" rtlCol="0" vert="horz">
            <a:spAutoFit/>
          </a:bodyPr>
          <a:lstStyle/>
          <a:p>
            <a:pPr marL="286385" marR="5080" indent="-287020">
              <a:lnSpc>
                <a:spcPts val="2950"/>
              </a:lnSpc>
              <a:spcBef>
                <a:spcPts val="550"/>
              </a:spcBef>
              <a:buChar char="•"/>
              <a:tabLst>
                <a:tab pos="286385" algn="l"/>
                <a:tab pos="287020" algn="l"/>
              </a:tabLst>
            </a:pPr>
            <a:r>
              <a:rPr dirty="0" sz="2800">
                <a:latin typeface="Arial"/>
                <a:cs typeface="Arial"/>
              </a:rPr>
              <a:t>Protects </a:t>
            </a:r>
            <a:r>
              <a:rPr dirty="0" sz="2800" spc="-5">
                <a:latin typeface="Arial"/>
                <a:cs typeface="Arial"/>
              </a:rPr>
              <a:t>interest</a:t>
            </a:r>
            <a:r>
              <a:rPr dirty="0" sz="2800" spc="-55">
                <a:latin typeface="Arial"/>
                <a:cs typeface="Arial"/>
              </a:rPr>
              <a:t> </a:t>
            </a:r>
            <a:r>
              <a:rPr dirty="0" sz="2800" spc="-25">
                <a:latin typeface="Arial"/>
                <a:cs typeface="Arial"/>
              </a:rPr>
              <a:t>of  </a:t>
            </a:r>
            <a:r>
              <a:rPr dirty="0" sz="2800" spc="5">
                <a:latin typeface="Arial"/>
                <a:cs typeface="Arial"/>
              </a:rPr>
              <a:t>the</a:t>
            </a:r>
            <a:r>
              <a:rPr dirty="0" sz="2800" spc="-4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creator</a:t>
            </a:r>
            <a:endParaRPr sz="2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62304" y="3244037"/>
            <a:ext cx="3031490" cy="826135"/>
          </a:xfrm>
          <a:prstGeom prst="rect">
            <a:avLst/>
          </a:prstGeom>
        </p:spPr>
        <p:txBody>
          <a:bodyPr wrap="square" lIns="0" tIns="71755" rIns="0" bIns="0" rtlCol="0" vert="horz">
            <a:spAutoFit/>
          </a:bodyPr>
          <a:lstStyle/>
          <a:p>
            <a:pPr marL="286385" marR="5080" indent="-287020">
              <a:lnSpc>
                <a:spcPts val="2930"/>
              </a:lnSpc>
              <a:spcBef>
                <a:spcPts val="565"/>
              </a:spcBef>
              <a:buChar char="•"/>
              <a:tabLst>
                <a:tab pos="286385" algn="l"/>
                <a:tab pos="287020" algn="l"/>
              </a:tabLst>
            </a:pPr>
            <a:r>
              <a:rPr dirty="0" sz="2800" spc="-5">
                <a:latin typeface="Arial"/>
                <a:cs typeface="Arial"/>
              </a:rPr>
              <a:t>Rewards</a:t>
            </a:r>
            <a:r>
              <a:rPr dirty="0" sz="2800" spc="-40">
                <a:latin typeface="Arial"/>
                <a:cs typeface="Arial"/>
              </a:rPr>
              <a:t> </a:t>
            </a:r>
            <a:r>
              <a:rPr dirty="0" sz="2800" spc="-20">
                <a:latin typeface="Arial"/>
                <a:cs typeface="Arial"/>
              </a:rPr>
              <a:t>creative  </a:t>
            </a:r>
            <a:r>
              <a:rPr dirty="0" sz="2800">
                <a:latin typeface="Arial"/>
                <a:cs typeface="Arial"/>
              </a:rPr>
              <a:t>efforts.</a:t>
            </a:r>
            <a:endParaRPr sz="2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02615" y="1638935"/>
            <a:ext cx="3829050" cy="1543050"/>
          </a:xfrm>
          <a:custGeom>
            <a:avLst/>
            <a:gdLst/>
            <a:ahLst/>
            <a:cxnLst/>
            <a:rect l="l" t="t" r="r" b="b"/>
            <a:pathLst>
              <a:path w="3829050" h="1543050">
                <a:moveTo>
                  <a:pt x="3829050" y="0"/>
                </a:moveTo>
                <a:lnTo>
                  <a:pt x="0" y="0"/>
                </a:lnTo>
                <a:lnTo>
                  <a:pt x="0" y="1543050"/>
                </a:lnTo>
                <a:lnTo>
                  <a:pt x="3829050" y="1543050"/>
                </a:lnTo>
                <a:lnTo>
                  <a:pt x="3829050" y="0"/>
                </a:lnTo>
                <a:close/>
              </a:path>
            </a:pathLst>
          </a:custGeom>
          <a:solidFill>
            <a:srgbClr val="92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602615" y="1638935"/>
            <a:ext cx="3829050" cy="1543050"/>
          </a:xfrm>
          <a:prstGeom prst="rect">
            <a:avLst/>
          </a:prstGeom>
          <a:solidFill>
            <a:srgbClr val="92B6D2"/>
          </a:solidFill>
        </p:spPr>
        <p:txBody>
          <a:bodyPr wrap="square" lIns="0" tIns="160655" rIns="0" bIns="0" rtlCol="0" vert="horz">
            <a:spAutoFit/>
          </a:bodyPr>
          <a:lstStyle/>
          <a:p>
            <a:pPr marL="812165">
              <a:lnSpc>
                <a:spcPct val="100000"/>
              </a:lnSpc>
              <a:spcBef>
                <a:spcPts val="1265"/>
              </a:spcBef>
            </a:pPr>
            <a:r>
              <a:rPr dirty="0" sz="6500">
                <a:solidFill>
                  <a:srgbClr val="FFFFFF"/>
                </a:solidFill>
                <a:latin typeface="Tw Cen MT"/>
                <a:cs typeface="Tw Cen MT"/>
              </a:rPr>
              <a:t>Favour</a:t>
            </a:r>
            <a:endParaRPr sz="65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42875">
              <a:lnSpc>
                <a:spcPct val="100000"/>
              </a:lnSpc>
              <a:spcBef>
                <a:spcPts val="100"/>
              </a:spcBef>
            </a:pPr>
            <a:r>
              <a:rPr dirty="0"/>
              <a:t>Copyright: </a:t>
            </a:r>
            <a:r>
              <a:rPr dirty="0" spc="-5"/>
              <a:t>National </a:t>
            </a:r>
            <a:r>
              <a:rPr dirty="0"/>
              <a:t>Vs</a:t>
            </a:r>
            <a:r>
              <a:rPr dirty="0" spc="-25"/>
              <a:t> </a:t>
            </a:r>
            <a:r>
              <a:rPr dirty="0" spc="-5"/>
              <a:t>International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289938"/>
            <a:ext cx="534035" cy="177165"/>
          </a:xfrm>
          <a:custGeom>
            <a:avLst/>
            <a:gdLst/>
            <a:ahLst/>
            <a:cxnLst/>
            <a:rect l="l" t="t" r="r" b="b"/>
            <a:pathLst>
              <a:path w="534035" h="177165">
                <a:moveTo>
                  <a:pt x="533704" y="0"/>
                </a:moveTo>
                <a:lnTo>
                  <a:pt x="0" y="0"/>
                </a:lnTo>
                <a:lnTo>
                  <a:pt x="0" y="176784"/>
                </a:lnTo>
                <a:lnTo>
                  <a:pt x="533704" y="176784"/>
                </a:lnTo>
                <a:lnTo>
                  <a:pt x="533704" y="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12852" y="1265046"/>
            <a:ext cx="1066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FFFFFF"/>
                </a:solidFill>
                <a:latin typeface="Tw Cen MT"/>
                <a:cs typeface="Tw Cen MT"/>
              </a:rPr>
              <a:t>7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1692" y="1572844"/>
            <a:ext cx="7432675" cy="43459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15"/>
              </a:spcBef>
              <a:buClr>
                <a:srgbClr val="DD8046"/>
              </a:buClr>
              <a:buSzPct val="59259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dirty="0" sz="2700">
                <a:latin typeface="Tw Cen MT"/>
                <a:cs typeface="Tw Cen MT"/>
              </a:rPr>
              <a:t>No </a:t>
            </a:r>
            <a:r>
              <a:rPr dirty="0" sz="2700" spc="-5">
                <a:latin typeface="Tw Cen MT"/>
                <a:cs typeface="Tw Cen MT"/>
              </a:rPr>
              <a:t>single </a:t>
            </a:r>
            <a:r>
              <a:rPr dirty="0" sz="2700" spc="-10">
                <a:latin typeface="Tw Cen MT"/>
                <a:cs typeface="Tw Cen MT"/>
              </a:rPr>
              <a:t>“international </a:t>
            </a:r>
            <a:r>
              <a:rPr dirty="0" sz="2700" spc="-20">
                <a:latin typeface="Tw Cen MT"/>
                <a:cs typeface="Tw Cen MT"/>
              </a:rPr>
              <a:t>copyright” </a:t>
            </a:r>
            <a:r>
              <a:rPr dirty="0" sz="2700" spc="-10">
                <a:latin typeface="Tw Cen MT"/>
                <a:cs typeface="Tw Cen MT"/>
              </a:rPr>
              <a:t>for </a:t>
            </a:r>
            <a:r>
              <a:rPr dirty="0" sz="2700">
                <a:latin typeface="Tw Cen MT"/>
                <a:cs typeface="Tw Cen MT"/>
              </a:rPr>
              <a:t>whole</a:t>
            </a:r>
            <a:r>
              <a:rPr dirty="0" sz="2700" spc="-45">
                <a:latin typeface="Tw Cen MT"/>
                <a:cs typeface="Tw Cen MT"/>
              </a:rPr>
              <a:t> </a:t>
            </a:r>
            <a:r>
              <a:rPr dirty="0" sz="2700" spc="-5">
                <a:latin typeface="Tw Cen MT"/>
                <a:cs typeface="Tw Cen MT"/>
              </a:rPr>
              <a:t>world.</a:t>
            </a:r>
            <a:endParaRPr sz="270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buClr>
                <a:srgbClr val="DD8046"/>
              </a:buClr>
              <a:buFont typeface="Wingdings"/>
              <a:buChar char=""/>
            </a:pPr>
            <a:endParaRPr sz="4000">
              <a:latin typeface="Tw Cen MT"/>
              <a:cs typeface="Tw Cen MT"/>
            </a:endParaRPr>
          </a:p>
          <a:p>
            <a:pPr marL="332740" marR="127635" indent="-320040">
              <a:lnSpc>
                <a:spcPts val="2910"/>
              </a:lnSpc>
              <a:buClr>
                <a:srgbClr val="DD8046"/>
              </a:buClr>
              <a:buSzPct val="59259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dirty="0" sz="2700" spc="-5">
                <a:latin typeface="Tw Cen MT"/>
                <a:cs typeface="Tw Cen MT"/>
              </a:rPr>
              <a:t>The </a:t>
            </a:r>
            <a:r>
              <a:rPr dirty="0" sz="2700" spc="-25">
                <a:latin typeface="Tw Cen MT"/>
                <a:cs typeface="Tw Cen MT"/>
              </a:rPr>
              <a:t>Copyright </a:t>
            </a:r>
            <a:r>
              <a:rPr dirty="0" sz="2700" spc="-5">
                <a:latin typeface="Tw Cen MT"/>
                <a:cs typeface="Tw Cen MT"/>
              </a:rPr>
              <a:t>Act of </a:t>
            </a:r>
            <a:r>
              <a:rPr dirty="0" sz="2700" spc="10">
                <a:latin typeface="Tw Cen MT"/>
                <a:cs typeface="Tw Cen MT"/>
              </a:rPr>
              <a:t>each </a:t>
            </a:r>
            <a:r>
              <a:rPr dirty="0" sz="2700">
                <a:latin typeface="Tw Cen MT"/>
                <a:cs typeface="Tw Cen MT"/>
              </a:rPr>
              <a:t>country </a:t>
            </a:r>
            <a:r>
              <a:rPr dirty="0" sz="2700" spc="-15">
                <a:latin typeface="Tw Cen MT"/>
                <a:cs typeface="Tw Cen MT"/>
              </a:rPr>
              <a:t>is </a:t>
            </a:r>
            <a:r>
              <a:rPr dirty="0" sz="2700" spc="-10">
                <a:latin typeface="Tw Cen MT"/>
                <a:cs typeface="Tw Cen MT"/>
              </a:rPr>
              <a:t>compliant </a:t>
            </a:r>
            <a:r>
              <a:rPr dirty="0" sz="2700">
                <a:latin typeface="Tw Cen MT"/>
                <a:cs typeface="Tw Cen MT"/>
              </a:rPr>
              <a:t>with  </a:t>
            </a:r>
            <a:r>
              <a:rPr dirty="0" sz="2700" spc="-5">
                <a:latin typeface="Tw Cen MT"/>
                <a:cs typeface="Tw Cen MT"/>
              </a:rPr>
              <a:t>most international conventions </a:t>
            </a:r>
            <a:r>
              <a:rPr dirty="0" sz="2700">
                <a:latin typeface="Tw Cen MT"/>
                <a:cs typeface="Tw Cen MT"/>
              </a:rPr>
              <a:t>and</a:t>
            </a:r>
            <a:r>
              <a:rPr dirty="0" sz="2700" spc="-50">
                <a:latin typeface="Tw Cen MT"/>
                <a:cs typeface="Tw Cen MT"/>
              </a:rPr>
              <a:t> </a:t>
            </a:r>
            <a:r>
              <a:rPr dirty="0" sz="2700" spc="-5">
                <a:latin typeface="Tw Cen MT"/>
                <a:cs typeface="Tw Cen MT"/>
              </a:rPr>
              <a:t>treaties.</a:t>
            </a:r>
            <a:endParaRPr sz="270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DD8046"/>
              </a:buClr>
              <a:buFont typeface="Wingdings"/>
              <a:buChar char=""/>
            </a:pPr>
            <a:endParaRPr sz="3950">
              <a:latin typeface="Tw Cen MT"/>
              <a:cs typeface="Tw Cen MT"/>
            </a:endParaRPr>
          </a:p>
          <a:p>
            <a:pPr marL="332740" marR="233045" indent="-320040">
              <a:lnSpc>
                <a:spcPts val="2910"/>
              </a:lnSpc>
              <a:buClr>
                <a:srgbClr val="DD8046"/>
              </a:buClr>
              <a:buSzPct val="59259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dirty="0" sz="2700">
                <a:latin typeface="Tw Cen MT"/>
                <a:cs typeface="Tw Cen MT"/>
              </a:rPr>
              <a:t>In </a:t>
            </a:r>
            <a:r>
              <a:rPr dirty="0" sz="2700" spc="-5">
                <a:latin typeface="Tw Cen MT"/>
                <a:cs typeface="Tw Cen MT"/>
              </a:rPr>
              <a:t>India, </a:t>
            </a:r>
            <a:r>
              <a:rPr dirty="0" sz="2700" spc="-10">
                <a:latin typeface="Tw Cen MT"/>
                <a:cs typeface="Tw Cen MT"/>
              </a:rPr>
              <a:t>the </a:t>
            </a:r>
            <a:r>
              <a:rPr dirty="0" sz="2700" b="1">
                <a:latin typeface="Tw Cen MT"/>
                <a:cs typeface="Tw Cen MT"/>
              </a:rPr>
              <a:t>Copyright Act, 1957 </a:t>
            </a:r>
            <a:r>
              <a:rPr dirty="0" sz="2700" spc="-10">
                <a:latin typeface="Tw Cen MT"/>
                <a:cs typeface="Tw Cen MT"/>
              </a:rPr>
              <a:t>is compliant </a:t>
            </a:r>
            <a:r>
              <a:rPr dirty="0" sz="2700">
                <a:latin typeface="Tw Cen MT"/>
                <a:cs typeface="Tw Cen MT"/>
              </a:rPr>
              <a:t>with  these </a:t>
            </a:r>
            <a:r>
              <a:rPr dirty="0" sz="2700" spc="-5">
                <a:latin typeface="Tw Cen MT"/>
                <a:cs typeface="Tw Cen MT"/>
              </a:rPr>
              <a:t>international </a:t>
            </a:r>
            <a:r>
              <a:rPr dirty="0" sz="2700" spc="-10">
                <a:latin typeface="Tw Cen MT"/>
                <a:cs typeface="Tw Cen MT"/>
              </a:rPr>
              <a:t>conventions </a:t>
            </a:r>
            <a:r>
              <a:rPr dirty="0" sz="2700">
                <a:latin typeface="Tw Cen MT"/>
                <a:cs typeface="Tw Cen MT"/>
              </a:rPr>
              <a:t>and</a:t>
            </a:r>
            <a:r>
              <a:rPr dirty="0" sz="2700" spc="-5">
                <a:latin typeface="Tw Cen MT"/>
                <a:cs typeface="Tw Cen MT"/>
              </a:rPr>
              <a:t> treaties-</a:t>
            </a:r>
            <a:endParaRPr sz="2700">
              <a:latin typeface="Tw Cen MT"/>
              <a:cs typeface="Tw Cen MT"/>
            </a:endParaRPr>
          </a:p>
          <a:p>
            <a:pPr lvl="1" marL="652780" indent="-275590">
              <a:lnSpc>
                <a:spcPct val="100000"/>
              </a:lnSpc>
              <a:spcBef>
                <a:spcPts val="370"/>
              </a:spcBef>
              <a:buClr>
                <a:srgbClr val="92B6D2"/>
              </a:buClr>
              <a:buSzPct val="70000"/>
              <a:buFont typeface="Wingdings 2"/>
              <a:buChar char=""/>
              <a:tabLst>
                <a:tab pos="653415" algn="l"/>
              </a:tabLst>
            </a:pPr>
            <a:r>
              <a:rPr dirty="0" sz="2000" spc="-5">
                <a:latin typeface="Tw Cen MT"/>
                <a:cs typeface="Tw Cen MT"/>
              </a:rPr>
              <a:t>Berne Convention </a:t>
            </a:r>
            <a:r>
              <a:rPr dirty="0" sz="2000">
                <a:latin typeface="Tw Cen MT"/>
                <a:cs typeface="Tw Cen MT"/>
              </a:rPr>
              <a:t>of</a:t>
            </a:r>
            <a:r>
              <a:rPr dirty="0" sz="2000" spc="80">
                <a:latin typeface="Tw Cen MT"/>
                <a:cs typeface="Tw Cen MT"/>
              </a:rPr>
              <a:t> </a:t>
            </a:r>
            <a:r>
              <a:rPr dirty="0" sz="2000" spc="-5">
                <a:latin typeface="Tw Cen MT"/>
                <a:cs typeface="Tw Cen MT"/>
              </a:rPr>
              <a:t>1886</a:t>
            </a:r>
            <a:endParaRPr sz="2000">
              <a:latin typeface="Tw Cen MT"/>
              <a:cs typeface="Tw Cen MT"/>
            </a:endParaRPr>
          </a:p>
          <a:p>
            <a:pPr lvl="1" marL="652780" indent="-275590">
              <a:lnSpc>
                <a:spcPct val="100000"/>
              </a:lnSpc>
              <a:spcBef>
                <a:spcPts val="360"/>
              </a:spcBef>
              <a:buClr>
                <a:srgbClr val="92B6D2"/>
              </a:buClr>
              <a:buSzPct val="70000"/>
              <a:buFont typeface="Wingdings 2"/>
              <a:buChar char=""/>
              <a:tabLst>
                <a:tab pos="653415" algn="l"/>
              </a:tabLst>
            </a:pPr>
            <a:r>
              <a:rPr dirty="0" sz="2000" spc="-5">
                <a:latin typeface="Tw Cen MT"/>
                <a:cs typeface="Tw Cen MT"/>
              </a:rPr>
              <a:t>Universal Copyright Convention </a:t>
            </a:r>
            <a:r>
              <a:rPr dirty="0" sz="2000">
                <a:latin typeface="Tw Cen MT"/>
                <a:cs typeface="Tw Cen MT"/>
              </a:rPr>
              <a:t>of</a:t>
            </a:r>
            <a:r>
              <a:rPr dirty="0" sz="2000" spc="85">
                <a:latin typeface="Tw Cen MT"/>
                <a:cs typeface="Tw Cen MT"/>
              </a:rPr>
              <a:t> </a:t>
            </a:r>
            <a:r>
              <a:rPr dirty="0" sz="2000" spc="-5">
                <a:latin typeface="Tw Cen MT"/>
                <a:cs typeface="Tw Cen MT"/>
              </a:rPr>
              <a:t>1951</a:t>
            </a:r>
            <a:endParaRPr sz="2000">
              <a:latin typeface="Tw Cen MT"/>
              <a:cs typeface="Tw Cen MT"/>
            </a:endParaRPr>
          </a:p>
          <a:p>
            <a:pPr lvl="1" marL="652780" marR="5080" indent="-274955">
              <a:lnSpc>
                <a:spcPts val="2160"/>
              </a:lnSpc>
              <a:spcBef>
                <a:spcPts val="610"/>
              </a:spcBef>
              <a:buClr>
                <a:srgbClr val="92B6D2"/>
              </a:buClr>
              <a:buSzPct val="70000"/>
              <a:buFont typeface="Wingdings 2"/>
              <a:buChar char=""/>
              <a:tabLst>
                <a:tab pos="653415" algn="l"/>
              </a:tabLst>
            </a:pPr>
            <a:r>
              <a:rPr dirty="0" sz="2000" spc="-5">
                <a:latin typeface="Tw Cen MT"/>
                <a:cs typeface="Tw Cen MT"/>
              </a:rPr>
              <a:t>Agreement </a:t>
            </a:r>
            <a:r>
              <a:rPr dirty="0" sz="2000">
                <a:latin typeface="Tw Cen MT"/>
                <a:cs typeface="Tw Cen MT"/>
              </a:rPr>
              <a:t>on </a:t>
            </a:r>
            <a:r>
              <a:rPr dirty="0" sz="2000" spc="-25">
                <a:latin typeface="Tw Cen MT"/>
                <a:cs typeface="Tw Cen MT"/>
              </a:rPr>
              <a:t>Trade </a:t>
            </a:r>
            <a:r>
              <a:rPr dirty="0" sz="2000" spc="-5">
                <a:latin typeface="Tw Cen MT"/>
                <a:cs typeface="Tw Cen MT"/>
              </a:rPr>
              <a:t>Related </a:t>
            </a:r>
            <a:r>
              <a:rPr dirty="0" sz="2000">
                <a:latin typeface="Tw Cen MT"/>
                <a:cs typeface="Tw Cen MT"/>
              </a:rPr>
              <a:t>Aspects </a:t>
            </a:r>
            <a:r>
              <a:rPr dirty="0" sz="2000" spc="-10">
                <a:latin typeface="Tw Cen MT"/>
                <a:cs typeface="Tw Cen MT"/>
              </a:rPr>
              <a:t>of </a:t>
            </a:r>
            <a:r>
              <a:rPr dirty="0" sz="2000" spc="-5">
                <a:latin typeface="Tw Cen MT"/>
                <a:cs typeface="Tw Cen MT"/>
              </a:rPr>
              <a:t>Intellectual Property</a:t>
            </a:r>
            <a:r>
              <a:rPr dirty="0" sz="2000" spc="-160">
                <a:latin typeface="Tw Cen MT"/>
                <a:cs typeface="Tw Cen MT"/>
              </a:rPr>
              <a:t> </a:t>
            </a:r>
            <a:r>
              <a:rPr dirty="0" sz="2000" spc="-5">
                <a:latin typeface="Tw Cen MT"/>
                <a:cs typeface="Tw Cen MT"/>
              </a:rPr>
              <a:t>Rights  (TRIPS)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8553450" y="0"/>
                </a:moveTo>
                <a:lnTo>
                  <a:pt x="0" y="0"/>
                </a:lnTo>
                <a:lnTo>
                  <a:pt x="0" y="228600"/>
                </a:lnTo>
                <a:lnTo>
                  <a:pt x="8553450" y="228600"/>
                </a:lnTo>
                <a:lnTo>
                  <a:pt x="8553450" y="0"/>
                </a:lnTo>
                <a:close/>
              </a:path>
            </a:pathLst>
          </a:custGeom>
          <a:solidFill>
            <a:srgbClr val="92B6D2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692" y="353009"/>
            <a:ext cx="616712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/>
              <a:t>Indian </a:t>
            </a:r>
            <a:r>
              <a:rPr dirty="0" sz="4400" spc="-5"/>
              <a:t>Copyright Act,</a:t>
            </a:r>
            <a:r>
              <a:rPr dirty="0" sz="4400" spc="-315"/>
              <a:t> </a:t>
            </a:r>
            <a:r>
              <a:rPr dirty="0" sz="4400" spc="-5"/>
              <a:t>1957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0" y="1302130"/>
            <a:ext cx="534035" cy="177165"/>
          </a:xfrm>
          <a:custGeom>
            <a:avLst/>
            <a:gdLst/>
            <a:ahLst/>
            <a:cxnLst/>
            <a:rect l="l" t="t" r="r" b="b"/>
            <a:pathLst>
              <a:path w="534035" h="177165">
                <a:moveTo>
                  <a:pt x="533704" y="0"/>
                </a:moveTo>
                <a:lnTo>
                  <a:pt x="0" y="0"/>
                </a:lnTo>
                <a:lnTo>
                  <a:pt x="0" y="176784"/>
                </a:lnTo>
                <a:lnTo>
                  <a:pt x="533704" y="176784"/>
                </a:lnTo>
                <a:lnTo>
                  <a:pt x="533704" y="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12852" y="1277239"/>
            <a:ext cx="1066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FFFFFF"/>
                </a:solidFill>
                <a:latin typeface="Tw Cen MT"/>
                <a:cs typeface="Tw Cen MT"/>
              </a:rPr>
              <a:t>8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1692" y="1703908"/>
            <a:ext cx="7844155" cy="382460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95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dirty="0" sz="2500">
                <a:latin typeface="Tw Cen MT"/>
                <a:cs typeface="Tw Cen MT"/>
              </a:rPr>
              <a:t>First </a:t>
            </a:r>
            <a:r>
              <a:rPr dirty="0" sz="2500" spc="-5">
                <a:latin typeface="Tw Cen MT"/>
                <a:cs typeface="Tw Cen MT"/>
              </a:rPr>
              <a:t>right </a:t>
            </a:r>
            <a:r>
              <a:rPr dirty="0" sz="2500">
                <a:latin typeface="Tw Cen MT"/>
                <a:cs typeface="Tw Cen MT"/>
              </a:rPr>
              <a:t>in </a:t>
            </a:r>
            <a:r>
              <a:rPr dirty="0" sz="2500" spc="-5">
                <a:latin typeface="Tw Cen MT"/>
                <a:cs typeface="Tw Cen MT"/>
              </a:rPr>
              <a:t>India in</a:t>
            </a:r>
            <a:r>
              <a:rPr dirty="0" sz="2500" spc="-40">
                <a:latin typeface="Tw Cen MT"/>
                <a:cs typeface="Tw Cen MT"/>
              </a:rPr>
              <a:t> </a:t>
            </a:r>
            <a:r>
              <a:rPr dirty="0" sz="2500" spc="-20">
                <a:latin typeface="Tw Cen MT"/>
                <a:cs typeface="Tw Cen MT"/>
              </a:rPr>
              <a:t>1914</a:t>
            </a:r>
            <a:endParaRPr sz="2500">
              <a:latin typeface="Tw Cen MT"/>
              <a:cs typeface="Tw Cen MT"/>
            </a:endParaRPr>
          </a:p>
          <a:p>
            <a:pPr marL="332740" indent="-320040">
              <a:lnSpc>
                <a:spcPct val="100000"/>
              </a:lnSpc>
              <a:spcBef>
                <a:spcPts val="1900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dirty="0" sz="2500" spc="-65">
                <a:latin typeface="Tw Cen MT"/>
                <a:cs typeface="Tw Cen MT"/>
              </a:rPr>
              <a:t>Now, </a:t>
            </a:r>
            <a:r>
              <a:rPr dirty="0" sz="2500" spc="-10">
                <a:latin typeface="Tw Cen MT"/>
                <a:cs typeface="Tw Cen MT"/>
              </a:rPr>
              <a:t>Indian </a:t>
            </a:r>
            <a:r>
              <a:rPr dirty="0" sz="2500" spc="-20">
                <a:latin typeface="Tw Cen MT"/>
                <a:cs typeface="Tw Cen MT"/>
              </a:rPr>
              <a:t>Copyright </a:t>
            </a:r>
            <a:r>
              <a:rPr dirty="0" sz="2500" spc="-5">
                <a:latin typeface="Tw Cen MT"/>
                <a:cs typeface="Tw Cen MT"/>
              </a:rPr>
              <a:t>Act,1957; </a:t>
            </a:r>
            <a:r>
              <a:rPr dirty="0" sz="2500" spc="-45">
                <a:latin typeface="Tw Cen MT"/>
                <a:cs typeface="Tw Cen MT"/>
              </a:rPr>
              <a:t>w.e.f.</a:t>
            </a:r>
            <a:r>
              <a:rPr dirty="0" sz="2500" spc="15">
                <a:latin typeface="Tw Cen MT"/>
                <a:cs typeface="Tw Cen MT"/>
              </a:rPr>
              <a:t> </a:t>
            </a:r>
            <a:r>
              <a:rPr dirty="0" sz="2500" spc="-5">
                <a:latin typeface="Tw Cen MT"/>
                <a:cs typeface="Tw Cen MT"/>
              </a:rPr>
              <a:t>1958</a:t>
            </a:r>
            <a:endParaRPr sz="2500">
              <a:latin typeface="Tw Cen MT"/>
              <a:cs typeface="Tw Cen MT"/>
            </a:endParaRPr>
          </a:p>
          <a:p>
            <a:pPr marL="332740" indent="-320040">
              <a:lnSpc>
                <a:spcPct val="100000"/>
              </a:lnSpc>
              <a:spcBef>
                <a:spcPts val="1925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dirty="0" sz="2500">
                <a:latin typeface="Tw Cen MT"/>
                <a:cs typeface="Tw Cen MT"/>
              </a:rPr>
              <a:t>Further </a:t>
            </a:r>
            <a:r>
              <a:rPr dirty="0" sz="2500" spc="-5">
                <a:latin typeface="Tw Cen MT"/>
                <a:cs typeface="Tw Cen MT"/>
              </a:rPr>
              <a:t>amendments in 1983,1984,1992,1994,1999</a:t>
            </a:r>
            <a:endParaRPr sz="2500">
              <a:latin typeface="Tw Cen MT"/>
              <a:cs typeface="Tw Cen MT"/>
            </a:endParaRPr>
          </a:p>
          <a:p>
            <a:pPr marL="332740" marR="5080" indent="-320040">
              <a:lnSpc>
                <a:spcPct val="109600"/>
              </a:lnSpc>
              <a:spcBef>
                <a:spcPts val="935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dirty="0" sz="2500" spc="-5">
                <a:latin typeface="Tw Cen MT"/>
                <a:cs typeface="Tw Cen MT"/>
              </a:rPr>
              <a:t>adopted </a:t>
            </a:r>
            <a:r>
              <a:rPr dirty="0" sz="2500" spc="-20">
                <a:latin typeface="Tw Cen MT"/>
                <a:cs typeface="Tw Cen MT"/>
              </a:rPr>
              <a:t>many </a:t>
            </a:r>
            <a:r>
              <a:rPr dirty="0" sz="2500">
                <a:latin typeface="Tw Cen MT"/>
                <a:cs typeface="Tw Cen MT"/>
              </a:rPr>
              <a:t>English </a:t>
            </a:r>
            <a:r>
              <a:rPr dirty="0" sz="2500" spc="-5">
                <a:latin typeface="Tw Cen MT"/>
                <a:cs typeface="Tw Cen MT"/>
              </a:rPr>
              <a:t>provisions, introduced </a:t>
            </a:r>
            <a:r>
              <a:rPr dirty="0" sz="2500" spc="-15">
                <a:latin typeface="Tw Cen MT"/>
                <a:cs typeface="Tw Cen MT"/>
              </a:rPr>
              <a:t>new </a:t>
            </a:r>
            <a:r>
              <a:rPr dirty="0" sz="2500" spc="-5">
                <a:latin typeface="Tw Cen MT"/>
                <a:cs typeface="Tw Cen MT"/>
              </a:rPr>
              <a:t>ideas</a:t>
            </a:r>
            <a:r>
              <a:rPr dirty="0" sz="2500" spc="-229">
                <a:latin typeface="Tw Cen MT"/>
                <a:cs typeface="Tw Cen MT"/>
              </a:rPr>
              <a:t> </a:t>
            </a:r>
            <a:r>
              <a:rPr dirty="0" sz="2500" spc="-5">
                <a:latin typeface="Tw Cen MT"/>
                <a:cs typeface="Tw Cen MT"/>
              </a:rPr>
              <a:t>and  concepts.</a:t>
            </a:r>
            <a:endParaRPr sz="2500">
              <a:latin typeface="Tw Cen MT"/>
              <a:cs typeface="Tw Cen MT"/>
            </a:endParaRPr>
          </a:p>
          <a:p>
            <a:pPr marL="332740" indent="-320040">
              <a:lnSpc>
                <a:spcPct val="100000"/>
              </a:lnSpc>
              <a:spcBef>
                <a:spcPts val="1685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dirty="0" sz="2500" spc="-5">
                <a:latin typeface="Tw Cen MT"/>
                <a:cs typeface="Tw Cen MT"/>
              </a:rPr>
              <a:t>Created </a:t>
            </a:r>
            <a:r>
              <a:rPr dirty="0" sz="2500" spc="-20">
                <a:latin typeface="Tw Cen MT"/>
                <a:cs typeface="Tw Cen MT"/>
              </a:rPr>
              <a:t>Copyright </a:t>
            </a:r>
            <a:r>
              <a:rPr dirty="0" sz="2500" spc="-5">
                <a:latin typeface="Tw Cen MT"/>
                <a:cs typeface="Tw Cen MT"/>
              </a:rPr>
              <a:t>Office and </a:t>
            </a:r>
            <a:r>
              <a:rPr dirty="0" sz="2500" spc="-20">
                <a:latin typeface="Tw Cen MT"/>
                <a:cs typeface="Tw Cen MT"/>
              </a:rPr>
              <a:t>Copyright</a:t>
            </a:r>
            <a:r>
              <a:rPr dirty="0" sz="2500" spc="-25">
                <a:latin typeface="Tw Cen MT"/>
                <a:cs typeface="Tw Cen MT"/>
              </a:rPr>
              <a:t> </a:t>
            </a:r>
            <a:r>
              <a:rPr dirty="0" sz="2500" spc="-5">
                <a:latin typeface="Tw Cen MT"/>
                <a:cs typeface="Tw Cen MT"/>
              </a:rPr>
              <a:t>Board</a:t>
            </a:r>
            <a:endParaRPr sz="2500">
              <a:latin typeface="Tw Cen MT"/>
              <a:cs typeface="Tw Cen MT"/>
            </a:endParaRPr>
          </a:p>
          <a:p>
            <a:pPr marL="332740" indent="-320040">
              <a:lnSpc>
                <a:spcPct val="100000"/>
              </a:lnSpc>
              <a:spcBef>
                <a:spcPts val="1895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dirty="0" sz="2500" spc="-5">
                <a:latin typeface="Tw Cen MT"/>
                <a:cs typeface="Tw Cen MT"/>
              </a:rPr>
              <a:t>Introduced </a:t>
            </a:r>
            <a:r>
              <a:rPr dirty="0" sz="2500">
                <a:latin typeface="Tw Cen MT"/>
                <a:cs typeface="Tw Cen MT"/>
              </a:rPr>
              <a:t>civil </a:t>
            </a:r>
            <a:r>
              <a:rPr dirty="0" sz="2500" spc="-5">
                <a:latin typeface="Tw Cen MT"/>
                <a:cs typeface="Tw Cen MT"/>
              </a:rPr>
              <a:t>and criminal </a:t>
            </a:r>
            <a:r>
              <a:rPr dirty="0" sz="2500" spc="-10">
                <a:latin typeface="Tw Cen MT"/>
                <a:cs typeface="Tw Cen MT"/>
              </a:rPr>
              <a:t>remedies </a:t>
            </a:r>
            <a:r>
              <a:rPr dirty="0" sz="2500" spc="-5">
                <a:latin typeface="Tw Cen MT"/>
                <a:cs typeface="Tw Cen MT"/>
              </a:rPr>
              <a:t>against</a:t>
            </a:r>
            <a:r>
              <a:rPr dirty="0" sz="2500" spc="-15">
                <a:latin typeface="Tw Cen MT"/>
                <a:cs typeface="Tw Cen MT"/>
              </a:rPr>
              <a:t> </a:t>
            </a:r>
            <a:r>
              <a:rPr dirty="0" sz="2500" spc="-5">
                <a:latin typeface="Tw Cen MT"/>
                <a:cs typeface="Tw Cen MT"/>
              </a:rPr>
              <a:t>infringement</a:t>
            </a:r>
            <a:endParaRPr sz="2500">
              <a:latin typeface="Tw Cen MT"/>
              <a:cs typeface="Tw Cen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072119" y="1775332"/>
            <a:ext cx="809472" cy="13760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692" y="353009"/>
            <a:ext cx="727392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/>
              <a:t>Indian </a:t>
            </a:r>
            <a:r>
              <a:rPr dirty="0" sz="4400" spc="-5"/>
              <a:t>Perspective on</a:t>
            </a:r>
            <a:r>
              <a:rPr dirty="0" sz="4400" spc="-10"/>
              <a:t> </a:t>
            </a:r>
            <a:r>
              <a:rPr dirty="0" sz="4400" spc="-5"/>
              <a:t>Copyright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0" y="1302130"/>
            <a:ext cx="534035" cy="177165"/>
          </a:xfrm>
          <a:custGeom>
            <a:avLst/>
            <a:gdLst/>
            <a:ahLst/>
            <a:cxnLst/>
            <a:rect l="l" t="t" r="r" b="b"/>
            <a:pathLst>
              <a:path w="534035" h="177165">
                <a:moveTo>
                  <a:pt x="533704" y="0"/>
                </a:moveTo>
                <a:lnTo>
                  <a:pt x="0" y="0"/>
                </a:lnTo>
                <a:lnTo>
                  <a:pt x="0" y="176784"/>
                </a:lnTo>
                <a:lnTo>
                  <a:pt x="533704" y="176784"/>
                </a:lnTo>
                <a:lnTo>
                  <a:pt x="533704" y="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12852" y="1277239"/>
            <a:ext cx="1066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FFFFFF"/>
                </a:solidFill>
                <a:latin typeface="Tw Cen MT"/>
                <a:cs typeface="Tw Cen MT"/>
              </a:rPr>
              <a:t>9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1692" y="1600276"/>
            <a:ext cx="7840980" cy="9112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32740" marR="5080" indent="-320040">
              <a:lnSpc>
                <a:spcPct val="100000"/>
              </a:lnSpc>
              <a:spcBef>
                <a:spcPts val="105"/>
              </a:spcBef>
            </a:pPr>
            <a:r>
              <a:rPr dirty="0" sz="2900">
                <a:latin typeface="Tw Cen MT"/>
                <a:cs typeface="Tw Cen MT"/>
              </a:rPr>
              <a:t>The </a:t>
            </a:r>
            <a:r>
              <a:rPr dirty="0" sz="2900" spc="-5">
                <a:latin typeface="Tw Cen MT"/>
                <a:cs typeface="Tw Cen MT"/>
              </a:rPr>
              <a:t>Copyright Act, 1957 </a:t>
            </a:r>
            <a:r>
              <a:rPr dirty="0" sz="2900">
                <a:latin typeface="Tw Cen MT"/>
                <a:cs typeface="Tw Cen MT"/>
              </a:rPr>
              <a:t>confers </a:t>
            </a:r>
            <a:r>
              <a:rPr dirty="0" sz="2900" spc="-5">
                <a:latin typeface="Tw Cen MT"/>
                <a:cs typeface="Tw Cen MT"/>
              </a:rPr>
              <a:t>copyright protection  </a:t>
            </a:r>
            <a:r>
              <a:rPr dirty="0" sz="2900">
                <a:latin typeface="Tw Cen MT"/>
                <a:cs typeface="Tw Cen MT"/>
              </a:rPr>
              <a:t>in the </a:t>
            </a:r>
            <a:r>
              <a:rPr dirty="0" sz="2900" spc="-5">
                <a:latin typeface="Tw Cen MT"/>
                <a:cs typeface="Tw Cen MT"/>
              </a:rPr>
              <a:t>following </a:t>
            </a:r>
            <a:r>
              <a:rPr dirty="0" sz="2900" spc="-10">
                <a:latin typeface="Tw Cen MT"/>
                <a:cs typeface="Tw Cen MT"/>
              </a:rPr>
              <a:t>two</a:t>
            </a:r>
            <a:r>
              <a:rPr dirty="0" sz="2900">
                <a:latin typeface="Tw Cen MT"/>
                <a:cs typeface="Tw Cen MT"/>
              </a:rPr>
              <a:t> </a:t>
            </a:r>
            <a:r>
              <a:rPr dirty="0" sz="2900" spc="-5">
                <a:latin typeface="Tw Cen MT"/>
                <a:cs typeface="Tw Cen MT"/>
              </a:rPr>
              <a:t>forms: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86000" y="3052445"/>
            <a:ext cx="4596130" cy="1071880"/>
          </a:xfrm>
          <a:custGeom>
            <a:avLst/>
            <a:gdLst/>
            <a:ahLst/>
            <a:cxnLst/>
            <a:rect l="l" t="t" r="r" b="b"/>
            <a:pathLst>
              <a:path w="4596130" h="1071879">
                <a:moveTo>
                  <a:pt x="4417059" y="0"/>
                </a:moveTo>
                <a:lnTo>
                  <a:pt x="178435" y="0"/>
                </a:lnTo>
                <a:lnTo>
                  <a:pt x="131444" y="6350"/>
                </a:lnTo>
                <a:lnTo>
                  <a:pt x="88264" y="24129"/>
                </a:lnTo>
                <a:lnTo>
                  <a:pt x="52069" y="52069"/>
                </a:lnTo>
                <a:lnTo>
                  <a:pt x="24130" y="88264"/>
                </a:lnTo>
                <a:lnTo>
                  <a:pt x="6350" y="130809"/>
                </a:lnTo>
                <a:lnTo>
                  <a:pt x="0" y="178434"/>
                </a:lnTo>
                <a:lnTo>
                  <a:pt x="0" y="893444"/>
                </a:lnTo>
                <a:lnTo>
                  <a:pt x="6350" y="941069"/>
                </a:lnTo>
                <a:lnTo>
                  <a:pt x="24130" y="983614"/>
                </a:lnTo>
                <a:lnTo>
                  <a:pt x="52069" y="1019809"/>
                </a:lnTo>
                <a:lnTo>
                  <a:pt x="88264" y="1047749"/>
                </a:lnTo>
                <a:lnTo>
                  <a:pt x="131444" y="1065529"/>
                </a:lnTo>
                <a:lnTo>
                  <a:pt x="178435" y="1071879"/>
                </a:lnTo>
                <a:lnTo>
                  <a:pt x="4417059" y="1071879"/>
                </a:lnTo>
                <a:lnTo>
                  <a:pt x="4464684" y="1065529"/>
                </a:lnTo>
                <a:lnTo>
                  <a:pt x="4507230" y="1047749"/>
                </a:lnTo>
                <a:lnTo>
                  <a:pt x="4543425" y="1019809"/>
                </a:lnTo>
                <a:lnTo>
                  <a:pt x="4571365" y="983614"/>
                </a:lnTo>
                <a:lnTo>
                  <a:pt x="4589780" y="941069"/>
                </a:lnTo>
                <a:lnTo>
                  <a:pt x="4596130" y="893444"/>
                </a:lnTo>
                <a:lnTo>
                  <a:pt x="4596130" y="178434"/>
                </a:lnTo>
                <a:lnTo>
                  <a:pt x="4589780" y="130809"/>
                </a:lnTo>
                <a:lnTo>
                  <a:pt x="4571365" y="88264"/>
                </a:lnTo>
                <a:lnTo>
                  <a:pt x="4543425" y="52069"/>
                </a:lnTo>
                <a:lnTo>
                  <a:pt x="4507230" y="24129"/>
                </a:lnTo>
                <a:lnTo>
                  <a:pt x="4464684" y="6350"/>
                </a:lnTo>
                <a:lnTo>
                  <a:pt x="4417059" y="0"/>
                </a:lnTo>
                <a:close/>
              </a:path>
            </a:pathLst>
          </a:custGeom>
          <a:solidFill>
            <a:srgbClr val="92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86000" y="4645659"/>
            <a:ext cx="4596130" cy="1071880"/>
          </a:xfrm>
          <a:custGeom>
            <a:avLst/>
            <a:gdLst/>
            <a:ahLst/>
            <a:cxnLst/>
            <a:rect l="l" t="t" r="r" b="b"/>
            <a:pathLst>
              <a:path w="4596130" h="1071879">
                <a:moveTo>
                  <a:pt x="4417059" y="0"/>
                </a:moveTo>
                <a:lnTo>
                  <a:pt x="178435" y="0"/>
                </a:lnTo>
                <a:lnTo>
                  <a:pt x="131444" y="6350"/>
                </a:lnTo>
                <a:lnTo>
                  <a:pt x="88264" y="24129"/>
                </a:lnTo>
                <a:lnTo>
                  <a:pt x="52069" y="52069"/>
                </a:lnTo>
                <a:lnTo>
                  <a:pt x="24130" y="88264"/>
                </a:lnTo>
                <a:lnTo>
                  <a:pt x="6350" y="130809"/>
                </a:lnTo>
                <a:lnTo>
                  <a:pt x="0" y="178434"/>
                </a:lnTo>
                <a:lnTo>
                  <a:pt x="0" y="893444"/>
                </a:lnTo>
                <a:lnTo>
                  <a:pt x="6350" y="941069"/>
                </a:lnTo>
                <a:lnTo>
                  <a:pt x="24130" y="983614"/>
                </a:lnTo>
                <a:lnTo>
                  <a:pt x="52069" y="1019809"/>
                </a:lnTo>
                <a:lnTo>
                  <a:pt x="88264" y="1047749"/>
                </a:lnTo>
                <a:lnTo>
                  <a:pt x="131444" y="1065530"/>
                </a:lnTo>
                <a:lnTo>
                  <a:pt x="178435" y="1071880"/>
                </a:lnTo>
                <a:lnTo>
                  <a:pt x="4417059" y="1071880"/>
                </a:lnTo>
                <a:lnTo>
                  <a:pt x="4464684" y="1065530"/>
                </a:lnTo>
                <a:lnTo>
                  <a:pt x="4507230" y="1047749"/>
                </a:lnTo>
                <a:lnTo>
                  <a:pt x="4543425" y="1019809"/>
                </a:lnTo>
                <a:lnTo>
                  <a:pt x="4571365" y="983614"/>
                </a:lnTo>
                <a:lnTo>
                  <a:pt x="4589780" y="941069"/>
                </a:lnTo>
                <a:lnTo>
                  <a:pt x="4596130" y="893444"/>
                </a:lnTo>
                <a:lnTo>
                  <a:pt x="4596130" y="178434"/>
                </a:lnTo>
                <a:lnTo>
                  <a:pt x="4589780" y="130809"/>
                </a:lnTo>
                <a:lnTo>
                  <a:pt x="4571365" y="88264"/>
                </a:lnTo>
                <a:lnTo>
                  <a:pt x="4543425" y="52069"/>
                </a:lnTo>
                <a:lnTo>
                  <a:pt x="4507230" y="24129"/>
                </a:lnTo>
                <a:lnTo>
                  <a:pt x="4464684" y="6350"/>
                </a:lnTo>
                <a:lnTo>
                  <a:pt x="4417059" y="0"/>
                </a:lnTo>
                <a:close/>
              </a:path>
            </a:pathLst>
          </a:custGeom>
          <a:solidFill>
            <a:srgbClr val="92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505836" y="3170885"/>
            <a:ext cx="4077970" cy="23374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700" b="1">
                <a:solidFill>
                  <a:srgbClr val="FFFFFF"/>
                </a:solidFill>
                <a:latin typeface="Tw Cen MT"/>
                <a:cs typeface="Tw Cen MT"/>
              </a:rPr>
              <a:t>Economic</a:t>
            </a:r>
            <a:r>
              <a:rPr dirty="0" sz="4700" spc="-65" b="1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dirty="0" sz="4700" spc="-5" b="1">
                <a:solidFill>
                  <a:srgbClr val="FFFFFF"/>
                </a:solidFill>
                <a:latin typeface="Tw Cen MT"/>
                <a:cs typeface="Tw Cen MT"/>
              </a:rPr>
              <a:t>Rights</a:t>
            </a:r>
            <a:endParaRPr sz="4700">
              <a:latin typeface="Tw Cen MT"/>
              <a:cs typeface="Tw Cen MT"/>
            </a:endParaRPr>
          </a:p>
          <a:p>
            <a:pPr>
              <a:lnSpc>
                <a:spcPct val="100000"/>
              </a:lnSpc>
            </a:pPr>
            <a:endParaRPr sz="635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4700" spc="-5" b="1">
                <a:solidFill>
                  <a:srgbClr val="FFFFFF"/>
                </a:solidFill>
                <a:latin typeface="Tw Cen MT"/>
                <a:cs typeface="Tw Cen MT"/>
              </a:rPr>
              <a:t>Moral</a:t>
            </a:r>
            <a:r>
              <a:rPr dirty="0" sz="4700" spc="-20" b="1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dirty="0" sz="4700" b="1">
                <a:solidFill>
                  <a:srgbClr val="FFFFFF"/>
                </a:solidFill>
                <a:latin typeface="Tw Cen MT"/>
                <a:cs typeface="Tw Cen MT"/>
              </a:rPr>
              <a:t>Rights</a:t>
            </a:r>
            <a:endParaRPr sz="47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Gagan Varshney</dc:creator>
  <cp:keywords>Aligarh Muslim University</cp:keywords>
  <dc:title>Copyright</dc:title>
  <dcterms:created xsi:type="dcterms:W3CDTF">2020-06-17T14:39:52Z</dcterms:created>
  <dcterms:modified xsi:type="dcterms:W3CDTF">2020-06-17T14:39:52Z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2020-06-17T00:00:00Z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2020-06-17T00:00:00Z</vt:filetime>
  </property>
</Properties>
</file>