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211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710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22423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9924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053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0159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46456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2594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942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316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5363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8234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030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653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78575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4364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7219611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a:extLst>
              <a:ext uri="{FF2B5EF4-FFF2-40B4-BE49-F238E27FC236}">
                <a16:creationId xmlns:a16="http://schemas.microsoft.com/office/drawing/2014/main" id="{2BCAC93D-5AA4-41F6-A2CC-3501C9CC9C1B}"/>
              </a:ext>
            </a:extLst>
          </p:cNvPr>
          <p:cNvPicPr>
            <a:picLocks noChangeAspect="1"/>
          </p:cNvPicPr>
          <p:nvPr/>
        </p:nvPicPr>
        <p:blipFill rotWithShape="1">
          <a:blip r:embed="rId2"/>
          <a:srcRect l="9091" t="23391"/>
          <a:stretch/>
        </p:blipFill>
        <p:spPr>
          <a:xfrm>
            <a:off x="-14357" y="14387"/>
            <a:ext cx="12207220" cy="6857990"/>
          </a:xfrm>
          <a:prstGeom prst="rect">
            <a:avLst/>
          </a:prstGeom>
        </p:spPr>
      </p:pic>
      <p:sp>
        <p:nvSpPr>
          <p:cNvPr id="25" name="Isosceles Triangle 24">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Parallelogram 26">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675446" y="887910"/>
            <a:ext cx="6410104" cy="2340377"/>
          </a:xfrm>
        </p:spPr>
        <p:txBody>
          <a:bodyPr>
            <a:normAutofit/>
          </a:bodyPr>
          <a:lstStyle/>
          <a:p>
            <a:r>
              <a:rPr lang="en-GB" sz="6000">
                <a:solidFill>
                  <a:schemeClr val="bg1">
                    <a:lumMod val="65000"/>
                  </a:schemeClr>
                </a:solidFill>
              </a:rPr>
              <a:t>Digital Documents</a:t>
            </a:r>
          </a:p>
        </p:txBody>
      </p:sp>
      <p:sp>
        <p:nvSpPr>
          <p:cNvPr id="3" name="Subtitle 2"/>
          <p:cNvSpPr>
            <a:spLocks noGrp="1"/>
          </p:cNvSpPr>
          <p:nvPr>
            <p:ph type="subTitle" idx="1"/>
          </p:nvPr>
        </p:nvSpPr>
        <p:spPr>
          <a:xfrm>
            <a:off x="6196209" y="3907059"/>
            <a:ext cx="4573037" cy="1815766"/>
          </a:xfrm>
        </p:spPr>
        <p:txBody>
          <a:bodyPr vert="horz" lIns="91440" tIns="45720" rIns="91440" bIns="45720" rtlCol="0" anchor="t">
            <a:noAutofit/>
          </a:bodyPr>
          <a:lstStyle/>
          <a:p>
            <a:r>
              <a:rPr lang="en-GB" sz="2400">
                <a:solidFill>
                  <a:schemeClr val="bg1"/>
                </a:solidFill>
              </a:rPr>
              <a:t>SUSMITA SHA</a:t>
            </a:r>
          </a:p>
          <a:p>
            <a:r>
              <a:rPr lang="en-GB" sz="2400">
                <a:solidFill>
                  <a:schemeClr val="bg1"/>
                </a:solidFill>
              </a:rPr>
              <a:t>CSE(Sec-A)</a:t>
            </a:r>
          </a:p>
          <a:p>
            <a:r>
              <a:rPr lang="en-GB" sz="2400">
                <a:solidFill>
                  <a:schemeClr val="bg1"/>
                </a:solidFill>
              </a:rPr>
              <a:t>4th year</a:t>
            </a:r>
          </a:p>
          <a:p>
            <a:r>
              <a:rPr lang="en-GB" sz="2400">
                <a:solidFill>
                  <a:schemeClr val="bg1"/>
                </a:solidFill>
              </a:rPr>
              <a:t>16800116011</a:t>
            </a:r>
          </a:p>
          <a:p>
            <a:r>
              <a:rPr lang="en-GB" sz="2400">
                <a:solidFill>
                  <a:schemeClr val="bg1"/>
                </a:solidFill>
              </a:rPr>
              <a:t>E-Commerce</a:t>
            </a:r>
          </a:p>
        </p:txBody>
      </p:sp>
      <p:sp>
        <p:nvSpPr>
          <p:cNvPr id="39"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 flower&#10;&#10;Description generated with very high confidence">
            <a:extLst>
              <a:ext uri="{FF2B5EF4-FFF2-40B4-BE49-F238E27FC236}">
                <a16:creationId xmlns:a16="http://schemas.microsoft.com/office/drawing/2014/main" id="{5AC6F84A-F0B3-4FD3-90C2-511A4D2FB988}"/>
              </a:ext>
            </a:extLst>
          </p:cNvPr>
          <p:cNvPicPr>
            <a:picLocks noChangeAspect="1"/>
          </p:cNvPicPr>
          <p:nvPr/>
        </p:nvPicPr>
        <p:blipFill>
          <a:blip r:embed="rId2"/>
          <a:stretch>
            <a:fillRect/>
          </a:stretch>
        </p:blipFill>
        <p:spPr>
          <a:xfrm>
            <a:off x="411193" y="114300"/>
            <a:ext cx="8810445" cy="6255588"/>
          </a:xfrm>
          <a:prstGeom prst="rect">
            <a:avLst/>
          </a:prstGeom>
        </p:spPr>
      </p:pic>
      <p:pic>
        <p:nvPicPr>
          <p:cNvPr id="3" name="Picture 3" descr="A picture containing bird, flower&#10;&#10;Description generated with very high confidence">
            <a:extLst>
              <a:ext uri="{FF2B5EF4-FFF2-40B4-BE49-F238E27FC236}">
                <a16:creationId xmlns:a16="http://schemas.microsoft.com/office/drawing/2014/main" id="{20BC9158-6FB9-4D22-9797-1215DD80EB61}"/>
              </a:ext>
            </a:extLst>
          </p:cNvPr>
          <p:cNvPicPr>
            <a:picLocks noChangeAspect="1"/>
          </p:cNvPicPr>
          <p:nvPr/>
        </p:nvPicPr>
        <p:blipFill>
          <a:blip r:embed="rId3"/>
          <a:stretch>
            <a:fillRect/>
          </a:stretch>
        </p:blipFill>
        <p:spPr>
          <a:xfrm>
            <a:off x="425573" y="2098377"/>
            <a:ext cx="8968592" cy="4515926"/>
          </a:xfrm>
          <a:prstGeom prst="rect">
            <a:avLst/>
          </a:prstGeom>
        </p:spPr>
      </p:pic>
    </p:spTree>
    <p:extLst>
      <p:ext uri="{BB962C8B-B14F-4D97-AF65-F5344CB8AC3E}">
        <p14:creationId xmlns:p14="http://schemas.microsoft.com/office/powerpoint/2010/main" val="390485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10;&#10;Description generated with very high confidence">
            <a:extLst>
              <a:ext uri="{FF2B5EF4-FFF2-40B4-BE49-F238E27FC236}">
                <a16:creationId xmlns:a16="http://schemas.microsoft.com/office/drawing/2014/main" id="{EB0471B3-9FA2-49FA-B158-6ECFE2E4E3B7}"/>
              </a:ext>
            </a:extLst>
          </p:cNvPr>
          <p:cNvPicPr>
            <a:picLocks noChangeAspect="1"/>
          </p:cNvPicPr>
          <p:nvPr/>
        </p:nvPicPr>
        <p:blipFill>
          <a:blip r:embed="rId2"/>
          <a:stretch>
            <a:fillRect/>
          </a:stretch>
        </p:blipFill>
        <p:spPr>
          <a:xfrm>
            <a:off x="425570" y="588754"/>
            <a:ext cx="9112369" cy="5680493"/>
          </a:xfrm>
          <a:prstGeom prst="rect">
            <a:avLst/>
          </a:prstGeom>
        </p:spPr>
      </p:pic>
    </p:spTree>
    <p:extLst>
      <p:ext uri="{BB962C8B-B14F-4D97-AF65-F5344CB8AC3E}">
        <p14:creationId xmlns:p14="http://schemas.microsoft.com/office/powerpoint/2010/main" val="125422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10;&#10;Description generated with very high confidence">
            <a:extLst>
              <a:ext uri="{FF2B5EF4-FFF2-40B4-BE49-F238E27FC236}">
                <a16:creationId xmlns:a16="http://schemas.microsoft.com/office/drawing/2014/main" id="{853623A2-1B32-494D-8A56-B66A26F72B47}"/>
              </a:ext>
            </a:extLst>
          </p:cNvPr>
          <p:cNvPicPr>
            <a:picLocks noChangeAspect="1"/>
          </p:cNvPicPr>
          <p:nvPr/>
        </p:nvPicPr>
        <p:blipFill>
          <a:blip r:embed="rId2"/>
          <a:stretch>
            <a:fillRect/>
          </a:stretch>
        </p:blipFill>
        <p:spPr>
          <a:xfrm>
            <a:off x="396816" y="631887"/>
            <a:ext cx="9227386" cy="5680492"/>
          </a:xfrm>
          <a:prstGeom prst="rect">
            <a:avLst/>
          </a:prstGeom>
        </p:spPr>
      </p:pic>
    </p:spTree>
    <p:extLst>
      <p:ext uri="{BB962C8B-B14F-4D97-AF65-F5344CB8AC3E}">
        <p14:creationId xmlns:p14="http://schemas.microsoft.com/office/powerpoint/2010/main" val="84445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4" name="Group 63">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1" name="Straight Connector 64">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82" name="Rectangle 75">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77">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84" name="Straight Connector 78">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5" name="Straight Connector 79">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8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8" name="Isosceles Triangle 82">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1" name="Isosceles Triangle 85">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2" name="Isosceles Triangle 86">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AF5800AC-D2F1-47C6-938D-F9EFA7BB601F}"/>
              </a:ext>
            </a:extLst>
          </p:cNvPr>
          <p:cNvSpPr txBox="1"/>
          <p:nvPr/>
        </p:nvSpPr>
        <p:spPr>
          <a:xfrm>
            <a:off x="917595" y="1009930"/>
            <a:ext cx="7766936" cy="81241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r>
              <a:rPr lang="en-US" sz="3600" b="1" u="sng">
                <a:solidFill>
                  <a:srgbClr val="FFFF00"/>
                </a:solidFill>
                <a:ea typeface="+mj-ea"/>
                <a:cs typeface="+mj-cs"/>
              </a:rPr>
              <a:t>What are digital documents?</a:t>
            </a:r>
            <a:endParaRPr lang="en-US" sz="3600" u="sng">
              <a:solidFill>
                <a:srgbClr val="FFFF00"/>
              </a:solidFill>
              <a:ea typeface="+mj-ea"/>
              <a:cs typeface="+mj-cs"/>
            </a:endParaRPr>
          </a:p>
        </p:txBody>
      </p:sp>
      <p:sp>
        <p:nvSpPr>
          <p:cNvPr id="3" name="TextBox 2">
            <a:extLst>
              <a:ext uri="{FF2B5EF4-FFF2-40B4-BE49-F238E27FC236}">
                <a16:creationId xmlns:a16="http://schemas.microsoft.com/office/drawing/2014/main" id="{DEB9C996-6B69-4CEC-8B9C-FC56896CE6FF}"/>
              </a:ext>
            </a:extLst>
          </p:cNvPr>
          <p:cNvSpPr txBox="1"/>
          <p:nvPr/>
        </p:nvSpPr>
        <p:spPr>
          <a:xfrm>
            <a:off x="1748287" y="2265872"/>
            <a:ext cx="705640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accent4">
                    <a:lumMod val="60000"/>
                    <a:lumOff val="40000"/>
                  </a:schemeClr>
                </a:solidFill>
                <a:ea typeface="+mn-lt"/>
                <a:cs typeface="+mn-lt"/>
              </a:rPr>
              <a:t>Digital documents are those that exist in electronic form. They may also exist in physical paper form, or they may exist exclusively in digital form. Digital documents may be stored on electronic media, such as hard drives, iCloud servers, exabyte tape or any manner of electronic media. One manner of determining the accuracy and authenticity of digital files is to examine the original digital size and compare the number of bytes within it. There is an ongoing debate about the best way to store electronic or digital files for archival purposes, since we don’t know what digital media and file formats will be used in 50 or 100 years.</a:t>
            </a:r>
            <a:endParaRPr lang="en-US" sz="2000">
              <a:solidFill>
                <a:schemeClr val="accent4">
                  <a:lumMod val="60000"/>
                  <a:lumOff val="40000"/>
                </a:schemeClr>
              </a:solidFill>
            </a:endParaRPr>
          </a:p>
        </p:txBody>
      </p:sp>
    </p:spTree>
    <p:extLst>
      <p:ext uri="{BB962C8B-B14F-4D97-AF65-F5344CB8AC3E}">
        <p14:creationId xmlns:p14="http://schemas.microsoft.com/office/powerpoint/2010/main" val="37357803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E7324-46ED-400C-9713-A286E9EF8369}"/>
              </a:ext>
            </a:extLst>
          </p:cNvPr>
          <p:cNvSpPr txBox="1"/>
          <p:nvPr/>
        </p:nvSpPr>
        <p:spPr>
          <a:xfrm>
            <a:off x="1302589" y="598098"/>
            <a:ext cx="6150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i="1">
                <a:solidFill>
                  <a:schemeClr val="accent5">
                    <a:lumMod val="60000"/>
                    <a:lumOff val="40000"/>
                  </a:schemeClr>
                </a:solidFill>
              </a:rPr>
              <a:t>Type of Digital Documents</a:t>
            </a:r>
          </a:p>
        </p:txBody>
      </p:sp>
      <p:sp>
        <p:nvSpPr>
          <p:cNvPr id="4" name="TextBox 3">
            <a:extLst>
              <a:ext uri="{FF2B5EF4-FFF2-40B4-BE49-F238E27FC236}">
                <a16:creationId xmlns:a16="http://schemas.microsoft.com/office/drawing/2014/main" id="{7CF4DF78-D919-4425-AD30-75915851C9DF}"/>
              </a:ext>
            </a:extLst>
          </p:cNvPr>
          <p:cNvSpPr txBox="1"/>
          <p:nvPr/>
        </p:nvSpPr>
        <p:spPr>
          <a:xfrm>
            <a:off x="2264973" y="1589237"/>
            <a:ext cx="699889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en-GB" sz="2400">
                <a:solidFill>
                  <a:srgbClr val="7030A0"/>
                </a:solidFill>
              </a:rPr>
              <a:t>Imaging(TIFF)</a:t>
            </a:r>
          </a:p>
          <a:p>
            <a:pPr marL="285750" indent="-285750">
              <a:buFont typeface="Wingdings"/>
              <a:buChar char="Ø"/>
            </a:pPr>
            <a:endParaRPr lang="en-GB" sz="2400">
              <a:solidFill>
                <a:srgbClr val="7030A0"/>
              </a:solidFill>
            </a:endParaRPr>
          </a:p>
          <a:p>
            <a:pPr marL="285750" indent="-285750">
              <a:buFont typeface="Wingdings"/>
              <a:buChar char="Ø"/>
            </a:pPr>
            <a:r>
              <a:rPr lang="en-GB" sz="2400">
                <a:solidFill>
                  <a:srgbClr val="7030A0"/>
                </a:solidFill>
              </a:rPr>
              <a:t>Structured documents(SGML</a:t>
            </a:r>
            <a:r>
              <a:rPr lang="en-GB">
                <a:solidFill>
                  <a:srgbClr val="7030A0"/>
                </a:solidFill>
              </a:rPr>
              <a:t>)</a:t>
            </a:r>
          </a:p>
          <a:p>
            <a:pPr marL="285750" indent="-285750">
              <a:buFont typeface="Wingdings"/>
              <a:buChar char="Ø"/>
            </a:pPr>
            <a:endParaRPr lang="en-GB" sz="2400">
              <a:solidFill>
                <a:srgbClr val="7030A0"/>
              </a:solidFill>
            </a:endParaRPr>
          </a:p>
          <a:p>
            <a:pPr marL="285750" indent="-285750">
              <a:buFont typeface="Wingdings"/>
              <a:buChar char="Ø"/>
            </a:pPr>
            <a:r>
              <a:rPr lang="en-GB" sz="2400">
                <a:solidFill>
                  <a:srgbClr val="7030A0"/>
                </a:solidFill>
              </a:rPr>
              <a:t>Distributed Hypertext(HTML)</a:t>
            </a:r>
          </a:p>
          <a:p>
            <a:pPr marL="285750" indent="-285750">
              <a:buFont typeface="Wingdings"/>
              <a:buChar char="Ø"/>
            </a:pPr>
            <a:endParaRPr lang="en-GB" sz="2400">
              <a:solidFill>
                <a:srgbClr val="7030A0"/>
              </a:solidFill>
            </a:endParaRPr>
          </a:p>
          <a:p>
            <a:pPr marL="285750" indent="-285750">
              <a:buFont typeface="Wingdings"/>
              <a:buChar char="Ø"/>
            </a:pPr>
            <a:r>
              <a:rPr lang="en-GB" sz="2400">
                <a:solidFill>
                  <a:srgbClr val="7030A0"/>
                </a:solidFill>
              </a:rPr>
              <a:t>Active or Compound(OLE)</a:t>
            </a:r>
          </a:p>
        </p:txBody>
      </p:sp>
    </p:spTree>
    <p:extLst>
      <p:ext uri="{BB962C8B-B14F-4D97-AF65-F5344CB8AC3E}">
        <p14:creationId xmlns:p14="http://schemas.microsoft.com/office/powerpoint/2010/main" val="29535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09744B97-32A3-4778-8186-EC0BE6D73FEB}"/>
              </a:ext>
            </a:extLst>
          </p:cNvPr>
          <p:cNvSpPr txBox="1"/>
          <p:nvPr/>
        </p:nvSpPr>
        <p:spPr>
          <a:xfrm>
            <a:off x="269017" y="538227"/>
            <a:ext cx="5900307" cy="7926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457200">
              <a:spcBef>
                <a:spcPct val="0"/>
              </a:spcBef>
              <a:spcAft>
                <a:spcPts val="600"/>
              </a:spcAft>
            </a:pPr>
            <a:r>
              <a:rPr lang="en-US" sz="4400" i="1" u="sng">
                <a:solidFill>
                  <a:schemeClr val="tx2">
                    <a:lumMod val="60000"/>
                    <a:lumOff val="40000"/>
                  </a:schemeClr>
                </a:solidFill>
                <a:latin typeface="+mj-lt"/>
                <a:ea typeface="+mj-ea"/>
                <a:cs typeface="+mj-cs"/>
              </a:rPr>
              <a:t>DOCUMENT IMAGING</a:t>
            </a:r>
          </a:p>
        </p:txBody>
      </p:sp>
      <p:sp>
        <p:nvSpPr>
          <p:cNvPr id="3" name="TextBox 2">
            <a:extLst>
              <a:ext uri="{FF2B5EF4-FFF2-40B4-BE49-F238E27FC236}">
                <a16:creationId xmlns:a16="http://schemas.microsoft.com/office/drawing/2014/main" id="{0453F475-1594-4FF9-A1FF-EEC9F93AC25B}"/>
              </a:ext>
            </a:extLst>
          </p:cNvPr>
          <p:cNvSpPr txBox="1"/>
          <p:nvPr/>
        </p:nvSpPr>
        <p:spPr>
          <a:xfrm>
            <a:off x="956633" y="2034936"/>
            <a:ext cx="56618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An imaging system passes a paper document through a scanner that renders it digital &amp; stores the digital data as a bit-mapped image.</a:t>
            </a:r>
          </a:p>
          <a:p>
            <a:endParaRPr lang="en-GB"/>
          </a:p>
          <a:p>
            <a:endParaRPr lang="en-GB"/>
          </a:p>
          <a:p>
            <a:r>
              <a:rPr lang="en-GB"/>
              <a:t>Use key words for indexing &amp; searching</a:t>
            </a:r>
          </a:p>
          <a:p>
            <a:endParaRPr lang="en-GB"/>
          </a:p>
          <a:p>
            <a:r>
              <a:rPr lang="en-GB" b="1"/>
              <a:t>PROBLEMS:</a:t>
            </a:r>
          </a:p>
          <a:p>
            <a:r>
              <a:rPr lang="en-GB"/>
              <a:t>   </a:t>
            </a:r>
          </a:p>
          <a:p>
            <a:pPr marL="285750" indent="-285750">
              <a:buFont typeface="Wingdings"/>
              <a:buChar char="§"/>
            </a:pPr>
            <a:r>
              <a:rPr lang="en-GB"/>
              <a:t>Contains only images &amp; not text</a:t>
            </a:r>
          </a:p>
          <a:p>
            <a:pPr marL="285750" indent="-285750">
              <a:buFont typeface="Wingdings"/>
              <a:buChar char="§"/>
            </a:pPr>
            <a:endParaRPr lang="en-GB"/>
          </a:p>
          <a:p>
            <a:pPr marL="285750" indent="-285750">
              <a:buFont typeface="Wingdings"/>
              <a:buChar char="§"/>
            </a:pPr>
            <a:r>
              <a:rPr lang="en-GB"/>
              <a:t>No formal internal structure</a:t>
            </a:r>
          </a:p>
        </p:txBody>
      </p:sp>
    </p:spTree>
    <p:extLst>
      <p:ext uri="{BB962C8B-B14F-4D97-AF65-F5344CB8AC3E}">
        <p14:creationId xmlns:p14="http://schemas.microsoft.com/office/powerpoint/2010/main" val="88797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350913C0-BEAA-42A7-95F7-49B1AEDF961A}"/>
              </a:ext>
            </a:extLst>
          </p:cNvPr>
          <p:cNvSpPr txBox="1"/>
          <p:nvPr/>
        </p:nvSpPr>
        <p:spPr>
          <a:xfrm>
            <a:off x="1334538" y="794270"/>
            <a:ext cx="6933050" cy="7117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457200">
              <a:lnSpc>
                <a:spcPct val="90000"/>
              </a:lnSpc>
              <a:spcBef>
                <a:spcPct val="0"/>
              </a:spcBef>
              <a:spcAft>
                <a:spcPts val="600"/>
              </a:spcAft>
            </a:pPr>
            <a:r>
              <a:rPr lang="en-US" sz="4000" u="sng">
                <a:solidFill>
                  <a:schemeClr val="tx1">
                    <a:lumMod val="75000"/>
                  </a:schemeClr>
                </a:solidFill>
                <a:latin typeface="+mj-lt"/>
                <a:ea typeface="+mj-ea"/>
                <a:cs typeface="+mj-cs"/>
              </a:rPr>
              <a:t>TIFF(Tag Image File Format)</a:t>
            </a:r>
          </a:p>
        </p:txBody>
      </p:sp>
      <p:sp>
        <p:nvSpPr>
          <p:cNvPr id="3" name="TextBox 2">
            <a:extLst>
              <a:ext uri="{FF2B5EF4-FFF2-40B4-BE49-F238E27FC236}">
                <a16:creationId xmlns:a16="http://schemas.microsoft.com/office/drawing/2014/main" id="{4EC6C1CD-EC8F-4935-ADDA-DF985A7C6E8E}"/>
              </a:ext>
            </a:extLst>
          </p:cNvPr>
          <p:cNvSpPr txBox="1"/>
          <p:nvPr/>
        </p:nvSpPr>
        <p:spPr>
          <a:xfrm>
            <a:off x="2566898" y="1718634"/>
            <a:ext cx="67832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GB">
                <a:solidFill>
                  <a:srgbClr val="00B0F0"/>
                </a:solidFill>
              </a:rPr>
              <a:t>TIFF format is standard in document imaging and document management systems</a:t>
            </a:r>
          </a:p>
          <a:p>
            <a:pPr marL="285750" indent="-285750">
              <a:buFont typeface="Wingdings"/>
              <a:buChar char="ü"/>
            </a:pPr>
            <a:endParaRPr lang="en-GB">
              <a:solidFill>
                <a:srgbClr val="00B0F0"/>
              </a:solidFill>
            </a:endParaRPr>
          </a:p>
          <a:p>
            <a:pPr marL="285750" indent="-285750">
              <a:buFont typeface="Wingdings"/>
              <a:buChar char="ü"/>
            </a:pPr>
            <a:r>
              <a:rPr lang="en-GB">
                <a:solidFill>
                  <a:srgbClr val="00B0F0"/>
                </a:solidFill>
              </a:rPr>
              <a:t>Created  by  company Aldus jointly with Microsoft  for  postscript</a:t>
            </a:r>
          </a:p>
          <a:p>
            <a:pPr marL="285750" indent="-285750">
              <a:buFont typeface="Wingdings"/>
              <a:buChar char="ü"/>
            </a:pPr>
            <a:endParaRPr lang="en-GB">
              <a:solidFill>
                <a:srgbClr val="00B0F0"/>
              </a:solidFill>
            </a:endParaRPr>
          </a:p>
          <a:p>
            <a:pPr marL="285750" indent="-285750">
              <a:buFont typeface="Wingdings"/>
              <a:buChar char="ü"/>
            </a:pPr>
            <a:r>
              <a:rPr lang="en-GB">
                <a:solidFill>
                  <a:srgbClr val="00B0F0"/>
                </a:solidFill>
              </a:rPr>
              <a:t>Supports black &amp; white images – to conserve storage capacity</a:t>
            </a:r>
          </a:p>
          <a:p>
            <a:pPr marL="285750" indent="-285750">
              <a:buFont typeface="Wingdings"/>
              <a:buChar char="ü"/>
            </a:pPr>
            <a:endParaRPr lang="en-GB">
              <a:solidFill>
                <a:srgbClr val="00B0F0"/>
              </a:solidFill>
            </a:endParaRPr>
          </a:p>
          <a:p>
            <a:pPr marL="285750" indent="-285750">
              <a:buFont typeface="Wingdings"/>
              <a:buChar char="ü"/>
            </a:pPr>
            <a:r>
              <a:rPr lang="en-GB">
                <a:solidFill>
                  <a:srgbClr val="00B0F0"/>
                </a:solidFill>
              </a:rPr>
              <a:t>Supports multiple pages</a:t>
            </a:r>
          </a:p>
        </p:txBody>
      </p:sp>
      <p:sp>
        <p:nvSpPr>
          <p:cNvPr id="4" name="TextBox 3">
            <a:extLst>
              <a:ext uri="{FF2B5EF4-FFF2-40B4-BE49-F238E27FC236}">
                <a16:creationId xmlns:a16="http://schemas.microsoft.com/office/drawing/2014/main" id="{97B88F00-F492-4161-A3CD-DD1DEA55136D}"/>
              </a:ext>
            </a:extLst>
          </p:cNvPr>
          <p:cNvSpPr txBox="1"/>
          <p:nvPr/>
        </p:nvSpPr>
        <p:spPr>
          <a:xfrm>
            <a:off x="1949570" y="4436853"/>
            <a:ext cx="57193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i="1" u="sng">
                <a:solidFill>
                  <a:schemeClr val="accent3">
                    <a:lumMod val="60000"/>
                    <a:lumOff val="40000"/>
                  </a:schemeClr>
                </a:solidFill>
              </a:rPr>
              <a:t>Limitation of document image</a:t>
            </a:r>
          </a:p>
        </p:txBody>
      </p:sp>
      <p:sp>
        <p:nvSpPr>
          <p:cNvPr id="5" name="TextBox 4">
            <a:extLst>
              <a:ext uri="{FF2B5EF4-FFF2-40B4-BE49-F238E27FC236}">
                <a16:creationId xmlns:a16="http://schemas.microsoft.com/office/drawing/2014/main" id="{09106CE7-3579-4C16-AC49-296D87C8CFC0}"/>
              </a:ext>
            </a:extLst>
          </p:cNvPr>
          <p:cNvSpPr txBox="1"/>
          <p:nvPr/>
        </p:nvSpPr>
        <p:spPr>
          <a:xfrm>
            <a:off x="2753803" y="5154822"/>
            <a:ext cx="54030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solidFill>
                  <a:schemeClr val="tx1">
                    <a:lumMod val="95000"/>
                  </a:schemeClr>
                </a:solidFill>
              </a:rPr>
              <a:t>Does not allow repackaging</a:t>
            </a:r>
            <a:endParaRPr lang="en-US">
              <a:solidFill>
                <a:schemeClr val="tx1">
                  <a:lumMod val="95000"/>
                </a:schemeClr>
              </a:solidFill>
            </a:endParaRPr>
          </a:p>
          <a:p>
            <a:pPr marL="285750" indent="-285750">
              <a:buFont typeface="Arial"/>
              <a:buChar char="•"/>
            </a:pPr>
            <a:endParaRPr lang="en-GB">
              <a:solidFill>
                <a:schemeClr val="tx1">
                  <a:lumMod val="95000"/>
                </a:schemeClr>
              </a:solidFill>
            </a:endParaRPr>
          </a:p>
          <a:p>
            <a:pPr marL="285750" indent="-285750">
              <a:buFont typeface="Arial"/>
              <a:buChar char="•"/>
            </a:pPr>
            <a:r>
              <a:rPr lang="en-GB">
                <a:solidFill>
                  <a:schemeClr val="tx1">
                    <a:lumMod val="95000"/>
                  </a:schemeClr>
                </a:solidFill>
              </a:rPr>
              <a:t>Solution: Structured documents</a:t>
            </a:r>
          </a:p>
        </p:txBody>
      </p:sp>
    </p:spTree>
    <p:extLst>
      <p:ext uri="{BB962C8B-B14F-4D97-AF65-F5344CB8AC3E}">
        <p14:creationId xmlns:p14="http://schemas.microsoft.com/office/powerpoint/2010/main" val="13737164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2458096-EC27-4B86-B804-27261BF1D9E2}"/>
              </a:ext>
            </a:extLst>
          </p:cNvPr>
          <p:cNvSpPr txBox="1"/>
          <p:nvPr/>
        </p:nvSpPr>
        <p:spPr>
          <a:xfrm>
            <a:off x="1043950" y="1179151"/>
            <a:ext cx="3300646" cy="44638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i="1" u="sng">
                <a:solidFill>
                  <a:schemeClr val="tx1">
                    <a:lumMod val="95000"/>
                    <a:lumOff val="5000"/>
                  </a:schemeClr>
                </a:solidFill>
                <a:latin typeface="+mj-lt"/>
                <a:ea typeface="+mj-ea"/>
                <a:cs typeface="+mj-cs"/>
              </a:rPr>
              <a:t>Structured documents</a:t>
            </a:r>
          </a:p>
        </p:txBody>
      </p:sp>
      <p:sp>
        <p:nvSpPr>
          <p:cNvPr id="44" name="Isosceles Triangle 4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F7CE44-8000-4661-91BC-8D5B9EDE235D}"/>
              </a:ext>
            </a:extLst>
          </p:cNvPr>
          <p:cNvSpPr txBox="1"/>
          <p:nvPr/>
        </p:nvSpPr>
        <p:spPr>
          <a:xfrm>
            <a:off x="4978918" y="1109145"/>
            <a:ext cx="6341016" cy="46039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defTabSz="457200">
              <a:spcBef>
                <a:spcPts val="1000"/>
              </a:spcBef>
              <a:buClr>
                <a:schemeClr val="accent1"/>
              </a:buClr>
              <a:buSzPct val="80000"/>
              <a:buFont typeface="Wingdings" charset="2"/>
              <a:buChar char="ü"/>
            </a:pPr>
            <a:r>
              <a:rPr lang="en-US">
                <a:solidFill>
                  <a:schemeClr val="tx1">
                    <a:lumMod val="75000"/>
                    <a:lumOff val="25000"/>
                  </a:schemeClr>
                </a:solidFill>
              </a:rPr>
              <a:t>Users can  manipulate , edit and work  with document content</a:t>
            </a:r>
          </a:p>
          <a:p>
            <a:pPr marL="285750" indent="-285750" defTabSz="457200">
              <a:spcBef>
                <a:spcPts val="1000"/>
              </a:spcBef>
              <a:buClr>
                <a:schemeClr val="accent1"/>
              </a:buClr>
              <a:buSzPct val="80000"/>
              <a:buFont typeface="Wingdings" charset="2"/>
              <a:buChar char="ü"/>
            </a:pPr>
            <a:endParaRPr lang="en-US">
              <a:solidFill>
                <a:schemeClr val="tx1">
                  <a:lumMod val="75000"/>
                  <a:lumOff val="25000"/>
                </a:schemeClr>
              </a:solidFill>
            </a:endParaRPr>
          </a:p>
          <a:p>
            <a:pPr marL="285750" indent="-285750" defTabSz="457200">
              <a:spcBef>
                <a:spcPts val="1000"/>
              </a:spcBef>
              <a:buClr>
                <a:schemeClr val="accent1"/>
              </a:buClr>
              <a:buSzPct val="80000"/>
              <a:buFont typeface="Wingdings" charset="2"/>
              <a:buChar char="ü"/>
            </a:pPr>
            <a:r>
              <a:rPr lang="en-US">
                <a:solidFill>
                  <a:schemeClr val="tx1">
                    <a:lumMod val="75000"/>
                    <a:lumOff val="25000"/>
                  </a:schemeClr>
                </a:solidFill>
              </a:rPr>
              <a:t>Apply database structuring capabilities to documents  to allow tools to manipulate document content</a:t>
            </a:r>
          </a:p>
          <a:p>
            <a:pPr marL="285750" indent="-285750" defTabSz="457200">
              <a:spcBef>
                <a:spcPts val="1000"/>
              </a:spcBef>
              <a:buClr>
                <a:schemeClr val="accent1"/>
              </a:buClr>
              <a:buSzPct val="80000"/>
              <a:buFont typeface="Wingdings" charset="2"/>
              <a:buChar char="ü"/>
            </a:pPr>
            <a:endParaRPr lang="en-US">
              <a:solidFill>
                <a:schemeClr val="tx1">
                  <a:lumMod val="75000"/>
                  <a:lumOff val="25000"/>
                </a:schemeClr>
              </a:solidFill>
            </a:endParaRPr>
          </a:p>
          <a:p>
            <a:pPr marL="285750" indent="-285750" defTabSz="457200">
              <a:spcBef>
                <a:spcPts val="1000"/>
              </a:spcBef>
              <a:buClr>
                <a:schemeClr val="accent1"/>
              </a:buClr>
              <a:buSzPct val="80000"/>
              <a:buFont typeface="Wingdings" charset="2"/>
              <a:buChar char="ü"/>
            </a:pPr>
            <a:r>
              <a:rPr lang="en-US">
                <a:solidFill>
                  <a:schemeClr val="tx1">
                    <a:lumMod val="75000"/>
                    <a:lumOff val="25000"/>
                  </a:schemeClr>
                </a:solidFill>
              </a:rPr>
              <a:t>Documents may be lengthy , complex , spreadsheets , graphics etc.</a:t>
            </a:r>
          </a:p>
          <a:p>
            <a:pPr marL="285750" indent="-285750" defTabSz="457200">
              <a:spcBef>
                <a:spcPts val="1000"/>
              </a:spcBef>
              <a:buClr>
                <a:schemeClr val="accent1"/>
              </a:buClr>
              <a:buSzPct val="80000"/>
              <a:buFont typeface="Wingdings" charset="2"/>
              <a:buChar char="ü"/>
            </a:pPr>
            <a:endParaRPr lang="en-US">
              <a:solidFill>
                <a:schemeClr val="tx1">
                  <a:lumMod val="75000"/>
                  <a:lumOff val="25000"/>
                </a:schemeClr>
              </a:solidFill>
            </a:endParaRPr>
          </a:p>
          <a:p>
            <a:pPr marL="285750" indent="-285750" defTabSz="457200">
              <a:spcBef>
                <a:spcPts val="1000"/>
              </a:spcBef>
              <a:buClr>
                <a:schemeClr val="accent1"/>
              </a:buClr>
              <a:buSzPct val="80000"/>
              <a:buFont typeface="Wingdings" charset="2"/>
              <a:buChar char="ü"/>
            </a:pPr>
            <a:r>
              <a:rPr lang="en-US">
                <a:solidFill>
                  <a:schemeClr val="tx1">
                    <a:lumMod val="75000"/>
                    <a:lumOff val="25000"/>
                  </a:schemeClr>
                </a:solidFill>
              </a:rPr>
              <a:t>Example: TOC(Table of Contents)</a:t>
            </a:r>
          </a:p>
        </p:txBody>
      </p:sp>
      <p:sp>
        <p:nvSpPr>
          <p:cNvPr id="48" name="Isosceles Triangle 47">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79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04054-A3F6-4D8A-8AF4-6CDD852F690D}"/>
              </a:ext>
            </a:extLst>
          </p:cNvPr>
          <p:cNvSpPr txBox="1"/>
          <p:nvPr/>
        </p:nvSpPr>
        <p:spPr>
          <a:xfrm>
            <a:off x="411193" y="569343"/>
            <a:ext cx="72720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a:solidFill>
                  <a:schemeClr val="accent3">
                    <a:lumMod val="60000"/>
                    <a:lumOff val="40000"/>
                  </a:schemeClr>
                </a:solidFill>
              </a:rPr>
              <a:t>Capabilities of structured documents</a:t>
            </a:r>
          </a:p>
        </p:txBody>
      </p:sp>
      <p:sp>
        <p:nvSpPr>
          <p:cNvPr id="3" name="TextBox 2">
            <a:extLst>
              <a:ext uri="{FF2B5EF4-FFF2-40B4-BE49-F238E27FC236}">
                <a16:creationId xmlns:a16="http://schemas.microsoft.com/office/drawing/2014/main" id="{C2CF2B6D-3268-4ACB-8973-E8B8EAE9EE98}"/>
              </a:ext>
            </a:extLst>
          </p:cNvPr>
          <p:cNvSpPr txBox="1"/>
          <p:nvPr/>
        </p:nvSpPr>
        <p:spPr>
          <a:xfrm>
            <a:off x="525314" y="1215425"/>
            <a:ext cx="1167153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Document formatting &amp; rendering</a:t>
            </a:r>
            <a:endParaRPr lang="en-US"/>
          </a:p>
          <a:p>
            <a:r>
              <a:rPr lang="en-GB"/>
              <a:t>              companies give their CDs containing manuals to customers . This reduces printing &amp; packaging costs and faster updates of critical information . Audio rendering of documents opens up a new world for visually handicapped.</a:t>
            </a:r>
            <a:endParaRPr lang="en-US"/>
          </a:p>
          <a:p>
            <a:endParaRPr lang="en-GB"/>
          </a:p>
          <a:p>
            <a:r>
              <a:rPr lang="en-GB"/>
              <a:t>Create easily modifiable structures</a:t>
            </a:r>
          </a:p>
          <a:p>
            <a:r>
              <a:rPr lang="en-GB"/>
              <a:t>              </a:t>
            </a:r>
            <a:r>
              <a:rPr lang="en-GB">
                <a:ea typeface="+mn-lt"/>
                <a:cs typeface="+mn-lt"/>
              </a:rPr>
              <a:t>Allows more dynamic documents ,user interaction &amp; manipulation(bookmark, highlight text , write notes).Documents can be edited , linked to other items such as graphics , video ,photo etc.</a:t>
            </a:r>
          </a:p>
          <a:p>
            <a:endParaRPr lang="en-GB">
              <a:ea typeface="+mn-lt"/>
              <a:cs typeface="+mn-lt"/>
            </a:endParaRPr>
          </a:p>
          <a:p>
            <a:r>
              <a:rPr lang="en-GB">
                <a:ea typeface="+mn-lt"/>
                <a:cs typeface="+mn-lt"/>
              </a:rPr>
              <a:t>Easier to search &amp; query given the right structure &amp; interface</a:t>
            </a:r>
          </a:p>
          <a:p>
            <a:r>
              <a:rPr lang="en-GB">
                <a:ea typeface="+mn-lt"/>
                <a:cs typeface="+mn-lt"/>
              </a:rPr>
              <a:t>              Formats:</a:t>
            </a:r>
          </a:p>
          <a:p>
            <a:r>
              <a:rPr lang="en-GB">
                <a:ea typeface="+mn-lt"/>
                <a:cs typeface="+mn-lt"/>
              </a:rPr>
              <a:t>1. Document interchange formats (ODA –Office Document Architeture, CDA- Compound Document Architecture)</a:t>
            </a:r>
            <a:endParaRPr lang="en-GB"/>
          </a:p>
          <a:p>
            <a:r>
              <a:rPr lang="en-GB">
                <a:ea typeface="+mn-lt"/>
                <a:cs typeface="+mn-lt"/>
              </a:rPr>
              <a:t>Adv:</a:t>
            </a:r>
          </a:p>
          <a:p>
            <a:r>
              <a:rPr lang="en-GB">
                <a:ea typeface="+mn-lt"/>
                <a:cs typeface="+mn-lt"/>
              </a:rPr>
              <a:t>     I.Generate platform &amp; application independent info</a:t>
            </a:r>
          </a:p>
          <a:p>
            <a:r>
              <a:rPr lang="en-GB">
                <a:ea typeface="+mn-lt"/>
                <a:cs typeface="+mn-lt"/>
              </a:rPr>
              <a:t>     Ii.Keep format &amp; styling</a:t>
            </a:r>
          </a:p>
          <a:p>
            <a:r>
              <a:rPr lang="en-GB">
                <a:ea typeface="+mn-lt"/>
                <a:cs typeface="+mn-lt"/>
              </a:rPr>
              <a:t>     Iii.Support audio,graphics &amp; video</a:t>
            </a:r>
          </a:p>
          <a:p>
            <a:r>
              <a:rPr lang="en-GB">
                <a:ea typeface="+mn-lt"/>
                <a:cs typeface="+mn-lt"/>
              </a:rPr>
              <a:t>Disadv:</a:t>
            </a:r>
          </a:p>
          <a:p>
            <a:r>
              <a:rPr lang="en-GB">
                <a:ea typeface="+mn-lt"/>
                <a:cs typeface="+mn-lt"/>
              </a:rPr>
              <a:t>      I.Require expertise to use</a:t>
            </a:r>
          </a:p>
          <a:p>
            <a:r>
              <a:rPr lang="en-GB">
                <a:ea typeface="+mn-lt"/>
                <a:cs typeface="+mn-lt"/>
              </a:rPr>
              <a:t>      Ii.Formats make users dependent on applications that can recognize the encoding used</a:t>
            </a:r>
          </a:p>
        </p:txBody>
      </p:sp>
    </p:spTree>
    <p:extLst>
      <p:ext uri="{BB962C8B-B14F-4D97-AF65-F5344CB8AC3E}">
        <p14:creationId xmlns:p14="http://schemas.microsoft.com/office/powerpoint/2010/main" val="134197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77DE4-F3B1-4376-8447-71DA51B86D1A}"/>
              </a:ext>
            </a:extLst>
          </p:cNvPr>
          <p:cNvSpPr txBox="1"/>
          <p:nvPr/>
        </p:nvSpPr>
        <p:spPr>
          <a:xfrm>
            <a:off x="828136" y="1029419"/>
            <a:ext cx="901172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2.Document structure languages(SGML- Standard Generalized Markup Language)</a:t>
            </a:r>
          </a:p>
          <a:p>
            <a:endParaRPr lang="en-GB"/>
          </a:p>
          <a:p>
            <a:r>
              <a:rPr lang="en-GB"/>
              <a:t>             Adv:</a:t>
            </a:r>
          </a:p>
          <a:p>
            <a:r>
              <a:rPr lang="en-GB"/>
              <a:t>                Allows creation of document type definition.</a:t>
            </a:r>
          </a:p>
          <a:p>
            <a:r>
              <a:rPr lang="en-GB"/>
              <a:t>             Disadv:</a:t>
            </a:r>
          </a:p>
          <a:p>
            <a:r>
              <a:rPr lang="en-GB"/>
              <a:t>                 Does not support non-text elements.</a:t>
            </a:r>
          </a:p>
          <a:p>
            <a:endParaRPr lang="en-GB"/>
          </a:p>
          <a:p>
            <a:endParaRPr lang="en-GB"/>
          </a:p>
          <a:p>
            <a:endParaRPr lang="en-GB" sz="2400" b="1"/>
          </a:p>
          <a:p>
            <a:r>
              <a:rPr lang="en-GB" sz="2400" b="1" u="sng"/>
              <a:t>HYPERTEXT DOCUMENTS</a:t>
            </a:r>
          </a:p>
          <a:p>
            <a:r>
              <a:rPr lang="en-GB" sz="2400" b="1"/>
              <a:t>         </a:t>
            </a:r>
            <a:r>
              <a:rPr lang="en-GB"/>
              <a:t>Hypertext markes document based information more mobile.</a:t>
            </a:r>
          </a:p>
          <a:p>
            <a:r>
              <a:rPr lang="en-GB"/>
              <a:t>            Reasons for mobility of info:</a:t>
            </a:r>
          </a:p>
          <a:p>
            <a:r>
              <a:rPr lang="en-GB"/>
              <a:t>                  _ info in enterprise is located in server but distributed throughout the organization.</a:t>
            </a:r>
          </a:p>
          <a:p>
            <a:r>
              <a:rPr lang="en-GB"/>
              <a:t>                  _ Split the large document into smallrt piecs</a:t>
            </a:r>
          </a:p>
          <a:p>
            <a:r>
              <a:rPr lang="en-GB"/>
              <a:t>                  _ Reuse document fragments for composing new documents</a:t>
            </a:r>
          </a:p>
        </p:txBody>
      </p:sp>
    </p:spTree>
    <p:extLst>
      <p:ext uri="{BB962C8B-B14F-4D97-AF65-F5344CB8AC3E}">
        <p14:creationId xmlns:p14="http://schemas.microsoft.com/office/powerpoint/2010/main" val="286347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bird&#10;&#10;Description generated with very high confidence">
            <a:extLst>
              <a:ext uri="{FF2B5EF4-FFF2-40B4-BE49-F238E27FC236}">
                <a16:creationId xmlns:a16="http://schemas.microsoft.com/office/drawing/2014/main" id="{FF99F10D-BAF8-4D1E-B9F0-AD4DC8F5ED7F}"/>
              </a:ext>
            </a:extLst>
          </p:cNvPr>
          <p:cNvPicPr>
            <a:picLocks noChangeAspect="1"/>
          </p:cNvPicPr>
          <p:nvPr/>
        </p:nvPicPr>
        <p:blipFill>
          <a:blip r:embed="rId2"/>
          <a:stretch>
            <a:fillRect/>
          </a:stretch>
        </p:blipFill>
        <p:spPr>
          <a:xfrm>
            <a:off x="511833" y="99924"/>
            <a:ext cx="8896709" cy="6586267"/>
          </a:xfrm>
          <a:prstGeom prst="rect">
            <a:avLst/>
          </a:prstGeom>
        </p:spPr>
      </p:pic>
    </p:spTree>
    <p:extLst>
      <p:ext uri="{BB962C8B-B14F-4D97-AF65-F5344CB8AC3E}">
        <p14:creationId xmlns:p14="http://schemas.microsoft.com/office/powerpoint/2010/main" val="18132425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Digital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Susmita Saha</cp:lastModifiedBy>
  <cp:revision>1</cp:revision>
  <dcterms:created xsi:type="dcterms:W3CDTF">2020-06-17T17:18:00Z</dcterms:created>
  <dcterms:modified xsi:type="dcterms:W3CDTF">2020-06-18T11:16:19Z</dcterms:modified>
</cp:coreProperties>
</file>