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506" y="-2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C53919-4E1E-4EC1-A60D-76E71D4B6A77}" type="datetimeFigureOut">
              <a:rPr lang="en-US" smtClean="0"/>
              <a:pPr/>
              <a:t>6/18/2020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177969-78B4-4865-AD22-745D8B83589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91DAEE-404D-4958-981D-7221656FF943}" type="datetimeFigureOut">
              <a:rPr lang="en-US" smtClean="0"/>
              <a:pPr/>
              <a:t>6/18/2020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5A48346-25CF-443F-AB49-0A9BF892CC3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91DAEE-404D-4958-981D-7221656FF943}" type="datetimeFigureOut">
              <a:rPr lang="en-US" smtClean="0"/>
              <a:pPr/>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8346-25CF-443F-AB49-0A9BF892CC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91DAEE-404D-4958-981D-7221656FF943}" type="datetimeFigureOut">
              <a:rPr lang="en-US" smtClean="0"/>
              <a:pPr/>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8346-25CF-443F-AB49-0A9BF892CC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91DAEE-404D-4958-981D-7221656FF943}" type="datetimeFigureOut">
              <a:rPr lang="en-US" smtClean="0"/>
              <a:pPr/>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8346-25CF-443F-AB49-0A9BF892CC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91DAEE-404D-4958-981D-7221656FF943}" type="datetimeFigureOut">
              <a:rPr lang="en-US" smtClean="0"/>
              <a:pPr/>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8346-25CF-443F-AB49-0A9BF892CC3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91DAEE-404D-4958-981D-7221656FF943}" type="datetimeFigureOut">
              <a:rPr lang="en-US" smtClean="0"/>
              <a:pPr/>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48346-25CF-443F-AB49-0A9BF892CC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91DAEE-404D-4958-981D-7221656FF943}" type="datetimeFigureOut">
              <a:rPr lang="en-US" smtClean="0"/>
              <a:pPr/>
              <a:t>6/18/2020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A48346-25CF-443F-AB49-0A9BF892CC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91DAEE-404D-4958-981D-7221656FF943}" type="datetimeFigureOut">
              <a:rPr lang="en-US" smtClean="0"/>
              <a:pPr/>
              <a:t>6/18/2020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A48346-25CF-443F-AB49-0A9BF892CC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1DAEE-404D-4958-981D-7221656FF943}" type="datetimeFigureOut">
              <a:rPr lang="en-US" smtClean="0"/>
              <a:pPr/>
              <a:t>6/18/2020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A48346-25CF-443F-AB49-0A9BF892CC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91DAEE-404D-4958-981D-7221656FF943}" type="datetimeFigureOut">
              <a:rPr lang="en-US" smtClean="0"/>
              <a:pPr/>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48346-25CF-443F-AB49-0A9BF892CC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91DAEE-404D-4958-981D-7221656FF943}" type="datetimeFigureOut">
              <a:rPr lang="en-US" smtClean="0"/>
              <a:pPr/>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5A48346-25CF-443F-AB49-0A9BF892CC36}"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91DAEE-404D-4958-981D-7221656FF943}" type="datetimeFigureOut">
              <a:rPr lang="en-US" smtClean="0"/>
              <a:pPr/>
              <a:t>6/18/2020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5A48346-25CF-443F-AB49-0A9BF892CC3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838200"/>
            <a:ext cx="2209800"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200" b="1" dirty="0" smtClean="0">
                <a:ln/>
                <a:solidFill>
                  <a:schemeClr val="accent3"/>
                </a:solidFill>
              </a:rPr>
              <a:t>Name :</a:t>
            </a:r>
            <a:r>
              <a:rPr lang="en-US" sz="5400" b="1" dirty="0" smtClean="0">
                <a:ln/>
                <a:solidFill>
                  <a:schemeClr val="accent3"/>
                </a:solidFill>
              </a:rPr>
              <a:t> </a:t>
            </a:r>
            <a:endParaRPr lang="en-US" sz="5400" b="1" cap="none" spc="0" dirty="0">
              <a:ln/>
              <a:solidFill>
                <a:schemeClr val="accent3"/>
              </a:solidFill>
              <a:effectLst/>
            </a:endParaRPr>
          </a:p>
        </p:txBody>
      </p:sp>
      <p:sp>
        <p:nvSpPr>
          <p:cNvPr id="6" name="Rectangle 5"/>
          <p:cNvSpPr/>
          <p:nvPr/>
        </p:nvSpPr>
        <p:spPr>
          <a:xfrm>
            <a:off x="76200" y="1524000"/>
            <a:ext cx="2209800"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sz="3200" b="1" dirty="0" smtClean="0">
                <a:ln/>
                <a:solidFill>
                  <a:schemeClr val="accent3"/>
                </a:solidFill>
              </a:rPr>
              <a:t>Roll No:</a:t>
            </a:r>
            <a:r>
              <a:rPr lang="en-US" sz="5400" b="1" dirty="0" smtClean="0">
                <a:ln/>
                <a:solidFill>
                  <a:schemeClr val="accent3"/>
                </a:solidFill>
              </a:rPr>
              <a:t> </a:t>
            </a:r>
            <a:endParaRPr lang="en-US" sz="5400" b="1" cap="none" spc="0" dirty="0">
              <a:ln/>
              <a:solidFill>
                <a:schemeClr val="accent3"/>
              </a:solidFill>
              <a:effectLst/>
            </a:endParaRPr>
          </a:p>
        </p:txBody>
      </p:sp>
      <p:sp>
        <p:nvSpPr>
          <p:cNvPr id="7" name="Rectangle 6"/>
          <p:cNvSpPr/>
          <p:nvPr/>
        </p:nvSpPr>
        <p:spPr>
          <a:xfrm>
            <a:off x="2286000" y="2743200"/>
            <a:ext cx="2895600" cy="584775"/>
          </a:xfrm>
          <a:prstGeom prst="rect">
            <a:avLst/>
          </a:prstGeom>
        </p:spPr>
        <p:txBody>
          <a:bodyPr wrap="square">
            <a:spAutoFit/>
          </a:bodyPr>
          <a:lstStyle/>
          <a:p>
            <a:r>
              <a:rPr lang="en-US" sz="3200" b="1" dirty="0" smtClean="0">
                <a:ln/>
                <a:solidFill>
                  <a:srgbClr val="FFC000"/>
                </a:solidFill>
              </a:rPr>
              <a:t>171680120154 </a:t>
            </a:r>
            <a:endParaRPr lang="en-US" dirty="0">
              <a:solidFill>
                <a:srgbClr val="FFC000"/>
              </a:solidFill>
            </a:endParaRPr>
          </a:p>
        </p:txBody>
      </p:sp>
      <p:sp>
        <p:nvSpPr>
          <p:cNvPr id="8" name="Rectangle 7"/>
          <p:cNvSpPr/>
          <p:nvPr/>
        </p:nvSpPr>
        <p:spPr>
          <a:xfrm>
            <a:off x="0" y="3200400"/>
            <a:ext cx="1981200"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sz="3200" b="1" dirty="0" smtClean="0">
                <a:ln/>
                <a:solidFill>
                  <a:schemeClr val="accent3"/>
                </a:solidFill>
              </a:rPr>
              <a:t>Stream :</a:t>
            </a:r>
            <a:r>
              <a:rPr lang="en-US" sz="5400" b="1" dirty="0" smtClean="0">
                <a:ln/>
                <a:solidFill>
                  <a:schemeClr val="accent3"/>
                </a:solidFill>
              </a:rPr>
              <a:t> </a:t>
            </a:r>
            <a:endParaRPr lang="en-US" sz="5400" b="1" cap="none" spc="0" dirty="0">
              <a:ln/>
              <a:solidFill>
                <a:schemeClr val="accent3"/>
              </a:solidFill>
              <a:effectLst/>
            </a:endParaRPr>
          </a:p>
        </p:txBody>
      </p:sp>
      <p:sp>
        <p:nvSpPr>
          <p:cNvPr id="9" name="Rectangle 8"/>
          <p:cNvSpPr/>
          <p:nvPr/>
        </p:nvSpPr>
        <p:spPr>
          <a:xfrm>
            <a:off x="-76200" y="3953470"/>
            <a:ext cx="1981200"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200" b="1" dirty="0">
                <a:ln/>
                <a:solidFill>
                  <a:schemeClr val="accent3"/>
                </a:solidFill>
              </a:rPr>
              <a:t>S</a:t>
            </a:r>
            <a:r>
              <a:rPr lang="en-US" sz="3200" b="1" dirty="0" smtClean="0">
                <a:ln/>
                <a:solidFill>
                  <a:schemeClr val="accent3"/>
                </a:solidFill>
              </a:rPr>
              <a:t>ubject  :</a:t>
            </a:r>
            <a:r>
              <a:rPr lang="en-US" sz="5400" b="1" dirty="0" smtClean="0">
                <a:ln/>
                <a:solidFill>
                  <a:schemeClr val="accent3"/>
                </a:solidFill>
              </a:rPr>
              <a:t> </a:t>
            </a:r>
            <a:endParaRPr lang="en-US" sz="5400" b="1" cap="none" spc="0" dirty="0">
              <a:ln/>
              <a:solidFill>
                <a:schemeClr val="accent3"/>
              </a:solidFill>
              <a:effectLst/>
            </a:endParaRPr>
          </a:p>
        </p:txBody>
      </p:sp>
      <p:sp>
        <p:nvSpPr>
          <p:cNvPr id="10" name="Rectangle 9"/>
          <p:cNvSpPr/>
          <p:nvPr/>
        </p:nvSpPr>
        <p:spPr>
          <a:xfrm>
            <a:off x="2133600" y="1143000"/>
            <a:ext cx="4419600" cy="584775"/>
          </a:xfrm>
          <a:prstGeom prst="rect">
            <a:avLst/>
          </a:prstGeom>
        </p:spPr>
        <p:txBody>
          <a:bodyPr wrap="square">
            <a:spAutoFit/>
          </a:bodyPr>
          <a:lstStyle/>
          <a:p>
            <a:r>
              <a:rPr lang="en-US" sz="3200" b="1" dirty="0" smtClean="0">
                <a:ln/>
                <a:solidFill>
                  <a:srgbClr val="FFC000"/>
                </a:solidFill>
              </a:rPr>
              <a:t>Sudip</a:t>
            </a:r>
            <a:r>
              <a:rPr lang="en-US" sz="3200" b="1" dirty="0" smtClean="0">
                <a:ln/>
                <a:solidFill>
                  <a:srgbClr val="0BD0D9"/>
                </a:solidFill>
              </a:rPr>
              <a:t> </a:t>
            </a:r>
            <a:r>
              <a:rPr lang="en-US" sz="3200" b="1" dirty="0" smtClean="0">
                <a:ln/>
                <a:solidFill>
                  <a:srgbClr val="FFC000"/>
                </a:solidFill>
              </a:rPr>
              <a:t>chatterjee</a:t>
            </a:r>
            <a:r>
              <a:rPr lang="en-US" sz="3200" b="1" dirty="0" smtClean="0">
                <a:ln/>
                <a:solidFill>
                  <a:srgbClr val="0BD0D9"/>
                </a:solidFill>
              </a:rPr>
              <a:t> </a:t>
            </a:r>
            <a:endParaRPr lang="en-US" dirty="0"/>
          </a:p>
        </p:txBody>
      </p:sp>
      <p:sp>
        <p:nvSpPr>
          <p:cNvPr id="11" name="Rectangle 10"/>
          <p:cNvSpPr/>
          <p:nvPr/>
        </p:nvSpPr>
        <p:spPr>
          <a:xfrm>
            <a:off x="2209800" y="1828800"/>
            <a:ext cx="3048000" cy="584775"/>
          </a:xfrm>
          <a:prstGeom prst="rect">
            <a:avLst/>
          </a:prstGeom>
        </p:spPr>
        <p:txBody>
          <a:bodyPr wrap="square">
            <a:spAutoFit/>
          </a:bodyPr>
          <a:lstStyle/>
          <a:p>
            <a:r>
              <a:rPr lang="en-US" sz="3200" b="1" dirty="0" smtClean="0">
                <a:ln/>
                <a:solidFill>
                  <a:srgbClr val="FFC000"/>
                </a:solidFill>
              </a:rPr>
              <a:t>16800117065</a:t>
            </a:r>
            <a:r>
              <a:rPr lang="en-US" sz="3200" b="1" dirty="0" smtClean="0">
                <a:ln/>
                <a:solidFill>
                  <a:srgbClr val="0BD0D9"/>
                </a:solidFill>
              </a:rPr>
              <a:t> </a:t>
            </a:r>
            <a:endParaRPr lang="en-US" dirty="0"/>
          </a:p>
        </p:txBody>
      </p:sp>
      <p:sp>
        <p:nvSpPr>
          <p:cNvPr id="12" name="Rectangle 11"/>
          <p:cNvSpPr/>
          <p:nvPr/>
        </p:nvSpPr>
        <p:spPr>
          <a:xfrm>
            <a:off x="0" y="2743200"/>
            <a:ext cx="1902637" cy="584775"/>
          </a:xfrm>
          <a:prstGeom prst="rect">
            <a:avLst/>
          </a:prstGeom>
        </p:spPr>
        <p:txBody>
          <a:bodyPr wrap="none">
            <a:spAutoFit/>
          </a:bodyPr>
          <a:lstStyle/>
          <a:p>
            <a:r>
              <a:rPr lang="en-US" sz="3200" b="1" dirty="0" smtClean="0">
                <a:ln/>
                <a:solidFill>
                  <a:srgbClr val="0BD0D9"/>
                </a:solidFill>
              </a:rPr>
              <a:t>Reg</a:t>
            </a:r>
            <a:r>
              <a:rPr lang="en-US" sz="3200" b="1" dirty="0">
                <a:ln/>
                <a:solidFill>
                  <a:srgbClr val="0BD0D9"/>
                </a:solidFill>
              </a:rPr>
              <a:t> </a:t>
            </a:r>
            <a:r>
              <a:rPr lang="en-US" sz="2800" b="1" dirty="0" smtClean="0">
                <a:ln/>
                <a:solidFill>
                  <a:srgbClr val="0BD0D9"/>
                </a:solidFill>
              </a:rPr>
              <a:t>No</a:t>
            </a:r>
            <a:r>
              <a:rPr lang="en-US" sz="3200" b="1" dirty="0" smtClean="0">
                <a:ln/>
                <a:solidFill>
                  <a:srgbClr val="0BD0D9"/>
                </a:solidFill>
              </a:rPr>
              <a:t>  : </a:t>
            </a:r>
            <a:endParaRPr lang="en-US" dirty="0"/>
          </a:p>
        </p:txBody>
      </p:sp>
      <p:sp>
        <p:nvSpPr>
          <p:cNvPr id="13" name="Rectangle 12"/>
          <p:cNvSpPr/>
          <p:nvPr/>
        </p:nvSpPr>
        <p:spPr>
          <a:xfrm>
            <a:off x="2209800" y="3505200"/>
            <a:ext cx="3429000" cy="584775"/>
          </a:xfrm>
          <a:prstGeom prst="rect">
            <a:avLst/>
          </a:prstGeom>
        </p:spPr>
        <p:txBody>
          <a:bodyPr wrap="square">
            <a:spAutoFit/>
          </a:bodyPr>
          <a:lstStyle/>
          <a:p>
            <a:r>
              <a:rPr lang="en-US" sz="3200" b="1" dirty="0" smtClean="0">
                <a:ln/>
                <a:solidFill>
                  <a:srgbClr val="FFC000"/>
                </a:solidFill>
              </a:rPr>
              <a:t>CSE</a:t>
            </a:r>
            <a:r>
              <a:rPr lang="en-US" sz="3200" b="1" dirty="0" smtClean="0">
                <a:ln/>
                <a:solidFill>
                  <a:srgbClr val="0BD0D9"/>
                </a:solidFill>
              </a:rPr>
              <a:t> (</a:t>
            </a:r>
            <a:r>
              <a:rPr lang="en-US" sz="3200" b="1" dirty="0" smtClean="0">
                <a:ln/>
                <a:solidFill>
                  <a:srgbClr val="FFC000"/>
                </a:solidFill>
              </a:rPr>
              <a:t>4</a:t>
            </a:r>
            <a:r>
              <a:rPr lang="en-US" sz="3200" b="1" baseline="30000" dirty="0" smtClean="0">
                <a:ln/>
                <a:solidFill>
                  <a:srgbClr val="FFC000"/>
                </a:solidFill>
              </a:rPr>
              <a:t>th</a:t>
            </a:r>
            <a:r>
              <a:rPr lang="en-US" sz="3200" b="1" dirty="0" smtClean="0">
                <a:ln/>
                <a:solidFill>
                  <a:srgbClr val="0BD0D9"/>
                </a:solidFill>
              </a:rPr>
              <a:t> </a:t>
            </a:r>
            <a:r>
              <a:rPr lang="en-US" sz="3200" b="1" dirty="0" smtClean="0">
                <a:ln/>
                <a:solidFill>
                  <a:srgbClr val="FFC000"/>
                </a:solidFill>
              </a:rPr>
              <a:t>year</a:t>
            </a:r>
            <a:r>
              <a:rPr lang="en-US" sz="3200" b="1" dirty="0" smtClean="0">
                <a:ln/>
                <a:solidFill>
                  <a:srgbClr val="0BD0D9"/>
                </a:solidFill>
              </a:rPr>
              <a:t>) </a:t>
            </a:r>
            <a:endParaRPr lang="en-US" dirty="0"/>
          </a:p>
        </p:txBody>
      </p:sp>
      <p:sp>
        <p:nvSpPr>
          <p:cNvPr id="14" name="Rectangle 13"/>
          <p:cNvSpPr/>
          <p:nvPr/>
        </p:nvSpPr>
        <p:spPr>
          <a:xfrm>
            <a:off x="2209800" y="4191000"/>
            <a:ext cx="3810000" cy="584775"/>
          </a:xfrm>
          <a:prstGeom prst="rect">
            <a:avLst/>
          </a:prstGeom>
        </p:spPr>
        <p:txBody>
          <a:bodyPr wrap="square">
            <a:spAutoFit/>
          </a:bodyPr>
          <a:lstStyle/>
          <a:p>
            <a:r>
              <a:rPr lang="en-US" sz="3200" b="1" dirty="0" smtClean="0">
                <a:ln/>
                <a:solidFill>
                  <a:srgbClr val="0BD0D9"/>
                </a:solidFill>
              </a:rPr>
              <a:t> </a:t>
            </a:r>
            <a:r>
              <a:rPr lang="en-US" sz="3200" b="1" dirty="0" smtClean="0">
                <a:ln/>
                <a:solidFill>
                  <a:srgbClr val="FFC000"/>
                </a:solidFill>
              </a:rPr>
              <a:t>E - Commerce</a:t>
            </a:r>
            <a:r>
              <a:rPr lang="en-US" sz="3200" b="1" dirty="0" smtClean="0">
                <a:ln/>
                <a:solidFill>
                  <a:srgbClr val="0BD0D9"/>
                </a:solidFill>
              </a:rPr>
              <a: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09600"/>
            <a:ext cx="7620000" cy="52322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dirty="0" smtClean="0">
                <a:ln/>
                <a:solidFill>
                  <a:schemeClr val="accent3"/>
                </a:solidFill>
              </a:rPr>
              <a:t> </a:t>
            </a:r>
            <a:r>
              <a:rPr lang="en-US" sz="2800" dirty="0" smtClean="0">
                <a:solidFill>
                  <a:schemeClr val="bg2">
                    <a:lumMod val="60000"/>
                    <a:lumOff val="40000"/>
                  </a:schemeClr>
                </a:solidFill>
                <a:latin typeface="Graphik Web"/>
                <a:ea typeface="Times New Roman" pitchFamily="18" charset="0"/>
                <a:cs typeface="Times New Roman" pitchFamily="18" charset="0"/>
              </a:rPr>
              <a:t>Supply chain execution </a:t>
            </a:r>
            <a:r>
              <a:rPr lang="en-US" sz="2800" dirty="0" smtClean="0">
                <a:ln/>
                <a:solidFill>
                  <a:schemeClr val="bg2">
                    <a:lumMod val="60000"/>
                    <a:lumOff val="40000"/>
                  </a:schemeClr>
                </a:solidFill>
              </a:rPr>
              <a:t>Framework</a:t>
            </a:r>
            <a:endParaRPr lang="en-US" sz="2800" cap="none" spc="0" dirty="0">
              <a:ln/>
              <a:solidFill>
                <a:schemeClr val="bg2">
                  <a:lumMod val="60000"/>
                  <a:lumOff val="40000"/>
                </a:schemeClr>
              </a:solidFill>
              <a:effectLst/>
            </a:endParaRPr>
          </a:p>
        </p:txBody>
      </p:sp>
      <p:sp>
        <p:nvSpPr>
          <p:cNvPr id="3" name="Rectangle 2"/>
          <p:cNvSpPr/>
          <p:nvPr/>
        </p:nvSpPr>
        <p:spPr>
          <a:xfrm>
            <a:off x="228600" y="1752600"/>
            <a:ext cx="3276600" cy="523220"/>
          </a:xfrm>
          <a:prstGeom prst="rect">
            <a:avLst/>
          </a:prstGeom>
        </p:spPr>
        <p:txBody>
          <a:bodyPr wrap="square">
            <a:spAutoFit/>
          </a:bodyPr>
          <a:lstStyle/>
          <a:p>
            <a:r>
              <a:rPr lang="en-US" sz="2800" dirty="0" smtClean="0"/>
              <a:t>Introduction :</a:t>
            </a:r>
            <a:endParaRPr lang="en-US" sz="2800" dirty="0"/>
          </a:p>
        </p:txBody>
      </p:sp>
      <p:sp>
        <p:nvSpPr>
          <p:cNvPr id="5121" name="Rectangle 1"/>
          <p:cNvSpPr>
            <a:spLocks noChangeArrowheads="1"/>
          </p:cNvSpPr>
          <p:nvPr/>
        </p:nvSpPr>
        <p:spPr bwMode="auto">
          <a:xfrm>
            <a:off x="381000" y="2667000"/>
            <a:ext cx="82296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Graphik Web"/>
                <a:ea typeface="Times New Roman" pitchFamily="18" charset="0"/>
                <a:cs typeface="Times New Roman" pitchFamily="18" charset="0"/>
              </a:rPr>
              <a:t>Supply chain execution (SCE) is focused on execution-oriented applications, including warehouse management systems (WMSs), transportation management systems (TMSs), global trade management (GTM) systems, and other execution applications, such as real-time decision support systems (for example, dynamic routing and dynamic sourcing systems) and supply chain visibility systems within the enterprise, as well as throughout the extended supply chain. Sometimes, order management systems are also included in SCE, but, generally, Gartner does not include order management in its definition of SCE. Typical modules and applications include: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762000" y="1752600"/>
            <a:ext cx="70104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914400" algn="l"/>
              </a:tabLst>
            </a:pPr>
            <a:r>
              <a:rPr kumimoji="0" lang="en-US" sz="3600" b="0" i="0" u="none" strike="noStrike" cap="none" normalizeH="0" baseline="0" dirty="0" smtClean="0">
                <a:ln>
                  <a:noFill/>
                </a:ln>
                <a:solidFill>
                  <a:srgbClr val="000000"/>
                </a:solidFill>
                <a:effectLst/>
                <a:latin typeface="Graphik Web" charset="0"/>
                <a:ea typeface="Times New Roman" pitchFamily="18" charset="0"/>
                <a:cs typeface="Times New Roman" pitchFamily="18" charset="0"/>
              </a:rPr>
              <a:t>WMSs:</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Pct val="100000"/>
              <a:buFont typeface="Symbol" pitchFamily="18" charset="2"/>
              <a:buChar char=""/>
              <a:tabLst>
                <a:tab pos="914400" algn="l"/>
              </a:tabLst>
            </a:pPr>
            <a:r>
              <a:rPr kumimoji="0" lang="en-US" sz="3600" b="0" i="0" u="none" strike="noStrike" cap="none" normalizeH="0" baseline="0" dirty="0" smtClean="0">
                <a:ln>
                  <a:noFill/>
                </a:ln>
                <a:solidFill>
                  <a:srgbClr val="000000"/>
                </a:solidFill>
                <a:effectLst/>
                <a:latin typeface="Graphik Web" charset="0"/>
                <a:ea typeface="Times New Roman" pitchFamily="18" charset="0"/>
                <a:cs typeface="Times New Roman" pitchFamily="18" charset="0"/>
              </a:rPr>
              <a:t>Labor management systems</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Pct val="100000"/>
              <a:buFont typeface="Symbol" pitchFamily="18" charset="2"/>
              <a:buChar char=""/>
              <a:tabLst>
                <a:tab pos="914400" algn="l"/>
              </a:tabLst>
            </a:pPr>
            <a:r>
              <a:rPr kumimoji="0" lang="en-US" sz="3600" b="0" i="0" u="none" strike="noStrike" cap="none" normalizeH="0" baseline="0" dirty="0" smtClean="0">
                <a:ln>
                  <a:noFill/>
                </a:ln>
                <a:solidFill>
                  <a:srgbClr val="000000"/>
                </a:solidFill>
                <a:effectLst/>
                <a:latin typeface="Graphik Web" charset="0"/>
                <a:ea typeface="Times New Roman" pitchFamily="18" charset="0"/>
                <a:cs typeface="Times New Roman" pitchFamily="18" charset="0"/>
              </a:rPr>
              <a:t>Yard/dock management</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Pct val="100000"/>
              <a:buFont typeface="Symbol" pitchFamily="18" charset="2"/>
              <a:buChar char=""/>
              <a:tabLst>
                <a:tab pos="914400" algn="l"/>
              </a:tabLst>
            </a:pPr>
            <a:r>
              <a:rPr kumimoji="0" lang="en-US" sz="3600" b="0" i="0" u="none" strike="noStrike" cap="none" normalizeH="0" baseline="0" dirty="0" smtClean="0">
                <a:ln>
                  <a:noFill/>
                </a:ln>
                <a:solidFill>
                  <a:srgbClr val="000000"/>
                </a:solidFill>
                <a:effectLst/>
                <a:latin typeface="Graphik Web" charset="0"/>
                <a:ea typeface="Times New Roman" pitchFamily="18" charset="0"/>
                <a:cs typeface="Times New Roman" pitchFamily="18" charset="0"/>
              </a:rPr>
              <a:t>Returns management</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Pct val="100000"/>
              <a:buFont typeface="Symbol" pitchFamily="18" charset="2"/>
              <a:buChar char=""/>
              <a:tabLst>
                <a:tab pos="914400" algn="l"/>
              </a:tabLst>
            </a:pPr>
            <a:r>
              <a:rPr kumimoji="0" lang="en-US" sz="3600" b="0" i="0" u="none" strike="noStrike" cap="none" normalizeH="0" baseline="0" dirty="0" smtClean="0">
                <a:ln>
                  <a:noFill/>
                </a:ln>
                <a:solidFill>
                  <a:srgbClr val="000000"/>
                </a:solidFill>
                <a:effectLst/>
                <a:latin typeface="Graphik Web" charset="0"/>
                <a:ea typeface="Times New Roman" pitchFamily="18" charset="0"/>
                <a:cs typeface="Times New Roman" pitchFamily="18" charset="0"/>
              </a:rPr>
              <a:t>Inventory control</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457200" y="609600"/>
            <a:ext cx="83820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914400" algn="l"/>
              </a:tabLst>
            </a:pPr>
            <a:r>
              <a:rPr kumimoji="0" lang="en-US" sz="2800" b="0" i="0" u="none" strike="noStrike" cap="none" normalizeH="0" baseline="0" dirty="0" smtClean="0">
                <a:ln>
                  <a:noFill/>
                </a:ln>
                <a:solidFill>
                  <a:srgbClr val="000000"/>
                </a:solidFill>
                <a:effectLst/>
                <a:latin typeface="Graphik Web" charset="0"/>
                <a:ea typeface="Times New Roman" pitchFamily="18" charset="0"/>
                <a:cs typeface="Times New Roman" pitchFamily="18" charset="0"/>
              </a:rPr>
              <a:t>MSs: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Pct val="100000"/>
              <a:buFont typeface="Symbol" pitchFamily="18" charset="2"/>
              <a:buChar char=""/>
              <a:tabLst>
                <a:tab pos="914400" algn="l"/>
              </a:tabLst>
            </a:pPr>
            <a:r>
              <a:rPr kumimoji="0" lang="en-US" sz="2800" b="0" i="0" u="none" strike="noStrike" cap="none" normalizeH="0" baseline="0" dirty="0" smtClean="0">
                <a:ln>
                  <a:noFill/>
                </a:ln>
                <a:solidFill>
                  <a:srgbClr val="000000"/>
                </a:solidFill>
                <a:effectLst/>
                <a:latin typeface="Graphik Web" charset="0"/>
                <a:ea typeface="Times New Roman" pitchFamily="18" charset="0"/>
                <a:cs typeface="Times New Roman" pitchFamily="18" charset="0"/>
              </a:rPr>
              <a:t>Domestic transportation management software</a:t>
            </a: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r>
              <a:rPr kumimoji="0" lang="en-US" sz="2800" b="0" i="0" u="none" strike="noStrike" cap="none" normalizeH="0" baseline="0" dirty="0" smtClean="0">
                <a:ln>
                  <a:noFill/>
                </a:ln>
                <a:solidFill>
                  <a:srgbClr val="000000"/>
                </a:solidFill>
                <a:effectLst/>
                <a:latin typeface="Graphik Web" charset="0"/>
                <a:ea typeface="Times New Roman" pitchFamily="18" charset="0"/>
                <a:cs typeface="Times New Roman" pitchFamily="18" charset="0"/>
              </a:rPr>
              <a:t>Global multimodal transportation management (managing transportation around multimodal processes)</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609600" y="1981200"/>
            <a:ext cx="76200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914400" algn="l"/>
              </a:tabLst>
            </a:pPr>
            <a:r>
              <a:rPr kumimoji="0" lang="en-US" sz="2800" b="0" i="0" u="none" strike="noStrike" cap="none" normalizeH="0" baseline="0" dirty="0" smtClean="0">
                <a:ln>
                  <a:noFill/>
                </a:ln>
                <a:solidFill>
                  <a:srgbClr val="000000"/>
                </a:solidFill>
                <a:effectLst/>
                <a:latin typeface="Graphik Web" charset="0"/>
                <a:ea typeface="Times New Roman" pitchFamily="18" charset="0"/>
                <a:cs typeface="Times New Roman" pitchFamily="18" charset="0"/>
              </a:rPr>
              <a:t>GTM systems: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Pct val="100000"/>
              <a:buFont typeface="Symbol" pitchFamily="18" charset="2"/>
              <a:buChar char=""/>
              <a:tabLst>
                <a:tab pos="914400" algn="l"/>
              </a:tabLst>
            </a:pPr>
            <a:r>
              <a:rPr kumimoji="0" lang="en-US" sz="2800" b="0" i="0" u="none" strike="noStrike" cap="none" normalizeH="0" baseline="0" dirty="0" smtClean="0">
                <a:ln>
                  <a:noFill/>
                </a:ln>
                <a:solidFill>
                  <a:srgbClr val="000000"/>
                </a:solidFill>
                <a:effectLst/>
                <a:latin typeface="Graphik Web" charset="0"/>
                <a:ea typeface="Times New Roman" pitchFamily="18" charset="0"/>
                <a:cs typeface="Times New Roman" pitchFamily="18" charset="0"/>
              </a:rPr>
              <a:t>Trade compliance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Pct val="100000"/>
              <a:buFont typeface="Symbol" pitchFamily="18" charset="2"/>
              <a:buChar char=""/>
              <a:tabLst>
                <a:tab pos="914400" algn="l"/>
              </a:tabLst>
            </a:pPr>
            <a:r>
              <a:rPr kumimoji="0" lang="en-US" sz="2800" b="0" i="0" u="none" strike="noStrike" cap="none" normalizeH="0" baseline="0" dirty="0" smtClean="0">
                <a:ln>
                  <a:noFill/>
                </a:ln>
                <a:solidFill>
                  <a:srgbClr val="000000"/>
                </a:solidFill>
                <a:effectLst/>
                <a:latin typeface="Graphik Web" charset="0"/>
                <a:ea typeface="Times New Roman" pitchFamily="18" charset="0"/>
                <a:cs typeface="Times New Roman" pitchFamily="18" charset="0"/>
              </a:rPr>
              <a:t>International/global logistics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Pct val="100000"/>
              <a:buFont typeface="Symbol" pitchFamily="18" charset="2"/>
              <a:buChar char=""/>
              <a:tabLst>
                <a:tab pos="914400" algn="l"/>
              </a:tabLst>
            </a:pPr>
            <a:r>
              <a:rPr kumimoji="0" lang="en-US" sz="2800" b="0" i="0" u="none" strike="noStrike" cap="none" normalizeH="0" baseline="0" dirty="0" smtClean="0">
                <a:ln>
                  <a:noFill/>
                </a:ln>
                <a:solidFill>
                  <a:srgbClr val="000000"/>
                </a:solidFill>
                <a:effectLst/>
                <a:latin typeface="Graphik Web" charset="0"/>
                <a:ea typeface="Times New Roman" pitchFamily="18" charset="0"/>
                <a:cs typeface="Times New Roman" pitchFamily="18" charset="0"/>
              </a:rPr>
              <a:t>Global order management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Pct val="100000"/>
              <a:buFont typeface="Symbol" pitchFamily="18" charset="2"/>
              <a:buChar char=""/>
              <a:tabLst>
                <a:tab pos="914400" algn="l"/>
              </a:tabLst>
            </a:pPr>
            <a:r>
              <a:rPr kumimoji="0" lang="en-US" sz="2800" b="0" i="0" u="none" strike="noStrike" cap="none" normalizeH="0" baseline="0" dirty="0" smtClean="0">
                <a:ln>
                  <a:noFill/>
                </a:ln>
                <a:solidFill>
                  <a:srgbClr val="000000"/>
                </a:solidFill>
                <a:effectLst/>
                <a:latin typeface="Graphik Web" charset="0"/>
                <a:ea typeface="Times New Roman" pitchFamily="18" charset="0"/>
                <a:cs typeface="Times New Roman" pitchFamily="18" charset="0"/>
              </a:rPr>
              <a:t>Global trade financial management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77</TotalTime>
  <Words>180</Words>
  <Application>Microsoft Office PowerPoint</Application>
  <PresentationFormat>On-screen Show (4:3)</PresentationFormat>
  <Paragraphs>26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Flow</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Mou</dc:creator>
  <cp:lastModifiedBy>Mou</cp:lastModifiedBy>
  <cp:revision>10</cp:revision>
  <dcterms:created xsi:type="dcterms:W3CDTF">2020-06-16T13:34:13Z</dcterms:created>
  <dcterms:modified xsi:type="dcterms:W3CDTF">2020-06-18T15:37:18Z</dcterms:modified>
</cp:coreProperties>
</file>