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7" r:id="rId4"/>
    <p:sldId id="259" r:id="rId5"/>
    <p:sldId id="268" r:id="rId6"/>
    <p:sldId id="269" r:id="rId7"/>
    <p:sldId id="270" r:id="rId8"/>
    <p:sldId id="271" r:id="rId9"/>
    <p:sldId id="263" r:id="rId10"/>
    <p:sldId id="26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A1881-5A3F-40A0-8ECE-E98E59944E6B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00BB-C5EE-46BA-B8DC-C4BCEEE0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E4748C-BA49-40E7-A685-B0736EB4CA1A}" type="datetimeFigureOut">
              <a:rPr lang="en-US" smtClean="0"/>
              <a:pPr/>
              <a:t>18-Jun-20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412F4C-9D33-46CF-BA3B-7BBE34B1096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.i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SAROJ MOHAN INSTITUTION OF TECHNOLOGY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334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Subject</a:t>
            </a:r>
            <a:r>
              <a:rPr lang="en-US" sz="3200" dirty="0" smtClean="0">
                <a:solidFill>
                  <a:srgbClr val="002060"/>
                </a:solidFill>
                <a:sym typeface="Wingdings" pitchFamily="2" charset="2"/>
              </a:rPr>
              <a:t>  </a:t>
            </a:r>
            <a:r>
              <a:rPr lang="en-US" sz="3200" dirty="0" smtClean="0">
                <a:solidFill>
                  <a:srgbClr val="002060"/>
                </a:solidFill>
              </a:rPr>
              <a:t>E-COMMERCE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6" name="Picture 5" descr="SM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1295400" cy="1250062"/>
          </a:xfrm>
          <a:prstGeom prst="rect">
            <a:avLst/>
          </a:prstGeom>
        </p:spPr>
      </p:pic>
      <p:pic>
        <p:nvPicPr>
          <p:cNvPr id="7" name="Picture 6" descr="TECHN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838200"/>
            <a:ext cx="1219200" cy="11914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0400" y="2590800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Guptipara,hooghly</a:t>
            </a:r>
            <a:endParaRPr lang="en-US" dirty="0"/>
          </a:p>
        </p:txBody>
      </p:sp>
      <p:pic>
        <p:nvPicPr>
          <p:cNvPr id="9" name="Picture 8" descr="14952_SMI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200400"/>
            <a:ext cx="7391400" cy="1790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838200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smtClean="0"/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DOMAIN NAMES &amp; LABELS</a:t>
            </a:r>
            <a:endParaRPr kumimoji="0" lang="en-US" sz="4400" b="1" i="0" u="sng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endParaRPr lang="en-US" sz="4400" dirty="0"/>
          </a:p>
        </p:txBody>
      </p:sp>
      <p:pic>
        <p:nvPicPr>
          <p:cNvPr id="2050" name="Picture 2" descr="C:\Users\user\Downloads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72390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DNS EFFICIENCY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14400" y="21336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400" dirty="0" smtClean="0"/>
              <a:t> DNS </a:t>
            </a:r>
            <a:r>
              <a:rPr lang="en-US" sz="2400" dirty="0" smtClean="0"/>
              <a:t>is a very lightweight </a:t>
            </a:r>
            <a:r>
              <a:rPr lang="en-US" sz="2400" dirty="0" smtClean="0"/>
              <a:t>protocol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  <a:r>
              <a:rPr lang="en-US" sz="2400" dirty="0" smtClean="0"/>
              <a:t>         </a:t>
            </a:r>
            <a:r>
              <a:rPr lang="en-US" sz="2400" dirty="0" smtClean="0"/>
              <a:t>– Simple query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         – response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400" dirty="0" smtClean="0"/>
              <a:t>Any performance limitations are due to the network </a:t>
            </a:r>
            <a:r>
              <a:rPr lang="en-US" sz="2400" dirty="0" smtClean="0"/>
              <a:t>limitations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  <a:r>
              <a:rPr lang="en-US" sz="2400" dirty="0" smtClean="0"/>
              <a:t>        – </a:t>
            </a:r>
            <a:r>
              <a:rPr lang="en-US" sz="2400" dirty="0" smtClean="0"/>
              <a:t>Speed of </a:t>
            </a:r>
            <a:r>
              <a:rPr lang="en-US" sz="2400" dirty="0" smtClean="0"/>
              <a:t>light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  <a:r>
              <a:rPr lang="en-US" sz="2400" dirty="0" smtClean="0"/>
              <a:t>        </a:t>
            </a:r>
            <a:r>
              <a:rPr lang="en-US" sz="2400" dirty="0" smtClean="0"/>
              <a:t>– Network </a:t>
            </a:r>
            <a:r>
              <a:rPr lang="en-US" sz="2400" dirty="0" smtClean="0"/>
              <a:t>congestion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  <a:r>
              <a:rPr lang="en-US" sz="2400" dirty="0" smtClean="0"/>
              <a:t>        </a:t>
            </a:r>
            <a:r>
              <a:rPr lang="en-US" sz="2400" dirty="0" smtClean="0"/>
              <a:t>– Switching/forwarding latencies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DNS SECURITY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2413338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dirty="0" smtClean="0"/>
              <a:t> </a:t>
            </a:r>
            <a:r>
              <a:rPr lang="en-US" sz="2400" dirty="0" smtClean="0"/>
              <a:t>Base </a:t>
            </a:r>
            <a:r>
              <a:rPr lang="en-US" sz="2400" dirty="0" smtClean="0"/>
              <a:t>DNS protocol (RFC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1034, 1035</a:t>
            </a:r>
            <a:r>
              <a:rPr lang="en-US" sz="2400" dirty="0" smtClean="0"/>
              <a:t>) is </a:t>
            </a:r>
            <a:r>
              <a:rPr lang="en-US" sz="2400" dirty="0" smtClean="0"/>
              <a:t>insecure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  <a:r>
              <a:rPr lang="en-US" sz="2400" dirty="0" smtClean="0"/>
              <a:t>         </a:t>
            </a:r>
            <a:r>
              <a:rPr lang="en-US" sz="2400" dirty="0" smtClean="0"/>
              <a:t>– “Spoof” attacks are </a:t>
            </a:r>
            <a:r>
              <a:rPr lang="en-US" sz="2400" dirty="0" smtClean="0"/>
              <a:t>possible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400" dirty="0" smtClean="0"/>
              <a:t>DNS Security Enhancements (DNSSEC, RFC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2565</a:t>
            </a:r>
            <a:r>
              <a:rPr lang="en-US" sz="2400" dirty="0" smtClean="0"/>
              <a:t>) remedies this flaw </a:t>
            </a: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  <a:r>
              <a:rPr lang="en-US" sz="2400" dirty="0" smtClean="0"/>
              <a:t>         – </a:t>
            </a:r>
            <a:r>
              <a:rPr lang="en-US" sz="2400" dirty="0" smtClean="0"/>
              <a:t>But creates new </a:t>
            </a:r>
            <a:r>
              <a:rPr lang="en-US" sz="2400" dirty="0" smtClean="0"/>
              <a:t>ones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  <a:r>
              <a:rPr lang="en-US" sz="2400" dirty="0" smtClean="0"/>
              <a:t>                </a:t>
            </a:r>
            <a:r>
              <a:rPr lang="en-US" sz="2400" dirty="0" smtClean="0"/>
              <a:t>• </a:t>
            </a:r>
            <a:r>
              <a:rPr lang="en-US" sz="2400" dirty="0" err="1" smtClean="0"/>
              <a:t>DoS</a:t>
            </a:r>
            <a:r>
              <a:rPr lang="en-US" sz="2400" dirty="0" smtClean="0"/>
              <a:t> attacks </a:t>
            </a: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  <a:r>
              <a:rPr lang="en-US" sz="2400" dirty="0" smtClean="0"/>
              <a:t>                • </a:t>
            </a:r>
            <a:r>
              <a:rPr lang="en-US" sz="2400" dirty="0" smtClean="0"/>
              <a:t>Amplification </a:t>
            </a:r>
            <a:r>
              <a:rPr lang="en-US" sz="2400" dirty="0" smtClean="0"/>
              <a:t>attacks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/>
              <a:t>DNSSEC strongly discourages large flat zones </a:t>
            </a: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  <a:r>
              <a:rPr lang="en-US" sz="2400" dirty="0" smtClean="0"/>
              <a:t>         – </a:t>
            </a:r>
            <a:r>
              <a:rPr lang="en-US" sz="2400" dirty="0" smtClean="0"/>
              <a:t>Hierarchy (delegation) is good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305800" cy="627888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</a:rPr>
              <a:t>TOPIC 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</a:rPr>
              <a:t>NAME-  DNS</a:t>
            </a:r>
            <a:endParaRPr lang="en-US" sz="3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676401"/>
            <a:ext cx="8305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PRESEN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TED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BY  </a:t>
            </a:r>
          </a:p>
          <a:p>
            <a:endParaRPr lang="en-US" sz="2800" dirty="0" smtClean="0"/>
          </a:p>
          <a:p>
            <a:r>
              <a:rPr lang="en-US" sz="2400" dirty="0" smtClean="0"/>
              <a:t>       NAME               </a:t>
            </a:r>
            <a:r>
              <a:rPr lang="en-US" sz="2400" b="1" dirty="0" smtClean="0"/>
              <a:t> -  </a:t>
            </a:r>
            <a:r>
              <a:rPr lang="en-US" sz="2400" dirty="0" smtClean="0"/>
              <a:t>BIPASA PAL</a:t>
            </a:r>
          </a:p>
          <a:p>
            <a:endParaRPr lang="en-US" sz="2400" dirty="0" smtClean="0"/>
          </a:p>
          <a:p>
            <a:r>
              <a:rPr lang="en-US" sz="2400" dirty="0" smtClean="0"/>
              <a:t>       DEPARTMENT </a:t>
            </a:r>
            <a:r>
              <a:rPr lang="en-US" sz="2400" b="1" dirty="0" smtClean="0"/>
              <a:t>- </a:t>
            </a:r>
            <a:r>
              <a:rPr lang="en-US" sz="2400" dirty="0" smtClean="0"/>
              <a:t>  C.S.E</a:t>
            </a:r>
          </a:p>
          <a:p>
            <a:endParaRPr lang="en-US" sz="2400" dirty="0" smtClean="0"/>
          </a:p>
          <a:p>
            <a:r>
              <a:rPr lang="en-US" sz="2400" dirty="0" smtClean="0"/>
              <a:t>       SECTION         </a:t>
            </a:r>
            <a:r>
              <a:rPr lang="en-US" sz="2400" b="1" dirty="0" smtClean="0"/>
              <a:t> -  </a:t>
            </a:r>
            <a:r>
              <a:rPr lang="en-US" sz="2400" dirty="0" smtClean="0"/>
              <a:t>B</a:t>
            </a:r>
          </a:p>
          <a:p>
            <a:endParaRPr lang="en-US" sz="2400" dirty="0" smtClean="0"/>
          </a:p>
          <a:p>
            <a:r>
              <a:rPr lang="en-US" sz="2400" dirty="0" smtClean="0"/>
              <a:t>       ROLL NO.-       </a:t>
            </a:r>
            <a:r>
              <a:rPr lang="en-US" sz="2400" b="1" dirty="0" smtClean="0"/>
              <a:t> - </a:t>
            </a:r>
            <a:r>
              <a:rPr lang="en-US" sz="2400" b="1" dirty="0" smtClean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Narrow" pitchFamily="34" charset="0"/>
              </a:rPr>
              <a:t>16800116079</a:t>
            </a:r>
          </a:p>
          <a:p>
            <a:endParaRPr lang="en-US" sz="2400" dirty="0" smtClean="0"/>
          </a:p>
          <a:p>
            <a:r>
              <a:rPr lang="en-US" sz="2400" dirty="0" smtClean="0"/>
              <a:t>       YEAR-                </a:t>
            </a:r>
            <a:r>
              <a:rPr lang="en-US" sz="2400" b="1" dirty="0" smtClean="0"/>
              <a:t>-</a:t>
            </a:r>
            <a:r>
              <a:rPr lang="en-US" sz="2400" dirty="0" smtClean="0"/>
              <a:t> 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year (8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09800"/>
            <a:ext cx="76962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000" dirty="0" smtClean="0"/>
              <a:t> Domain name is a way to identify and locate computers connected to internet  No two organizations can have same domain </a:t>
            </a:r>
            <a:r>
              <a:rPr lang="en-US" sz="2000" dirty="0" smtClean="0"/>
              <a:t>name.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000" dirty="0" smtClean="0"/>
              <a:t>A domain name always consists of two or more components separated by periods called dots (.) </a:t>
            </a:r>
            <a:endParaRPr lang="en-US" sz="20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 </a:t>
            </a:r>
            <a:r>
              <a:rPr lang="en-US" sz="2000" dirty="0" smtClean="0"/>
              <a:t>         EXAMPLE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www.yahoo.co.in</a:t>
            </a:r>
            <a:r>
              <a:rPr lang="en-US" sz="2000" dirty="0" smtClean="0"/>
              <a:t> , www.facebook.com etc.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000" dirty="0" smtClean="0"/>
              <a:t>Once a domain has been established </a:t>
            </a:r>
            <a:r>
              <a:rPr lang="en-US" sz="2000" dirty="0" err="1" smtClean="0"/>
              <a:t>subdomains</a:t>
            </a:r>
            <a:r>
              <a:rPr lang="en-US" sz="2000" dirty="0" smtClean="0"/>
              <a:t> can be created within the </a:t>
            </a:r>
            <a:r>
              <a:rPr lang="en-US" sz="2000" dirty="0" smtClean="0"/>
              <a:t>domain.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 </a:t>
            </a:r>
            <a:r>
              <a:rPr lang="en-US" sz="2000" dirty="0" smtClean="0"/>
              <a:t>         </a:t>
            </a:r>
            <a:r>
              <a:rPr lang="en-US" sz="2000" dirty="0" smtClean="0"/>
              <a:t>EXAMPLE: The domain for the large company could be “Vni.com” and within this domain </a:t>
            </a:r>
            <a:r>
              <a:rPr lang="en-US" sz="2000" dirty="0" err="1" smtClean="0"/>
              <a:t>subdomains</a:t>
            </a:r>
            <a:r>
              <a:rPr lang="en-US" sz="2000" dirty="0" smtClean="0"/>
              <a:t> can be created for each of the company’s regional office. </a:t>
            </a:r>
            <a:r>
              <a:rPr lang="en-US" sz="2000" dirty="0" err="1" smtClean="0"/>
              <a:t>Eg</a:t>
            </a:r>
            <a:r>
              <a:rPr lang="en-US" sz="2000" dirty="0" smtClean="0"/>
              <a:t>: Bombay.vni.com</a:t>
            </a:r>
            <a:endParaRPr lang="en-US" sz="20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39254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DOMAIN NAME</a:t>
            </a:r>
            <a:endParaRPr lang="en-US" sz="50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62000"/>
            <a:ext cx="7315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/>
              <a:t> </a:t>
            </a:r>
            <a:r>
              <a:rPr lang="en-US" sz="5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DOMAIN NAME SYSTEM </a:t>
            </a:r>
            <a:endParaRPr lang="en-US" sz="5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295400" y="19812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62000" y="190500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2400" dirty="0" smtClean="0"/>
              <a:t> DNS Technology </a:t>
            </a:r>
            <a:r>
              <a:rPr lang="en-US" sz="2400" dirty="0" smtClean="0"/>
              <a:t>a</a:t>
            </a:r>
            <a:r>
              <a:rPr lang="en-US" sz="2400" dirty="0" smtClean="0"/>
              <a:t>llows  </a:t>
            </a:r>
            <a:r>
              <a:rPr lang="en-US" sz="2400" dirty="0" smtClean="0"/>
              <a:t>h</a:t>
            </a:r>
            <a:r>
              <a:rPr lang="en-US" sz="2400" dirty="0" smtClean="0"/>
              <a:t>osts on TCP/IP networks to be address by its name. DNS  automatically convert  the names we type in our web browsers address bar  to the IP addresses of web servers hosting those sites</a:t>
            </a:r>
            <a:r>
              <a:rPr lang="en-US" dirty="0" smtClean="0"/>
              <a:t>.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 </a:t>
            </a:r>
            <a:r>
              <a:rPr lang="en-US" sz="2400" b="1" dirty="0" smtClean="0"/>
              <a:t>                                 Internet.bipasa.com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/>
          </a:p>
        </p:txBody>
      </p:sp>
      <p:sp>
        <p:nvSpPr>
          <p:cNvPr id="45" name="Down Arrow 44"/>
          <p:cNvSpPr/>
          <p:nvPr/>
        </p:nvSpPr>
        <p:spPr>
          <a:xfrm>
            <a:off x="4876800" y="47244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3505200" y="47244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5943600" y="47244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895600" y="5334000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name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91000" y="5257800"/>
            <a:ext cx="15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91200" y="5410200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level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TOP LEVEL DOMAINS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32004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 Organizational or generic domains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Geographical or country </a:t>
            </a:r>
            <a:r>
              <a:rPr lang="en-US" sz="2400" dirty="0" smtClean="0"/>
              <a:t>domains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Reverse </a:t>
            </a:r>
            <a:r>
              <a:rPr lang="en-US" sz="2400" dirty="0" smtClean="0"/>
              <a:t>domains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Top level domains are classified into 3 categories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ENADU PRATIBHA ENGINEE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905000"/>
            <a:ext cx="5029200" cy="463927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57400" y="838200"/>
            <a:ext cx="4982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GENERIC DOMAIN 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971800"/>
            <a:ext cx="274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 </a:t>
            </a:r>
            <a:r>
              <a:rPr lang="en-US" sz="2400" dirty="0" smtClean="0"/>
              <a:t>It contains registered hosts according to generic behaviors.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COUNTRY DOMAIN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286000" y="2690336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Each Country Is Assigned A Single Top Level Domain, </a:t>
            </a:r>
            <a:r>
              <a:rPr lang="en-US" sz="2400" dirty="0" smtClean="0"/>
              <a:t>Like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</a:pPr>
            <a:endParaRPr lang="en-US" sz="2400" dirty="0" smtClean="0"/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.in(</a:t>
            </a:r>
            <a:r>
              <a:rPr lang="en-US" sz="2400" dirty="0" err="1" smtClean="0"/>
              <a:t>ac.in</a:t>
            </a:r>
            <a:r>
              <a:rPr lang="en-US" sz="2400" dirty="0" smtClean="0"/>
              <a:t>, </a:t>
            </a:r>
            <a:r>
              <a:rPr lang="en-US" sz="2400" dirty="0" err="1" smtClean="0"/>
              <a:t>nic.in</a:t>
            </a:r>
            <a:r>
              <a:rPr lang="en-US" sz="2400" dirty="0" smtClean="0"/>
              <a:t>, </a:t>
            </a:r>
            <a:r>
              <a:rPr lang="en-US" sz="2400" dirty="0" err="1" smtClean="0"/>
              <a:t>gov.in</a:t>
            </a:r>
            <a:r>
              <a:rPr lang="en-US" sz="2400" dirty="0" smtClean="0"/>
              <a:t>)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</a:pPr>
            <a:endParaRPr lang="en-US" sz="2400" dirty="0" smtClean="0"/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.us(</a:t>
            </a:r>
            <a:r>
              <a:rPr lang="en-US" sz="2400" dirty="0" err="1" smtClean="0"/>
              <a:t>ac.us</a:t>
            </a:r>
            <a:r>
              <a:rPr lang="en-US" sz="2400" dirty="0" smtClean="0"/>
              <a:t>, af.gov.us</a:t>
            </a:r>
            <a:r>
              <a:rPr lang="en-US" sz="2400" dirty="0" smtClean="0"/>
              <a:t>)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057400"/>
            <a:ext cx="8305800" cy="515112"/>
          </a:xfrm>
        </p:spPr>
        <p:txBody>
          <a:bodyPr>
            <a:normAutofit fontScale="90000"/>
          </a:bodyPr>
          <a:lstStyle/>
          <a:p>
            <a:pPr lvl="0"/>
            <a:r>
              <a:rPr lang="en-US" sz="5600" b="1" dirty="0" smtClean="0"/>
              <a:t>REVERSE DOMAINS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690336"/>
            <a:ext cx="723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 It is a special domain name </a:t>
            </a:r>
            <a:r>
              <a:rPr lang="en-US" sz="2400" dirty="0" smtClean="0"/>
              <a:t>in- </a:t>
            </a:r>
            <a:r>
              <a:rPr lang="en-US" sz="2400" dirty="0" err="1" smtClean="0"/>
              <a:t>addr.apra</a:t>
            </a:r>
            <a:r>
              <a:rPr lang="en-US" sz="2400" dirty="0" smtClean="0"/>
              <a:t> </a:t>
            </a:r>
            <a:r>
              <a:rPr lang="en-US" sz="2400" dirty="0" smtClean="0"/>
              <a:t>that is used translate the IP address to fully qualified domain </a:t>
            </a:r>
            <a:r>
              <a:rPr lang="en-US" sz="2400" dirty="0" smtClean="0"/>
              <a:t>name</a:t>
            </a: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sz="2400" dirty="0" smtClean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</a:pPr>
            <a:r>
              <a:rPr lang="en-US" sz="2400" dirty="0" smtClean="0"/>
              <a:t>         </a:t>
            </a:r>
            <a:r>
              <a:rPr lang="en-US" sz="2400" dirty="0" smtClean="0"/>
              <a:t>EXAMPLE: </a:t>
            </a:r>
            <a:r>
              <a:rPr lang="en-US" sz="2400" dirty="0" smtClean="0">
                <a:latin typeface="Arial Narrow" pitchFamily="34" charset="0"/>
              </a:rPr>
              <a:t>1.4.220.134</a:t>
            </a:r>
            <a:r>
              <a:rPr lang="en-US" sz="2400" dirty="0" smtClean="0"/>
              <a:t> in-</a:t>
            </a:r>
            <a:r>
              <a:rPr lang="en-US" sz="2400" dirty="0" err="1" smtClean="0"/>
              <a:t>addr.apra</a:t>
            </a:r>
            <a:r>
              <a:rPr lang="en-US" sz="2400" dirty="0" smtClean="0"/>
              <a:t> will return </a:t>
            </a:r>
            <a:r>
              <a:rPr lang="en-US" sz="2400" dirty="0" err="1" smtClean="0"/>
              <a:t>sunc.scit.wlv</a:t>
            </a:r>
            <a:r>
              <a:rPr lang="en-US" sz="2400" dirty="0" smtClean="0"/>
              <a:t>. Here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1.4.220.134 </a:t>
            </a:r>
            <a:r>
              <a:rPr lang="en-US" sz="2400" dirty="0" smtClean="0"/>
              <a:t>is the IP address that is mapped to its name sunc.scit.wlv.at.uk with the help of </a:t>
            </a:r>
            <a:r>
              <a:rPr lang="en-US" sz="2400" dirty="0" smtClean="0"/>
              <a:t>in-</a:t>
            </a:r>
            <a:r>
              <a:rPr lang="en-US" sz="2400" dirty="0" err="1" smtClean="0"/>
              <a:t>addr.apra</a:t>
            </a:r>
            <a:r>
              <a:rPr lang="en-US" sz="2400" dirty="0" smtClean="0"/>
              <a:t> </a:t>
            </a:r>
            <a:r>
              <a:rPr lang="en-US" sz="2400" dirty="0" smtClean="0"/>
              <a:t>domain.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700" b="1" dirty="0" smtClean="0"/>
              <a:t>D</a:t>
            </a:r>
            <a:r>
              <a:rPr lang="en-US" sz="3700" b="1" dirty="0" smtClean="0"/>
              <a:t>NS TREE STRUCTURE</a:t>
            </a:r>
            <a:endParaRPr lang="en-US" sz="3700" b="1" dirty="0"/>
          </a:p>
        </p:txBody>
      </p:sp>
      <p:pic>
        <p:nvPicPr>
          <p:cNvPr id="1027" name="Picture 3" descr="C:\Users\user\Desktop\20200618_2235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429500" cy="400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153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</vt:lpstr>
      <vt:lpstr>TOPIC NAME-  DNS</vt:lpstr>
      <vt:lpstr>Slide 3</vt:lpstr>
      <vt:lpstr>Slide 4</vt:lpstr>
      <vt:lpstr>TOP LEVEL DOMAINS</vt:lpstr>
      <vt:lpstr>Slide 6</vt:lpstr>
      <vt:lpstr>COUNTRY DOMAIN</vt:lpstr>
      <vt:lpstr>REVERSE DOMAINS </vt:lpstr>
      <vt:lpstr>DNS TREE STRUCTURE</vt:lpstr>
      <vt:lpstr>Slide 10</vt:lpstr>
      <vt:lpstr>DNS EFFICIENCY</vt:lpstr>
      <vt:lpstr>DNS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62</cp:revision>
  <dcterms:created xsi:type="dcterms:W3CDTF">2019-11-30T06:59:26Z</dcterms:created>
  <dcterms:modified xsi:type="dcterms:W3CDTF">2020-06-18T20:46:33Z</dcterms:modified>
</cp:coreProperties>
</file>