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AE1080E-65E9-4C8F-ACE6-BA0C9128A648}" type="datetimeFigureOut">
              <a:rPr lang="en-US" smtClean="0"/>
              <a:t>06/18/2020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A3141D6-9AFE-4A96-A238-5E32818BB11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1080E-65E9-4C8F-ACE6-BA0C9128A648}" type="datetimeFigureOut">
              <a:rPr lang="en-US" smtClean="0"/>
              <a:t>06/18/2020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1080E-65E9-4C8F-ACE6-BA0C9128A648}" type="datetimeFigureOut">
              <a:rPr lang="en-US" smtClean="0"/>
              <a:t>06/18/2020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1080E-65E9-4C8F-ACE6-BA0C9128A648}" type="datetimeFigureOut">
              <a:rPr lang="en-US" smtClean="0"/>
              <a:t>06/18/2020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E1080E-65E9-4C8F-ACE6-BA0C9128A648}" type="datetimeFigureOut">
              <a:rPr lang="en-US" smtClean="0"/>
              <a:t>06/18/2020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1D6-9AFE-4A96-A238-5E32818BB11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E1080E-65E9-4C8F-ACE6-BA0C9128A648}" type="datetimeFigureOut">
              <a:rPr lang="en-US" smtClean="0"/>
              <a:t>06/18/2020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E1080E-65E9-4C8F-ACE6-BA0C9128A648}" type="datetimeFigureOut">
              <a:rPr lang="en-US" smtClean="0"/>
              <a:t>06/18/2020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E1080E-65E9-4C8F-ACE6-BA0C9128A648}" type="datetimeFigureOut">
              <a:rPr lang="en-US" smtClean="0"/>
              <a:t>06/18/2020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1080E-65E9-4C8F-ACE6-BA0C9128A648}" type="datetimeFigureOut">
              <a:rPr lang="en-US" smtClean="0"/>
              <a:t>06/18/2020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E1080E-65E9-4C8F-ACE6-BA0C9128A648}" type="datetimeFigureOut">
              <a:rPr lang="en-US" smtClean="0"/>
              <a:t>06/18/2020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141D6-9AFE-4A96-A238-5E32818BB1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E1080E-65E9-4C8F-ACE6-BA0C9128A648}" type="datetimeFigureOut">
              <a:rPr lang="en-US" smtClean="0"/>
              <a:t>06/18/2020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A3141D6-9AFE-4A96-A238-5E32818BB11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E1080E-65E9-4C8F-ACE6-BA0C9128A648}" type="datetimeFigureOut">
              <a:rPr lang="en-US" smtClean="0"/>
              <a:t>06/18/2020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3141D6-9AFE-4A96-A238-5E32818BB11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898775"/>
          </a:xfrm>
        </p:spPr>
        <p:txBody>
          <a:bodyPr>
            <a:normAutofit/>
          </a:bodyPr>
          <a:lstStyle/>
          <a:p>
            <a:r>
              <a:rPr lang="en-US" sz="9600" dirty="0" smtClean="0">
                <a:latin typeface="Arial Rounded MT Bold" pitchFamily="34" charset="0"/>
              </a:rPr>
              <a:t>&lt;html&gt;</a:t>
            </a:r>
            <a:endParaRPr lang="en-US" sz="9600" dirty="0">
              <a:latin typeface="Arial Rounded MT Bold" pitchFamily="34"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800" dirty="0" smtClean="0">
                <a:solidFill>
                  <a:srgbClr val="0070C0"/>
                </a:solidFill>
              </a:rPr>
              <a:t>Data Entry support  with HTML:-  </a:t>
            </a:r>
            <a:r>
              <a:rPr lang="en-US" sz="2800" dirty="0" smtClean="0"/>
              <a:t>HTML5 standard and set of APIs can be used to support  data entry level of work.</a:t>
            </a:r>
          </a:p>
          <a:p>
            <a:r>
              <a:rPr lang="en-US" sz="2800" dirty="0" smtClean="0">
                <a:solidFill>
                  <a:srgbClr val="0070C0"/>
                </a:solidFill>
              </a:rPr>
              <a:t>Game Development usage:- </a:t>
            </a:r>
            <a:r>
              <a:rPr lang="en-US" sz="2800" dirty="0" smtClean="0"/>
              <a:t>HTML5 including CSS3 and light-fast Java script engine to drive a new rich experience of game development and brings the reality…</a:t>
            </a:r>
            <a:endParaRPr lang="en-US" sz="2800" dirty="0" smtClean="0">
              <a:solidFill>
                <a:srgbClr val="0070C0"/>
              </a:solidFill>
            </a:endParaRPr>
          </a:p>
          <a:p>
            <a:endParaRPr lang="en-US" sz="2800" dirty="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Example(Hello World!)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400" dirty="0" smtClean="0"/>
              <a:t>&lt;!DOCTYPE html&gt;</a:t>
            </a:r>
          </a:p>
          <a:p>
            <a:pPr>
              <a:buNone/>
            </a:pPr>
            <a:r>
              <a:rPr lang="en-US" sz="2400" dirty="0"/>
              <a:t> </a:t>
            </a:r>
            <a:r>
              <a:rPr lang="en-US" sz="2400" dirty="0" smtClean="0"/>
              <a:t>           &lt;html&gt;</a:t>
            </a:r>
          </a:p>
          <a:p>
            <a:pPr>
              <a:buNone/>
            </a:pPr>
            <a:r>
              <a:rPr lang="en-US" sz="2400" dirty="0"/>
              <a:t> </a:t>
            </a:r>
            <a:r>
              <a:rPr lang="en-US" sz="2400" dirty="0" smtClean="0"/>
              <a:t>               &lt;head&gt;</a:t>
            </a:r>
          </a:p>
          <a:p>
            <a:pPr>
              <a:buNone/>
            </a:pPr>
            <a:r>
              <a:rPr lang="en-US" sz="2400" dirty="0"/>
              <a:t> </a:t>
            </a:r>
            <a:r>
              <a:rPr lang="en-US" sz="2400" dirty="0" smtClean="0"/>
              <a:t>                    &lt;title&gt; This is a </a:t>
            </a:r>
          </a:p>
          <a:p>
            <a:pPr>
              <a:buNone/>
            </a:pPr>
            <a:r>
              <a:rPr lang="en-US" sz="2400" dirty="0"/>
              <a:t> </a:t>
            </a:r>
            <a:r>
              <a:rPr lang="en-US" sz="2400" dirty="0" smtClean="0"/>
              <a:t>      title &lt;/title&gt;</a:t>
            </a:r>
          </a:p>
          <a:p>
            <a:pPr>
              <a:buNone/>
            </a:pPr>
            <a:r>
              <a:rPr lang="en-US" sz="2400" dirty="0"/>
              <a:t> </a:t>
            </a:r>
            <a:r>
              <a:rPr lang="en-US" sz="2400" dirty="0" smtClean="0"/>
              <a:t>         &lt;head&gt;</a:t>
            </a:r>
          </a:p>
          <a:p>
            <a:pPr>
              <a:buNone/>
            </a:pPr>
            <a:r>
              <a:rPr lang="en-US" sz="2400" dirty="0"/>
              <a:t> </a:t>
            </a:r>
            <a:r>
              <a:rPr lang="en-US" sz="2400" dirty="0" smtClean="0"/>
              <a:t>          &lt;body&gt;</a:t>
            </a:r>
          </a:p>
          <a:p>
            <a:pPr>
              <a:buNone/>
            </a:pPr>
            <a:r>
              <a:rPr lang="en-US" sz="2400" dirty="0"/>
              <a:t> </a:t>
            </a:r>
            <a:r>
              <a:rPr lang="en-US" sz="2400" dirty="0" smtClean="0"/>
              <a:t>                  &lt;p&gt;  Hello World ! &lt;/p&gt;</a:t>
            </a:r>
          </a:p>
          <a:p>
            <a:pPr>
              <a:buNone/>
            </a:pPr>
            <a:r>
              <a:rPr lang="en-US" sz="2400" dirty="0"/>
              <a:t> </a:t>
            </a:r>
            <a:r>
              <a:rPr lang="en-US" sz="2400" dirty="0" smtClean="0"/>
              <a:t>          &lt;/body&gt;</a:t>
            </a:r>
          </a:p>
          <a:p>
            <a:pPr>
              <a:buNone/>
            </a:pPr>
            <a:r>
              <a:rPr lang="en-US" sz="2400" dirty="0"/>
              <a:t> </a:t>
            </a:r>
            <a:r>
              <a:rPr lang="en-US" sz="2400" dirty="0" smtClean="0"/>
              <a:t>      &lt;/html&gt;</a:t>
            </a:r>
          </a:p>
          <a:p>
            <a:pPr>
              <a:buNone/>
            </a:pPr>
            <a:endParaRPr lang="en-US"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HTML :</a:t>
            </a:r>
            <a:endParaRPr lang="en-US" dirty="0"/>
          </a:p>
        </p:txBody>
      </p:sp>
      <p:sp>
        <p:nvSpPr>
          <p:cNvPr id="3" name="Content Placeholder 2"/>
          <p:cNvSpPr>
            <a:spLocks noGrp="1"/>
          </p:cNvSpPr>
          <p:nvPr>
            <p:ph idx="1"/>
          </p:nvPr>
        </p:nvSpPr>
        <p:spPr/>
        <p:txBody>
          <a:bodyPr/>
          <a:lstStyle/>
          <a:p>
            <a:r>
              <a:rPr lang="en-US" dirty="0" smtClean="0"/>
              <a:t>Easy to learn and use</a:t>
            </a:r>
          </a:p>
          <a:p>
            <a:r>
              <a:rPr lang="en-US" dirty="0" smtClean="0"/>
              <a:t>Platform independent</a:t>
            </a:r>
          </a:p>
          <a:p>
            <a:r>
              <a:rPr lang="en-US" dirty="0" smtClean="0"/>
              <a:t>Image, audio, video can be added to a web page</a:t>
            </a:r>
          </a:p>
          <a:p>
            <a:r>
              <a:rPr lang="en-US" dirty="0" smtClean="0"/>
              <a:t>Hypertext can be added to text</a:t>
            </a:r>
          </a:p>
          <a:p>
            <a:r>
              <a:rPr lang="en-US" dirty="0" smtClean="0"/>
              <a:t>It is a markup language</a:t>
            </a:r>
            <a:endParaRPr lang="en-US" dirty="0"/>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HTML ? :</a:t>
            </a:r>
            <a:endParaRPr lang="en-US" dirty="0"/>
          </a:p>
        </p:txBody>
      </p:sp>
      <p:sp>
        <p:nvSpPr>
          <p:cNvPr id="3" name="Content Placeholder 2"/>
          <p:cNvSpPr>
            <a:spLocks noGrp="1"/>
          </p:cNvSpPr>
          <p:nvPr>
            <p:ph idx="1"/>
          </p:nvPr>
        </p:nvSpPr>
        <p:spPr/>
        <p:txBody>
          <a:bodyPr/>
          <a:lstStyle/>
          <a:p>
            <a:r>
              <a:rPr lang="en-US" dirty="0" smtClean="0"/>
              <a:t>It is simple markup language. Its implementation is easy</a:t>
            </a:r>
          </a:p>
          <a:p>
            <a:r>
              <a:rPr lang="en-US" dirty="0" smtClean="0"/>
              <a:t>It is mainly used to create websites</a:t>
            </a:r>
          </a:p>
          <a:p>
            <a:r>
              <a:rPr lang="en-US" dirty="0" smtClean="0"/>
              <a:t>Helps in developing fundamentals about web programming</a:t>
            </a:r>
          </a:p>
          <a:p>
            <a:r>
              <a:rPr lang="en-US" dirty="0" smtClean="0"/>
              <a:t>Boost professional carrier</a:t>
            </a:r>
            <a:endParaRPr lang="en-US"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Supported by all browsers</a:t>
            </a:r>
          </a:p>
          <a:p>
            <a:r>
              <a:rPr lang="en-US" dirty="0" smtClean="0"/>
              <a:t>It can be integrated with other languages like CSS, JavaScript etc</a:t>
            </a:r>
            <a:endParaRPr lang="en-US" dirty="0"/>
          </a:p>
        </p:txBody>
      </p:sp>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p:txBody>
          <a:bodyPr/>
          <a:lstStyle/>
          <a:p>
            <a:r>
              <a:rPr lang="en-US" dirty="0" smtClean="0"/>
              <a:t>HTML can create only static web-pages so for dynamic web page other languages have to be used</a:t>
            </a:r>
          </a:p>
          <a:p>
            <a:r>
              <a:rPr lang="en-US" dirty="0" smtClean="0"/>
              <a:t>Large amount of code has to be written to create a simple web page</a:t>
            </a:r>
          </a:p>
          <a:p>
            <a:r>
              <a:rPr lang="en-US" dirty="0" smtClean="0"/>
              <a:t>Security feature is not good.</a:t>
            </a:r>
            <a:endParaRPr lang="en-US" dirty="0"/>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info:</a:t>
            </a:r>
            <a:endParaRPr lang="en-US" dirty="0"/>
          </a:p>
        </p:txBody>
      </p:sp>
      <p:sp>
        <p:nvSpPr>
          <p:cNvPr id="3" name="Content Placeholder 2"/>
          <p:cNvSpPr>
            <a:spLocks noGrp="1"/>
          </p:cNvSpPr>
          <p:nvPr>
            <p:ph idx="1"/>
          </p:nvPr>
        </p:nvSpPr>
        <p:spPr/>
        <p:txBody>
          <a:bodyPr/>
          <a:lstStyle/>
          <a:p>
            <a:r>
              <a:rPr lang="en-US" dirty="0" smtClean="0"/>
              <a:t>NAME – </a:t>
            </a:r>
            <a:r>
              <a:rPr lang="en-US" dirty="0" err="1" smtClean="0"/>
              <a:t>Arghya</a:t>
            </a:r>
            <a:r>
              <a:rPr lang="en-US" dirty="0" smtClean="0"/>
              <a:t> </a:t>
            </a:r>
            <a:r>
              <a:rPr lang="en-US" dirty="0" err="1" smtClean="0"/>
              <a:t>Bhar</a:t>
            </a:r>
            <a:r>
              <a:rPr lang="en-US" dirty="0" smtClean="0"/>
              <a:t>.</a:t>
            </a:r>
          </a:p>
          <a:p>
            <a:r>
              <a:rPr lang="en-US" dirty="0" smtClean="0"/>
              <a:t>Roll No.  -  16800116088.</a:t>
            </a:r>
          </a:p>
          <a:p>
            <a:r>
              <a:rPr lang="en-US" dirty="0" err="1" smtClean="0"/>
              <a:t>Reg</a:t>
            </a:r>
            <a:r>
              <a:rPr lang="en-US" dirty="0" smtClean="0"/>
              <a:t> No. -  161680110009.</a:t>
            </a:r>
          </a:p>
          <a:p>
            <a:r>
              <a:rPr lang="en-US" dirty="0" smtClean="0"/>
              <a:t>Dept-  C.S.E.</a:t>
            </a:r>
          </a:p>
          <a:p>
            <a:r>
              <a:rPr lang="en-US" dirty="0" smtClean="0"/>
              <a:t>Section – ‘B’.</a:t>
            </a:r>
          </a:p>
          <a:p>
            <a:r>
              <a:rPr lang="en-US" dirty="0" smtClean="0"/>
              <a:t>4</a:t>
            </a:r>
            <a:r>
              <a:rPr lang="en-US" baseline="30000" dirty="0" smtClean="0"/>
              <a:t>th</a:t>
            </a:r>
            <a:r>
              <a:rPr lang="en-US" dirty="0" smtClean="0"/>
              <a:t> Year (8</a:t>
            </a:r>
            <a:r>
              <a:rPr lang="en-US" baseline="30000" dirty="0" smtClean="0"/>
              <a:t>th</a:t>
            </a:r>
            <a:r>
              <a:rPr lang="en-US" dirty="0" smtClean="0"/>
              <a:t> </a:t>
            </a:r>
            <a:r>
              <a:rPr lang="en-US" dirty="0" err="1" smtClean="0"/>
              <a:t>Sem</a:t>
            </a:r>
            <a:r>
              <a:rPr lang="en-US" dirty="0" smtClean="0"/>
              <a:t>).</a:t>
            </a:r>
          </a:p>
          <a:p>
            <a:endParaRPr lang="en-US"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r>
              <a:rPr lang="en-US" dirty="0" smtClean="0"/>
              <a:t>             </a:t>
            </a:r>
          </a:p>
          <a:p>
            <a:pPr>
              <a:buNone/>
            </a:pPr>
            <a:endParaRPr lang="en-US" sz="5400" dirty="0"/>
          </a:p>
          <a:p>
            <a:pPr>
              <a:buNone/>
            </a:pPr>
            <a:r>
              <a:rPr lang="en-US" dirty="0" smtClean="0"/>
              <a:t>  </a:t>
            </a:r>
          </a:p>
          <a:p>
            <a:pPr>
              <a:buNone/>
            </a:pPr>
            <a:r>
              <a:rPr lang="en-US" sz="6600" dirty="0"/>
              <a:t> </a:t>
            </a:r>
            <a:r>
              <a:rPr lang="en-US" sz="6600" dirty="0" smtClean="0"/>
              <a:t>           Thank You… </a:t>
            </a: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 </a:t>
            </a:r>
            <a:endParaRPr lang="en-US" dirty="0"/>
          </a:p>
        </p:txBody>
      </p:sp>
      <p:sp>
        <p:nvSpPr>
          <p:cNvPr id="3" name="Content Placeholder 2"/>
          <p:cNvSpPr>
            <a:spLocks noGrp="1"/>
          </p:cNvSpPr>
          <p:nvPr>
            <p:ph idx="1"/>
          </p:nvPr>
        </p:nvSpPr>
        <p:spPr/>
        <p:txBody>
          <a:bodyPr/>
          <a:lstStyle/>
          <a:p>
            <a:pPr>
              <a:buNone/>
            </a:pPr>
            <a:r>
              <a:rPr lang="en-US" dirty="0" smtClean="0"/>
              <a:t>HTML- </a:t>
            </a:r>
            <a:r>
              <a:rPr lang="en-US" b="1" dirty="0" smtClean="0"/>
              <a:t>H</a:t>
            </a:r>
            <a:r>
              <a:rPr lang="en-US" dirty="0" smtClean="0"/>
              <a:t>yper</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 a standardized system for tagging text files to </a:t>
            </a:r>
            <a:r>
              <a:rPr lang="en-US" dirty="0" err="1" smtClean="0"/>
              <a:t>achive</a:t>
            </a:r>
            <a:r>
              <a:rPr lang="en-US" dirty="0"/>
              <a:t> </a:t>
            </a:r>
            <a:r>
              <a:rPr lang="en-US" dirty="0" smtClean="0"/>
              <a:t>front, </a:t>
            </a:r>
            <a:r>
              <a:rPr lang="en-US" dirty="0" err="1" smtClean="0"/>
              <a:t>colour</a:t>
            </a:r>
            <a:r>
              <a:rPr lang="en-US" dirty="0" smtClean="0"/>
              <a:t>, graphic and hyper link effects on world wide web pages.</a:t>
            </a:r>
          </a:p>
          <a:p>
            <a:pPr>
              <a:buNone/>
            </a:pPr>
            <a:r>
              <a:rPr lang="en-US" dirty="0"/>
              <a:t> </a:t>
            </a:r>
            <a:r>
              <a:rPr lang="en-US" dirty="0" smtClean="0"/>
              <a:t>   Mark up language refers to the way tags are used to define the page layout and elements within the page.</a:t>
            </a: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5181600"/>
          </a:xfrm>
        </p:spPr>
        <p:txBody>
          <a:bodyPr/>
          <a:lstStyle/>
          <a:p>
            <a:pPr>
              <a:buNone/>
            </a:pPr>
            <a:r>
              <a:rPr lang="en-US" dirty="0" smtClean="0"/>
              <a:t> </a:t>
            </a:r>
            <a:r>
              <a:rPr lang="en-US" sz="2400" dirty="0" smtClean="0"/>
              <a:t>HTML, when combined with JavaScript and CSS has become a </a:t>
            </a:r>
            <a:r>
              <a:rPr lang="en-US" sz="2400" u="sng" dirty="0" smtClean="0"/>
              <a:t>milestone for web development</a:t>
            </a:r>
            <a:r>
              <a:rPr lang="en-US" sz="2400" dirty="0" smtClean="0"/>
              <a:t>. One of the useful aspects of HTML is, it can embed programs written in a scripting language like JavaScript, which is responsible for affecting the </a:t>
            </a:r>
            <a:r>
              <a:rPr lang="en-US" sz="2400" dirty="0" err="1" smtClean="0"/>
              <a:t>behaviour</a:t>
            </a:r>
            <a:r>
              <a:rPr lang="en-US" sz="2400" dirty="0" smtClean="0"/>
              <a:t> and content of web pages. CSS inclusion would effect the layout and appearance of the content. The basic building blocks of any HTML pages are HTML elements. A structured document can be created with the help of structural-semantic text like heading, paragraph, list, link, and other items. Browser indeed does not display the HTML tags but utilize them to interpret the content of the page. One needs to study various tags and then understand their </a:t>
            </a:r>
            <a:r>
              <a:rPr lang="en-US" sz="2400" dirty="0" err="1" smtClean="0"/>
              <a:t>behaviour</a:t>
            </a:r>
            <a:r>
              <a:rPr lang="en-US" sz="2400" dirty="0" smtClean="0"/>
              <a:t>. </a:t>
            </a:r>
            <a:endParaRPr lang="en-US" sz="2400" u="sng"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a:t>
            </a:r>
            <a:endParaRPr lang="en-US" dirty="0"/>
          </a:p>
        </p:txBody>
      </p:sp>
      <p:sp>
        <p:nvSpPr>
          <p:cNvPr id="3" name="Content Placeholder 2"/>
          <p:cNvSpPr>
            <a:spLocks noGrp="1"/>
          </p:cNvSpPr>
          <p:nvPr>
            <p:ph idx="1"/>
          </p:nvPr>
        </p:nvSpPr>
        <p:spPr/>
        <p:txBody>
          <a:bodyPr/>
          <a:lstStyle/>
          <a:p>
            <a:pPr>
              <a:buNone/>
            </a:pPr>
            <a:r>
              <a:rPr lang="en-US" dirty="0" smtClean="0"/>
              <a:t>HTML was created by Tim Berners-Lee in 1991 but was not released officially, which was published in 1995 was HTML 2.0. HTML 4.01 was published in late 1999 and was a major version of HTML. HTML is a very evolving markup language and has evolved with various  versions updating.</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Basics stuffs:  </a:t>
            </a:r>
            <a:endParaRPr lang="en-US" dirty="0"/>
          </a:p>
        </p:txBody>
      </p:sp>
      <p:sp>
        <p:nvSpPr>
          <p:cNvPr id="3" name="Content Placeholder 2"/>
          <p:cNvSpPr>
            <a:spLocks noGrp="1"/>
          </p:cNvSpPr>
          <p:nvPr>
            <p:ph idx="1"/>
          </p:nvPr>
        </p:nvSpPr>
        <p:spPr/>
        <p:txBody>
          <a:bodyPr/>
          <a:lstStyle/>
          <a:p>
            <a:r>
              <a:rPr lang="en-US" dirty="0" smtClean="0"/>
              <a:t>Type code -  Text</a:t>
            </a:r>
          </a:p>
          <a:p>
            <a:r>
              <a:rPr lang="en-US" dirty="0" smtClean="0"/>
              <a:t>File </a:t>
            </a:r>
            <a:r>
              <a:rPr lang="en-US" dirty="0" err="1" smtClean="0"/>
              <a:t>extention</a:t>
            </a:r>
            <a:r>
              <a:rPr lang="en-US" dirty="0" smtClean="0"/>
              <a:t> -  .html ;  .</a:t>
            </a:r>
            <a:r>
              <a:rPr lang="en-US" dirty="0" err="1" smtClean="0"/>
              <a:t>htm</a:t>
            </a:r>
            <a:endParaRPr lang="en-US" dirty="0" smtClean="0"/>
          </a:p>
          <a:p>
            <a:r>
              <a:rPr lang="en-US" dirty="0" smtClean="0"/>
              <a:t>Internet media type -  text /  html</a:t>
            </a:r>
          </a:p>
          <a:p>
            <a:r>
              <a:rPr lang="en-US" dirty="0" smtClean="0"/>
              <a:t>Type of format – Document file format</a:t>
            </a:r>
          </a:p>
          <a:p>
            <a:r>
              <a:rPr lang="en-US" dirty="0" smtClean="0"/>
              <a:t>Extended from – SGML</a:t>
            </a:r>
          </a:p>
          <a:p>
            <a:r>
              <a:rPr lang="en-US" dirty="0" smtClean="0"/>
              <a:t>Extended to -  XHTML</a:t>
            </a:r>
          </a:p>
          <a:p>
            <a:r>
              <a:rPr lang="en-US" dirty="0" smtClean="0"/>
              <a:t>Format – Open </a:t>
            </a:r>
            <a:r>
              <a:rPr lang="en-US" dirty="0" err="1" smtClean="0"/>
              <a:t>Sourse</a:t>
            </a:r>
            <a:endParaRPr lang="en-US" dirty="0"/>
          </a:p>
        </p:txBody>
      </p:sp>
    </p:spTree>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IDEs:</a:t>
            </a:r>
            <a:endParaRPr lang="en-US" dirty="0"/>
          </a:p>
        </p:txBody>
      </p:sp>
      <p:sp>
        <p:nvSpPr>
          <p:cNvPr id="3" name="Content Placeholder 2"/>
          <p:cNvSpPr>
            <a:spLocks noGrp="1"/>
          </p:cNvSpPr>
          <p:nvPr>
            <p:ph idx="1"/>
          </p:nvPr>
        </p:nvSpPr>
        <p:spPr/>
        <p:txBody>
          <a:bodyPr/>
          <a:lstStyle/>
          <a:p>
            <a:pPr>
              <a:buNone/>
            </a:pPr>
            <a:r>
              <a:rPr lang="en-US" dirty="0" smtClean="0"/>
              <a:t>To execute the HTML code some IDEs are –</a:t>
            </a:r>
          </a:p>
          <a:p>
            <a:pPr>
              <a:buNone/>
            </a:pPr>
            <a:r>
              <a:rPr lang="en-US" dirty="0"/>
              <a:t> </a:t>
            </a:r>
            <a:r>
              <a:rPr lang="en-US" dirty="0" smtClean="0"/>
              <a:t>  Atom, Komodo Edit, Net Beans, Web Strom, </a:t>
            </a:r>
            <a:r>
              <a:rPr lang="en-US" dirty="0" err="1" smtClean="0"/>
              <a:t>Php</a:t>
            </a:r>
            <a:r>
              <a:rPr lang="en-US" dirty="0" smtClean="0"/>
              <a:t> Strom etc… </a:t>
            </a:r>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Tags:</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2800" dirty="0" smtClean="0">
                <a:solidFill>
                  <a:srgbClr val="7030A0"/>
                </a:solidFill>
              </a:rPr>
              <a:t>&lt;!DOCTYPE…&gt; </a:t>
            </a:r>
            <a:r>
              <a:rPr lang="en-US" sz="2800" dirty="0" smtClean="0"/>
              <a:t>-  defines the document type and HTML version</a:t>
            </a:r>
          </a:p>
          <a:p>
            <a:r>
              <a:rPr lang="en-US" sz="2800" dirty="0" smtClean="0">
                <a:solidFill>
                  <a:srgbClr val="7030A0"/>
                </a:solidFill>
              </a:rPr>
              <a:t>&lt;html&gt; </a:t>
            </a:r>
            <a:r>
              <a:rPr lang="en-US" sz="2800" dirty="0" smtClean="0"/>
              <a:t>-  encloses the complete HTML doc and mainly comprises of document header</a:t>
            </a:r>
          </a:p>
          <a:p>
            <a:r>
              <a:rPr lang="en-US" sz="2800" dirty="0" smtClean="0">
                <a:solidFill>
                  <a:srgbClr val="7030A0"/>
                </a:solidFill>
              </a:rPr>
              <a:t>&lt;head&gt; </a:t>
            </a:r>
            <a:r>
              <a:rPr lang="en-US" sz="2800" dirty="0" smtClean="0"/>
              <a:t>-  represents the document header </a:t>
            </a:r>
          </a:p>
          <a:p>
            <a:r>
              <a:rPr lang="en-US" sz="2800" dirty="0" smtClean="0">
                <a:solidFill>
                  <a:srgbClr val="7030A0"/>
                </a:solidFill>
              </a:rPr>
              <a:t>&lt;title&gt; -   </a:t>
            </a:r>
            <a:r>
              <a:rPr lang="en-US" sz="2800" dirty="0" smtClean="0"/>
              <a:t>used inside the &lt;head&gt; tag to mention the document title</a:t>
            </a:r>
            <a:r>
              <a:rPr lang="en-US" sz="2400" dirty="0" smtClean="0"/>
              <a:t>.</a:t>
            </a:r>
          </a:p>
          <a:p>
            <a:r>
              <a:rPr lang="en-US" sz="2800" dirty="0" smtClean="0">
                <a:solidFill>
                  <a:srgbClr val="7030A0"/>
                </a:solidFill>
              </a:rPr>
              <a:t>&lt;body&gt;- </a:t>
            </a:r>
            <a:r>
              <a:rPr lang="en-US" sz="2800" dirty="0" smtClean="0"/>
              <a:t>represents the document’s body which keeps other HTML tags like &lt;h1&gt;, &lt;div&gt;, &lt;p&gt; etc.</a:t>
            </a:r>
          </a:p>
          <a:p>
            <a:r>
              <a:rPr lang="en-US" sz="2800" dirty="0" smtClean="0">
                <a:solidFill>
                  <a:srgbClr val="7030A0"/>
                </a:solidFill>
              </a:rPr>
              <a:t>&lt;h1&gt; -   </a:t>
            </a:r>
            <a:r>
              <a:rPr lang="en-US" sz="2800" dirty="0" smtClean="0"/>
              <a:t>represents the heading</a:t>
            </a:r>
          </a:p>
          <a:p>
            <a:r>
              <a:rPr lang="en-US" sz="2800" dirty="0" smtClean="0">
                <a:solidFill>
                  <a:srgbClr val="7030A0"/>
                </a:solidFill>
              </a:rPr>
              <a:t>&lt;p&gt;  -   </a:t>
            </a:r>
            <a:r>
              <a:rPr lang="en-US" sz="2800" dirty="0" smtClean="0"/>
              <a:t>represents the paragraph</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Some Applications:</a:t>
            </a:r>
            <a:endParaRPr lang="en-US"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sz="2800" dirty="0" smtClean="0">
                <a:solidFill>
                  <a:srgbClr val="0070C0"/>
                </a:solidFill>
              </a:rPr>
              <a:t>Web Page development</a:t>
            </a:r>
            <a:r>
              <a:rPr lang="en-US" sz="2800" dirty="0" smtClean="0"/>
              <a:t>:- HTML is heavily used for creating web pages that is displayed on the world wide web. </a:t>
            </a:r>
            <a:endParaRPr lang="en-US" sz="2800" dirty="0"/>
          </a:p>
          <a:p>
            <a:r>
              <a:rPr lang="en-US" sz="2800" dirty="0" smtClean="0">
                <a:solidFill>
                  <a:srgbClr val="0070C0"/>
                </a:solidFill>
              </a:rPr>
              <a:t>Web Document Creation:- </a:t>
            </a:r>
            <a:r>
              <a:rPr lang="en-US" sz="2800" dirty="0" smtClean="0"/>
              <a:t>Document creation is dominated by HTML and its basic concept via tag and Document Object Model(DOM).HTML tags are inserted to locate their format and location on the page.</a:t>
            </a:r>
          </a:p>
          <a:p>
            <a:r>
              <a:rPr lang="en-US" sz="2800" dirty="0" smtClean="0">
                <a:solidFill>
                  <a:srgbClr val="0070C0"/>
                </a:solidFill>
              </a:rPr>
              <a:t>Internet navigation:-  </a:t>
            </a:r>
            <a:r>
              <a:rPr lang="en-US" sz="2800" dirty="0" smtClean="0"/>
              <a:t>This is possible by utilizing the concept of Hypertext.</a:t>
            </a:r>
          </a:p>
          <a:p>
            <a:r>
              <a:rPr lang="en-US" sz="2800" dirty="0" smtClean="0">
                <a:solidFill>
                  <a:srgbClr val="0070C0"/>
                </a:solidFill>
              </a:rPr>
              <a:t>Cutting edge feature:- </a:t>
            </a:r>
            <a:r>
              <a:rPr lang="en-US" sz="2800" dirty="0" smtClean="0"/>
              <a:t>HTML5 with its set of standards and API is being used to introduce   some of the latest trends in website creation business. </a:t>
            </a:r>
            <a:endParaRPr lang="en-US" sz="2800" dirty="0" smtClean="0">
              <a:solidFill>
                <a:srgbClr val="0070C0"/>
              </a:solidFill>
            </a:endParaRPr>
          </a:p>
          <a:p>
            <a:endParaRPr lang="en-US" sz="2800" dirty="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r>
              <a:rPr lang="en-US" sz="2800" dirty="0" smtClean="0">
                <a:solidFill>
                  <a:srgbClr val="0070C0"/>
                </a:solidFill>
              </a:rPr>
              <a:t>Responsive images on web pages:- </a:t>
            </a:r>
            <a:r>
              <a:rPr lang="en-US" sz="2800" dirty="0">
                <a:solidFill>
                  <a:srgbClr val="0070C0"/>
                </a:solidFill>
              </a:rPr>
              <a:t> </a:t>
            </a:r>
            <a:r>
              <a:rPr lang="en-US" sz="2800" dirty="0" smtClean="0"/>
              <a:t>At the elementary level in applications of HTML, queries can be set to utilize the images, which are responsive in nature. With the </a:t>
            </a:r>
            <a:r>
              <a:rPr lang="en-US" sz="2800" dirty="0" err="1" smtClean="0"/>
              <a:t>srcset</a:t>
            </a:r>
            <a:r>
              <a:rPr lang="en-US" sz="2800" dirty="0" smtClean="0"/>
              <a:t> attribute of </a:t>
            </a:r>
            <a:r>
              <a:rPr lang="en-US" sz="2800" dirty="0" err="1" smtClean="0"/>
              <a:t>img</a:t>
            </a:r>
            <a:r>
              <a:rPr lang="en-US" sz="2800" dirty="0" smtClean="0"/>
              <a:t> element in HTML and combining it with picture element, a developer can fully control how the user will render image.</a:t>
            </a:r>
          </a:p>
          <a:p>
            <a:r>
              <a:rPr lang="en-US" sz="2800" dirty="0" smtClean="0">
                <a:solidFill>
                  <a:srgbClr val="0070C0"/>
                </a:solidFill>
              </a:rPr>
              <a:t>Client-side storage:-  </a:t>
            </a:r>
            <a:r>
              <a:rPr lang="en-US" sz="2800" dirty="0" smtClean="0"/>
              <a:t>With HTML5, client-side storage is feasible using local storage and </a:t>
            </a:r>
            <a:r>
              <a:rPr lang="en-US" sz="2800" dirty="0" err="1" smtClean="0"/>
              <a:t>IndexDB</a:t>
            </a:r>
            <a:r>
              <a:rPr lang="en-US" sz="2800" dirty="0" smtClean="0"/>
              <a:t>. Local storage gives hash-table storage. Index DB is a larger and better client-side data storage.</a:t>
            </a:r>
          </a:p>
          <a:p>
            <a:r>
              <a:rPr lang="en-US" sz="2800" dirty="0" smtClean="0">
                <a:solidFill>
                  <a:srgbClr val="0070C0"/>
                </a:solidFill>
              </a:rPr>
              <a:t>Offline capabilities usages:- </a:t>
            </a:r>
            <a:r>
              <a:rPr lang="en-US" sz="2800" dirty="0" smtClean="0"/>
              <a:t>HTML5 has its application cache mechanism which would define how the browser manages the offline situation.</a:t>
            </a:r>
            <a:endParaRPr lang="en-US" sz="2800" dirty="0">
              <a:solidFill>
                <a:srgbClr val="0070C0"/>
              </a:solidFill>
            </a:endParaRP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133</TotalTime>
  <Words>884</Words>
  <Application>Microsoft Office PowerPoint</Application>
  <PresentationFormat>On-screen Show (4:3)</PresentationFormat>
  <Paragraphs>77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&lt;html&gt;</vt:lpstr>
      <vt:lpstr>Definition : </vt:lpstr>
      <vt:lpstr>Introduction:</vt:lpstr>
      <vt:lpstr>History :</vt:lpstr>
      <vt:lpstr>Some Basics stuffs:  </vt:lpstr>
      <vt:lpstr>HTML IDEs:</vt:lpstr>
      <vt:lpstr>Tags:</vt:lpstr>
      <vt:lpstr>Some Applications:</vt:lpstr>
      <vt:lpstr>Slide 9</vt:lpstr>
      <vt:lpstr>Slide 10</vt:lpstr>
      <vt:lpstr>Code Example(Hello World!) :</vt:lpstr>
      <vt:lpstr>Features of HTML :</vt:lpstr>
      <vt:lpstr>Why Learn HTML ? :</vt:lpstr>
      <vt:lpstr>Advantages:</vt:lpstr>
      <vt:lpstr>Disadvantages :</vt:lpstr>
      <vt:lpstr>Student info:</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&lt;html&gt;</dc:title>
  <dc:creator>ARGHYA BHAR</dc:creator>
  <cp:lastModifiedBy>ARGHYA BHAR</cp:lastModifiedBy>
  <cp:revision>15</cp:revision>
  <dcterms:created xsi:type="dcterms:W3CDTF">2020-06-18T14:06:12Z</dcterms:created>
  <dcterms:modified xsi:type="dcterms:W3CDTF">2020-06-18T16:19:55Z</dcterms:modified>
</cp:coreProperties>
</file>