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40" y="2540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50" y="0"/>
                </a:moveTo>
                <a:lnTo>
                  <a:pt x="0" y="0"/>
                </a:lnTo>
                <a:lnTo>
                  <a:pt x="0" y="819149"/>
                </a:lnTo>
                <a:lnTo>
                  <a:pt x="40640" y="819149"/>
                </a:lnTo>
                <a:lnTo>
                  <a:pt x="82550" y="815339"/>
                </a:lnTo>
                <a:lnTo>
                  <a:pt x="123190" y="810259"/>
                </a:lnTo>
                <a:lnTo>
                  <a:pt x="165100" y="802639"/>
                </a:lnTo>
                <a:lnTo>
                  <a:pt x="205740" y="793749"/>
                </a:lnTo>
                <a:lnTo>
                  <a:pt x="245110" y="782319"/>
                </a:lnTo>
                <a:lnTo>
                  <a:pt x="284480" y="768349"/>
                </a:lnTo>
                <a:lnTo>
                  <a:pt x="322580" y="753109"/>
                </a:lnTo>
                <a:lnTo>
                  <a:pt x="360680" y="736599"/>
                </a:lnTo>
                <a:lnTo>
                  <a:pt x="397510" y="717549"/>
                </a:lnTo>
                <a:lnTo>
                  <a:pt x="433069" y="695959"/>
                </a:lnTo>
                <a:lnTo>
                  <a:pt x="467359" y="673099"/>
                </a:lnTo>
                <a:lnTo>
                  <a:pt x="501650" y="648969"/>
                </a:lnTo>
                <a:lnTo>
                  <a:pt x="533400" y="622299"/>
                </a:lnTo>
                <a:lnTo>
                  <a:pt x="563880" y="594359"/>
                </a:lnTo>
                <a:lnTo>
                  <a:pt x="594360" y="565149"/>
                </a:lnTo>
                <a:lnTo>
                  <a:pt x="622300" y="534669"/>
                </a:lnTo>
                <a:lnTo>
                  <a:pt x="673100" y="468629"/>
                </a:lnTo>
                <a:lnTo>
                  <a:pt x="695960" y="434339"/>
                </a:lnTo>
                <a:lnTo>
                  <a:pt x="716280" y="397509"/>
                </a:lnTo>
                <a:lnTo>
                  <a:pt x="735330" y="361949"/>
                </a:lnTo>
                <a:lnTo>
                  <a:pt x="753110" y="323850"/>
                </a:lnTo>
                <a:lnTo>
                  <a:pt x="768350" y="284479"/>
                </a:lnTo>
                <a:lnTo>
                  <a:pt x="782319" y="246379"/>
                </a:lnTo>
                <a:lnTo>
                  <a:pt x="793750" y="205739"/>
                </a:lnTo>
                <a:lnTo>
                  <a:pt x="802640" y="165100"/>
                </a:lnTo>
                <a:lnTo>
                  <a:pt x="810260" y="124459"/>
                </a:lnTo>
                <a:lnTo>
                  <a:pt x="815340" y="82550"/>
                </a:lnTo>
                <a:lnTo>
                  <a:pt x="819150" y="41909"/>
                </a:lnTo>
                <a:lnTo>
                  <a:pt x="819150" y="0"/>
                </a:lnTo>
                <a:close/>
              </a:path>
            </a:pathLst>
          </a:custGeom>
          <a:solidFill>
            <a:srgbClr val="FDF9F3">
              <a:alpha val="3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40" y="2540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50" y="0"/>
                </a:moveTo>
                <a:lnTo>
                  <a:pt x="819150" y="41909"/>
                </a:lnTo>
                <a:lnTo>
                  <a:pt x="815340" y="82550"/>
                </a:lnTo>
                <a:lnTo>
                  <a:pt x="810260" y="124459"/>
                </a:lnTo>
                <a:lnTo>
                  <a:pt x="802640" y="165100"/>
                </a:lnTo>
                <a:lnTo>
                  <a:pt x="793750" y="205739"/>
                </a:lnTo>
                <a:lnTo>
                  <a:pt x="782319" y="246379"/>
                </a:lnTo>
                <a:lnTo>
                  <a:pt x="768350" y="284479"/>
                </a:lnTo>
                <a:lnTo>
                  <a:pt x="753110" y="323850"/>
                </a:lnTo>
                <a:lnTo>
                  <a:pt x="735330" y="361949"/>
                </a:lnTo>
                <a:lnTo>
                  <a:pt x="716280" y="397509"/>
                </a:lnTo>
                <a:lnTo>
                  <a:pt x="695960" y="434339"/>
                </a:lnTo>
                <a:lnTo>
                  <a:pt x="673100" y="468629"/>
                </a:lnTo>
                <a:lnTo>
                  <a:pt x="647700" y="501649"/>
                </a:lnTo>
                <a:lnTo>
                  <a:pt x="622300" y="534669"/>
                </a:lnTo>
                <a:lnTo>
                  <a:pt x="594360" y="565149"/>
                </a:lnTo>
                <a:lnTo>
                  <a:pt x="563880" y="594359"/>
                </a:lnTo>
                <a:lnTo>
                  <a:pt x="533400" y="622299"/>
                </a:lnTo>
                <a:lnTo>
                  <a:pt x="501650" y="648969"/>
                </a:lnTo>
                <a:lnTo>
                  <a:pt x="467359" y="673099"/>
                </a:lnTo>
                <a:lnTo>
                  <a:pt x="433069" y="695959"/>
                </a:lnTo>
                <a:lnTo>
                  <a:pt x="397510" y="717549"/>
                </a:lnTo>
                <a:lnTo>
                  <a:pt x="360680" y="736599"/>
                </a:lnTo>
                <a:lnTo>
                  <a:pt x="322580" y="753109"/>
                </a:lnTo>
                <a:lnTo>
                  <a:pt x="284480" y="768349"/>
                </a:lnTo>
                <a:lnTo>
                  <a:pt x="245110" y="782319"/>
                </a:lnTo>
                <a:lnTo>
                  <a:pt x="205740" y="793749"/>
                </a:lnTo>
                <a:lnTo>
                  <a:pt x="165100" y="802639"/>
                </a:lnTo>
                <a:lnTo>
                  <a:pt x="123190" y="810259"/>
                </a:lnTo>
                <a:lnTo>
                  <a:pt x="82550" y="815339"/>
                </a:lnTo>
                <a:lnTo>
                  <a:pt x="40640" y="819149"/>
                </a:lnTo>
                <a:lnTo>
                  <a:pt x="0" y="819149"/>
                </a:lnTo>
                <a:lnTo>
                  <a:pt x="0" y="0"/>
                </a:lnTo>
                <a:lnTo>
                  <a:pt x="819150" y="0"/>
                </a:lnTo>
                <a:close/>
              </a:path>
            </a:pathLst>
          </a:custGeom>
          <a:ln w="3234">
            <a:solidFill>
              <a:srgbClr val="D1C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95400" y="379729"/>
            <a:ext cx="7543800" cy="5858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581400" y="4419600"/>
            <a:ext cx="1066800" cy="838200"/>
          </a:xfrm>
          <a:custGeom>
            <a:avLst/>
            <a:gdLst/>
            <a:ahLst/>
            <a:cxnLst/>
            <a:rect l="l" t="t" r="r" b="b"/>
            <a:pathLst>
              <a:path w="1066800" h="838200">
                <a:moveTo>
                  <a:pt x="533400" y="838200"/>
                </a:moveTo>
                <a:lnTo>
                  <a:pt x="0" y="838200"/>
                </a:lnTo>
                <a:lnTo>
                  <a:pt x="0" y="0"/>
                </a:lnTo>
                <a:lnTo>
                  <a:pt x="1066800" y="0"/>
                </a:lnTo>
                <a:lnTo>
                  <a:pt x="1066800" y="838200"/>
                </a:lnTo>
                <a:lnTo>
                  <a:pt x="533400" y="838200"/>
                </a:lnTo>
                <a:close/>
              </a:path>
            </a:pathLst>
          </a:custGeom>
          <a:ln w="57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04359" y="2743200"/>
            <a:ext cx="3444240" cy="1624330"/>
          </a:xfrm>
          <a:custGeom>
            <a:avLst/>
            <a:gdLst/>
            <a:ahLst/>
            <a:cxnLst/>
            <a:rect l="l" t="t" r="r" b="b"/>
            <a:pathLst>
              <a:path w="3444240" h="1624329">
                <a:moveTo>
                  <a:pt x="1527810" y="914400"/>
                </a:moveTo>
                <a:lnTo>
                  <a:pt x="712469" y="914400"/>
                </a:lnTo>
                <a:lnTo>
                  <a:pt x="0" y="1624330"/>
                </a:lnTo>
                <a:lnTo>
                  <a:pt x="1527810" y="914400"/>
                </a:lnTo>
                <a:close/>
              </a:path>
              <a:path w="3444240" h="1624329">
                <a:moveTo>
                  <a:pt x="3444240" y="0"/>
                </a:moveTo>
                <a:lnTo>
                  <a:pt x="167639" y="0"/>
                </a:lnTo>
                <a:lnTo>
                  <a:pt x="167639" y="914400"/>
                </a:lnTo>
                <a:lnTo>
                  <a:pt x="3444240" y="914400"/>
                </a:lnTo>
                <a:lnTo>
                  <a:pt x="344424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404359" y="2743200"/>
            <a:ext cx="3444240" cy="1624330"/>
          </a:xfrm>
          <a:custGeom>
            <a:avLst/>
            <a:gdLst/>
            <a:ahLst/>
            <a:cxnLst/>
            <a:rect l="l" t="t" r="r" b="b"/>
            <a:pathLst>
              <a:path w="3444240" h="1624329">
                <a:moveTo>
                  <a:pt x="167639" y="0"/>
                </a:moveTo>
                <a:lnTo>
                  <a:pt x="167639" y="0"/>
                </a:lnTo>
                <a:lnTo>
                  <a:pt x="167639" y="914400"/>
                </a:lnTo>
                <a:lnTo>
                  <a:pt x="712469" y="914400"/>
                </a:lnTo>
                <a:lnTo>
                  <a:pt x="0" y="1624330"/>
                </a:lnTo>
                <a:lnTo>
                  <a:pt x="1527810" y="914400"/>
                </a:lnTo>
                <a:lnTo>
                  <a:pt x="2084069" y="914400"/>
                </a:lnTo>
                <a:lnTo>
                  <a:pt x="2491740" y="914400"/>
                </a:lnTo>
                <a:lnTo>
                  <a:pt x="2899410" y="914400"/>
                </a:lnTo>
                <a:lnTo>
                  <a:pt x="3444240" y="914400"/>
                </a:lnTo>
                <a:lnTo>
                  <a:pt x="3444240" y="762000"/>
                </a:lnTo>
                <a:lnTo>
                  <a:pt x="3444240" y="0"/>
                </a:lnTo>
                <a:lnTo>
                  <a:pt x="2899410" y="0"/>
                </a:lnTo>
                <a:lnTo>
                  <a:pt x="16763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40" y="2540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50" y="0"/>
                </a:moveTo>
                <a:lnTo>
                  <a:pt x="0" y="0"/>
                </a:lnTo>
                <a:lnTo>
                  <a:pt x="0" y="819149"/>
                </a:lnTo>
                <a:lnTo>
                  <a:pt x="40640" y="819149"/>
                </a:lnTo>
                <a:lnTo>
                  <a:pt x="82550" y="815339"/>
                </a:lnTo>
                <a:lnTo>
                  <a:pt x="123190" y="810259"/>
                </a:lnTo>
                <a:lnTo>
                  <a:pt x="165100" y="802639"/>
                </a:lnTo>
                <a:lnTo>
                  <a:pt x="205740" y="793749"/>
                </a:lnTo>
                <a:lnTo>
                  <a:pt x="245110" y="782319"/>
                </a:lnTo>
                <a:lnTo>
                  <a:pt x="284480" y="768349"/>
                </a:lnTo>
                <a:lnTo>
                  <a:pt x="322580" y="753109"/>
                </a:lnTo>
                <a:lnTo>
                  <a:pt x="360680" y="736599"/>
                </a:lnTo>
                <a:lnTo>
                  <a:pt x="397510" y="717549"/>
                </a:lnTo>
                <a:lnTo>
                  <a:pt x="433069" y="695959"/>
                </a:lnTo>
                <a:lnTo>
                  <a:pt x="467359" y="673099"/>
                </a:lnTo>
                <a:lnTo>
                  <a:pt x="501650" y="648969"/>
                </a:lnTo>
                <a:lnTo>
                  <a:pt x="533400" y="622299"/>
                </a:lnTo>
                <a:lnTo>
                  <a:pt x="563880" y="594359"/>
                </a:lnTo>
                <a:lnTo>
                  <a:pt x="594360" y="565149"/>
                </a:lnTo>
                <a:lnTo>
                  <a:pt x="622300" y="534669"/>
                </a:lnTo>
                <a:lnTo>
                  <a:pt x="673100" y="468629"/>
                </a:lnTo>
                <a:lnTo>
                  <a:pt x="695960" y="434339"/>
                </a:lnTo>
                <a:lnTo>
                  <a:pt x="716280" y="397509"/>
                </a:lnTo>
                <a:lnTo>
                  <a:pt x="735330" y="361949"/>
                </a:lnTo>
                <a:lnTo>
                  <a:pt x="753110" y="323850"/>
                </a:lnTo>
                <a:lnTo>
                  <a:pt x="768350" y="284479"/>
                </a:lnTo>
                <a:lnTo>
                  <a:pt x="782319" y="246379"/>
                </a:lnTo>
                <a:lnTo>
                  <a:pt x="793750" y="205739"/>
                </a:lnTo>
                <a:lnTo>
                  <a:pt x="802640" y="165100"/>
                </a:lnTo>
                <a:lnTo>
                  <a:pt x="810260" y="124459"/>
                </a:lnTo>
                <a:lnTo>
                  <a:pt x="815340" y="82550"/>
                </a:lnTo>
                <a:lnTo>
                  <a:pt x="819150" y="41909"/>
                </a:lnTo>
                <a:lnTo>
                  <a:pt x="819150" y="0"/>
                </a:lnTo>
                <a:close/>
              </a:path>
            </a:pathLst>
          </a:custGeom>
          <a:solidFill>
            <a:srgbClr val="FDF9F3">
              <a:alpha val="3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40" y="2540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50" y="0"/>
                </a:moveTo>
                <a:lnTo>
                  <a:pt x="819150" y="41909"/>
                </a:lnTo>
                <a:lnTo>
                  <a:pt x="815340" y="82550"/>
                </a:lnTo>
                <a:lnTo>
                  <a:pt x="810260" y="124459"/>
                </a:lnTo>
                <a:lnTo>
                  <a:pt x="802640" y="165100"/>
                </a:lnTo>
                <a:lnTo>
                  <a:pt x="793750" y="205739"/>
                </a:lnTo>
                <a:lnTo>
                  <a:pt x="782319" y="246379"/>
                </a:lnTo>
                <a:lnTo>
                  <a:pt x="768350" y="284479"/>
                </a:lnTo>
                <a:lnTo>
                  <a:pt x="753110" y="323850"/>
                </a:lnTo>
                <a:lnTo>
                  <a:pt x="735330" y="361949"/>
                </a:lnTo>
                <a:lnTo>
                  <a:pt x="716280" y="397509"/>
                </a:lnTo>
                <a:lnTo>
                  <a:pt x="695960" y="434339"/>
                </a:lnTo>
                <a:lnTo>
                  <a:pt x="673100" y="468629"/>
                </a:lnTo>
                <a:lnTo>
                  <a:pt x="647700" y="501649"/>
                </a:lnTo>
                <a:lnTo>
                  <a:pt x="622300" y="534669"/>
                </a:lnTo>
                <a:lnTo>
                  <a:pt x="594360" y="565149"/>
                </a:lnTo>
                <a:lnTo>
                  <a:pt x="563880" y="594359"/>
                </a:lnTo>
                <a:lnTo>
                  <a:pt x="533400" y="622299"/>
                </a:lnTo>
                <a:lnTo>
                  <a:pt x="501650" y="648969"/>
                </a:lnTo>
                <a:lnTo>
                  <a:pt x="467359" y="673099"/>
                </a:lnTo>
                <a:lnTo>
                  <a:pt x="433069" y="695959"/>
                </a:lnTo>
                <a:lnTo>
                  <a:pt x="397510" y="717549"/>
                </a:lnTo>
                <a:lnTo>
                  <a:pt x="360680" y="736599"/>
                </a:lnTo>
                <a:lnTo>
                  <a:pt x="322580" y="753109"/>
                </a:lnTo>
                <a:lnTo>
                  <a:pt x="284480" y="768349"/>
                </a:lnTo>
                <a:lnTo>
                  <a:pt x="245110" y="782319"/>
                </a:lnTo>
                <a:lnTo>
                  <a:pt x="205740" y="793749"/>
                </a:lnTo>
                <a:lnTo>
                  <a:pt x="165100" y="802639"/>
                </a:lnTo>
                <a:lnTo>
                  <a:pt x="123190" y="810259"/>
                </a:lnTo>
                <a:lnTo>
                  <a:pt x="82550" y="815339"/>
                </a:lnTo>
                <a:lnTo>
                  <a:pt x="40640" y="819149"/>
                </a:lnTo>
                <a:lnTo>
                  <a:pt x="0" y="819149"/>
                </a:lnTo>
                <a:lnTo>
                  <a:pt x="0" y="0"/>
                </a:lnTo>
                <a:lnTo>
                  <a:pt x="819150" y="0"/>
                </a:lnTo>
                <a:close/>
              </a:path>
            </a:pathLst>
          </a:custGeom>
          <a:ln w="3234">
            <a:solidFill>
              <a:srgbClr val="D1C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40" y="2540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50" y="0"/>
                </a:moveTo>
                <a:lnTo>
                  <a:pt x="0" y="0"/>
                </a:lnTo>
                <a:lnTo>
                  <a:pt x="0" y="819149"/>
                </a:lnTo>
                <a:lnTo>
                  <a:pt x="40640" y="819149"/>
                </a:lnTo>
                <a:lnTo>
                  <a:pt x="82550" y="815339"/>
                </a:lnTo>
                <a:lnTo>
                  <a:pt x="123190" y="810259"/>
                </a:lnTo>
                <a:lnTo>
                  <a:pt x="165100" y="802639"/>
                </a:lnTo>
                <a:lnTo>
                  <a:pt x="205740" y="793749"/>
                </a:lnTo>
                <a:lnTo>
                  <a:pt x="245110" y="782319"/>
                </a:lnTo>
                <a:lnTo>
                  <a:pt x="284480" y="768349"/>
                </a:lnTo>
                <a:lnTo>
                  <a:pt x="322580" y="753109"/>
                </a:lnTo>
                <a:lnTo>
                  <a:pt x="360680" y="736599"/>
                </a:lnTo>
                <a:lnTo>
                  <a:pt x="397510" y="717549"/>
                </a:lnTo>
                <a:lnTo>
                  <a:pt x="433069" y="695959"/>
                </a:lnTo>
                <a:lnTo>
                  <a:pt x="467359" y="673099"/>
                </a:lnTo>
                <a:lnTo>
                  <a:pt x="501650" y="648969"/>
                </a:lnTo>
                <a:lnTo>
                  <a:pt x="533400" y="622299"/>
                </a:lnTo>
                <a:lnTo>
                  <a:pt x="563880" y="594359"/>
                </a:lnTo>
                <a:lnTo>
                  <a:pt x="594360" y="565149"/>
                </a:lnTo>
                <a:lnTo>
                  <a:pt x="622300" y="534669"/>
                </a:lnTo>
                <a:lnTo>
                  <a:pt x="673100" y="468629"/>
                </a:lnTo>
                <a:lnTo>
                  <a:pt x="695960" y="434339"/>
                </a:lnTo>
                <a:lnTo>
                  <a:pt x="716280" y="397509"/>
                </a:lnTo>
                <a:lnTo>
                  <a:pt x="735330" y="361949"/>
                </a:lnTo>
                <a:lnTo>
                  <a:pt x="753110" y="323850"/>
                </a:lnTo>
                <a:lnTo>
                  <a:pt x="768350" y="284479"/>
                </a:lnTo>
                <a:lnTo>
                  <a:pt x="782319" y="246379"/>
                </a:lnTo>
                <a:lnTo>
                  <a:pt x="793750" y="205739"/>
                </a:lnTo>
                <a:lnTo>
                  <a:pt x="802640" y="165100"/>
                </a:lnTo>
                <a:lnTo>
                  <a:pt x="810260" y="124459"/>
                </a:lnTo>
                <a:lnTo>
                  <a:pt x="815340" y="82550"/>
                </a:lnTo>
                <a:lnTo>
                  <a:pt x="819150" y="41909"/>
                </a:lnTo>
                <a:lnTo>
                  <a:pt x="819150" y="0"/>
                </a:lnTo>
                <a:close/>
              </a:path>
            </a:pathLst>
          </a:custGeom>
          <a:solidFill>
            <a:srgbClr val="FDF9F3">
              <a:alpha val="3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40" y="2540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50" y="0"/>
                </a:moveTo>
                <a:lnTo>
                  <a:pt x="819150" y="41909"/>
                </a:lnTo>
                <a:lnTo>
                  <a:pt x="815340" y="82550"/>
                </a:lnTo>
                <a:lnTo>
                  <a:pt x="810260" y="124459"/>
                </a:lnTo>
                <a:lnTo>
                  <a:pt x="802640" y="165100"/>
                </a:lnTo>
                <a:lnTo>
                  <a:pt x="793750" y="205739"/>
                </a:lnTo>
                <a:lnTo>
                  <a:pt x="782319" y="246379"/>
                </a:lnTo>
                <a:lnTo>
                  <a:pt x="768350" y="284479"/>
                </a:lnTo>
                <a:lnTo>
                  <a:pt x="753110" y="323850"/>
                </a:lnTo>
                <a:lnTo>
                  <a:pt x="735330" y="361949"/>
                </a:lnTo>
                <a:lnTo>
                  <a:pt x="716280" y="397509"/>
                </a:lnTo>
                <a:lnTo>
                  <a:pt x="695960" y="434339"/>
                </a:lnTo>
                <a:lnTo>
                  <a:pt x="673100" y="468629"/>
                </a:lnTo>
                <a:lnTo>
                  <a:pt x="647700" y="501649"/>
                </a:lnTo>
                <a:lnTo>
                  <a:pt x="622300" y="534669"/>
                </a:lnTo>
                <a:lnTo>
                  <a:pt x="594360" y="565149"/>
                </a:lnTo>
                <a:lnTo>
                  <a:pt x="563880" y="594359"/>
                </a:lnTo>
                <a:lnTo>
                  <a:pt x="533400" y="622299"/>
                </a:lnTo>
                <a:lnTo>
                  <a:pt x="501650" y="648969"/>
                </a:lnTo>
                <a:lnTo>
                  <a:pt x="467359" y="673099"/>
                </a:lnTo>
                <a:lnTo>
                  <a:pt x="433069" y="695959"/>
                </a:lnTo>
                <a:lnTo>
                  <a:pt x="397510" y="717549"/>
                </a:lnTo>
                <a:lnTo>
                  <a:pt x="360680" y="736599"/>
                </a:lnTo>
                <a:lnTo>
                  <a:pt x="322580" y="753109"/>
                </a:lnTo>
                <a:lnTo>
                  <a:pt x="284480" y="768349"/>
                </a:lnTo>
                <a:lnTo>
                  <a:pt x="245110" y="782319"/>
                </a:lnTo>
                <a:lnTo>
                  <a:pt x="205740" y="793749"/>
                </a:lnTo>
                <a:lnTo>
                  <a:pt x="165100" y="802639"/>
                </a:lnTo>
                <a:lnTo>
                  <a:pt x="123190" y="810259"/>
                </a:lnTo>
                <a:lnTo>
                  <a:pt x="82550" y="815339"/>
                </a:lnTo>
                <a:lnTo>
                  <a:pt x="40640" y="819149"/>
                </a:lnTo>
                <a:lnTo>
                  <a:pt x="0" y="819149"/>
                </a:lnTo>
                <a:lnTo>
                  <a:pt x="0" y="0"/>
                </a:lnTo>
                <a:lnTo>
                  <a:pt x="819150" y="0"/>
                </a:lnTo>
                <a:close/>
              </a:path>
            </a:pathLst>
          </a:custGeom>
          <a:ln w="3234">
            <a:solidFill>
              <a:srgbClr val="D1C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7460" y="467359"/>
            <a:ext cx="660907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745" y="1407160"/>
            <a:ext cx="8398509" cy="3679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07260" y="1534159"/>
            <a:ext cx="54838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9739" marR="5080" indent="-1717039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HTML </a:t>
            </a:r>
            <a:r>
              <a:rPr sz="4000" dirty="0"/>
              <a:t>(Hypertext</a:t>
            </a:r>
            <a:r>
              <a:rPr sz="4000" spc="-95" dirty="0"/>
              <a:t> </a:t>
            </a:r>
            <a:r>
              <a:rPr sz="4000" spc="-5" dirty="0"/>
              <a:t>Markup  Language)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2409189" y="3362959"/>
            <a:ext cx="4467860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62213"/>
                </a:solidFill>
                <a:latin typeface="Gill Sans MT"/>
                <a:cs typeface="Gill Sans MT"/>
              </a:rPr>
              <a:t>Language </a:t>
            </a:r>
            <a:r>
              <a:rPr sz="3200" spc="-5" dirty="0">
                <a:solidFill>
                  <a:srgbClr val="562213"/>
                </a:solidFill>
                <a:latin typeface="Gill Sans MT"/>
                <a:cs typeface="Gill Sans MT"/>
              </a:rPr>
              <a:t>of </a:t>
            </a:r>
            <a:r>
              <a:rPr sz="3200" dirty="0">
                <a:solidFill>
                  <a:srgbClr val="562213"/>
                </a:solidFill>
                <a:latin typeface="Gill Sans MT"/>
                <a:cs typeface="Gill Sans MT"/>
              </a:rPr>
              <a:t>Web</a:t>
            </a:r>
            <a:r>
              <a:rPr sz="3200" spc="-95" dirty="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3200" spc="-5" dirty="0">
                <a:solidFill>
                  <a:srgbClr val="562213"/>
                </a:solidFill>
                <a:latin typeface="Gill Sans MT"/>
                <a:cs typeface="Gill Sans MT"/>
              </a:rPr>
              <a:t>Page</a:t>
            </a:r>
            <a:endParaRPr sz="3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R="66675" algn="r">
              <a:lnSpc>
                <a:spcPct val="100000"/>
              </a:lnSpc>
            </a:pPr>
            <a:r>
              <a:rPr sz="2800" dirty="0">
                <a:latin typeface="Gill Sans MT"/>
                <a:cs typeface="Gill Sans MT"/>
              </a:rPr>
              <a:t>Presented </a:t>
            </a:r>
            <a:r>
              <a:rPr sz="2800" spc="-5" dirty="0">
                <a:latin typeface="Gill Sans MT"/>
                <a:cs typeface="Gill Sans MT"/>
              </a:rPr>
              <a:t>By: </a:t>
            </a:r>
            <a:r>
              <a:rPr lang="en-IN" sz="2800" spc="-5" dirty="0">
                <a:latin typeface="Gill Sans MT"/>
                <a:cs typeface="Gill Sans MT"/>
              </a:rPr>
              <a:t>Sayanta Mondal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689" y="821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D1C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685800"/>
            <a:ext cx="7543800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4829" y="885189"/>
            <a:ext cx="5043170" cy="2391410"/>
          </a:xfrm>
          <a:custGeom>
            <a:avLst/>
            <a:gdLst/>
            <a:ahLst/>
            <a:cxnLst/>
            <a:rect l="l" t="t" r="r" b="b"/>
            <a:pathLst>
              <a:path w="5043170" h="2391410">
                <a:moveTo>
                  <a:pt x="5043170" y="1705610"/>
                </a:moveTo>
                <a:lnTo>
                  <a:pt x="3061969" y="1705610"/>
                </a:lnTo>
                <a:lnTo>
                  <a:pt x="3061969" y="2391410"/>
                </a:lnTo>
                <a:lnTo>
                  <a:pt x="5043170" y="2391410"/>
                </a:lnTo>
                <a:lnTo>
                  <a:pt x="5043170" y="1705610"/>
                </a:lnTo>
                <a:close/>
              </a:path>
              <a:path w="5043170" h="2391410">
                <a:moveTo>
                  <a:pt x="0" y="0"/>
                </a:moveTo>
                <a:lnTo>
                  <a:pt x="3390899" y="1705610"/>
                </a:lnTo>
                <a:lnTo>
                  <a:pt x="3884929" y="170561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4829" y="885189"/>
            <a:ext cx="5043170" cy="2391410"/>
          </a:xfrm>
          <a:custGeom>
            <a:avLst/>
            <a:gdLst/>
            <a:ahLst/>
            <a:cxnLst/>
            <a:rect l="l" t="t" r="r" b="b"/>
            <a:pathLst>
              <a:path w="5043170" h="2391410">
                <a:moveTo>
                  <a:pt x="3061970" y="1705610"/>
                </a:moveTo>
                <a:lnTo>
                  <a:pt x="3061970" y="1705610"/>
                </a:lnTo>
                <a:lnTo>
                  <a:pt x="3061970" y="2391410"/>
                </a:lnTo>
                <a:lnTo>
                  <a:pt x="3390900" y="2391410"/>
                </a:lnTo>
                <a:lnTo>
                  <a:pt x="5043170" y="2391410"/>
                </a:lnTo>
                <a:lnTo>
                  <a:pt x="5043170" y="2277110"/>
                </a:lnTo>
                <a:lnTo>
                  <a:pt x="5043170" y="1705610"/>
                </a:lnTo>
                <a:lnTo>
                  <a:pt x="4714240" y="1705610"/>
                </a:lnTo>
                <a:lnTo>
                  <a:pt x="4466590" y="1705610"/>
                </a:lnTo>
                <a:lnTo>
                  <a:pt x="4220209" y="1705610"/>
                </a:lnTo>
                <a:lnTo>
                  <a:pt x="3884929" y="1705610"/>
                </a:lnTo>
                <a:lnTo>
                  <a:pt x="0" y="0"/>
                </a:lnTo>
                <a:lnTo>
                  <a:pt x="3390900" y="1705610"/>
                </a:lnTo>
                <a:lnTo>
                  <a:pt x="3061970" y="17056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259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436870" y="2625090"/>
            <a:ext cx="859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Ti</a:t>
            </a:r>
            <a:r>
              <a:rPr sz="3200" b="1" dirty="0">
                <a:solidFill>
                  <a:srgbClr val="000000"/>
                </a:solidFill>
                <a:latin typeface="Arial"/>
                <a:cs typeface="Arial"/>
              </a:rPr>
              <a:t>tle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75080" y="2117089"/>
            <a:ext cx="3220720" cy="1921510"/>
          </a:xfrm>
          <a:custGeom>
            <a:avLst/>
            <a:gdLst/>
            <a:ahLst/>
            <a:cxnLst/>
            <a:rect l="l" t="t" r="r" b="b"/>
            <a:pathLst>
              <a:path w="3220720" h="1921510">
                <a:moveTo>
                  <a:pt x="3220720" y="1235710"/>
                </a:moveTo>
                <a:lnTo>
                  <a:pt x="858519" y="1235710"/>
                </a:lnTo>
                <a:lnTo>
                  <a:pt x="858519" y="1921510"/>
                </a:lnTo>
                <a:lnTo>
                  <a:pt x="3220720" y="1921510"/>
                </a:lnTo>
                <a:lnTo>
                  <a:pt x="3220720" y="1235710"/>
                </a:lnTo>
                <a:close/>
              </a:path>
              <a:path w="3220720" h="1921510">
                <a:moveTo>
                  <a:pt x="0" y="0"/>
                </a:moveTo>
                <a:lnTo>
                  <a:pt x="1250950" y="1235710"/>
                </a:lnTo>
                <a:lnTo>
                  <a:pt x="1838959" y="123571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75080" y="2117089"/>
            <a:ext cx="3220720" cy="1921510"/>
          </a:xfrm>
          <a:custGeom>
            <a:avLst/>
            <a:gdLst/>
            <a:ahLst/>
            <a:cxnLst/>
            <a:rect l="l" t="t" r="r" b="b"/>
            <a:pathLst>
              <a:path w="3220720" h="1921510">
                <a:moveTo>
                  <a:pt x="858519" y="1235710"/>
                </a:moveTo>
                <a:lnTo>
                  <a:pt x="858519" y="1235710"/>
                </a:lnTo>
                <a:lnTo>
                  <a:pt x="858519" y="1921510"/>
                </a:lnTo>
                <a:lnTo>
                  <a:pt x="1250950" y="1921510"/>
                </a:lnTo>
                <a:lnTo>
                  <a:pt x="3220720" y="1921510"/>
                </a:lnTo>
                <a:lnTo>
                  <a:pt x="3220720" y="1807210"/>
                </a:lnTo>
                <a:lnTo>
                  <a:pt x="3220720" y="1235710"/>
                </a:lnTo>
                <a:lnTo>
                  <a:pt x="2828290" y="1235710"/>
                </a:lnTo>
                <a:lnTo>
                  <a:pt x="2533649" y="1235710"/>
                </a:lnTo>
                <a:lnTo>
                  <a:pt x="2239010" y="1235710"/>
                </a:lnTo>
                <a:lnTo>
                  <a:pt x="1838959" y="1235710"/>
                </a:lnTo>
                <a:lnTo>
                  <a:pt x="0" y="0"/>
                </a:lnTo>
                <a:lnTo>
                  <a:pt x="1250950" y="1235710"/>
                </a:lnTo>
                <a:lnTo>
                  <a:pt x="858519" y="12357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3352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58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94000" y="3387090"/>
            <a:ext cx="1041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B</a:t>
            </a:r>
            <a:r>
              <a:rPr sz="3200" b="1" spc="5" dirty="0">
                <a:latin typeface="Arial"/>
                <a:cs typeface="Arial"/>
              </a:rPr>
              <a:t>o</a:t>
            </a:r>
            <a:r>
              <a:rPr sz="3200" b="1" spc="-10" dirty="0">
                <a:latin typeface="Arial"/>
                <a:cs typeface="Arial"/>
              </a:rPr>
              <a:t>d</a:t>
            </a:r>
            <a:r>
              <a:rPr sz="3200" b="1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55295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Create </a:t>
            </a:r>
            <a:r>
              <a:rPr sz="4300" dirty="0"/>
              <a:t>a </a:t>
            </a:r>
            <a:r>
              <a:rPr sz="4300" spc="-5" dirty="0"/>
              <a:t>basic </a:t>
            </a:r>
            <a:r>
              <a:rPr sz="4300" spc="-10" dirty="0"/>
              <a:t>HTML</a:t>
            </a:r>
            <a:r>
              <a:rPr sz="4300" spc="-60" dirty="0"/>
              <a:t> </a:t>
            </a:r>
            <a:r>
              <a:rPr sz="4300" spc="-5" dirty="0"/>
              <a:t>file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1366519" y="1548129"/>
            <a:ext cx="6743065" cy="376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indent="-281940">
              <a:lnSpc>
                <a:spcPct val="100000"/>
              </a:lnSpc>
              <a:spcBef>
                <a:spcPts val="10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07340" algn="l"/>
              </a:tabLst>
            </a:pPr>
            <a:r>
              <a:rPr sz="2400" dirty="0">
                <a:latin typeface="Gill Sans MT"/>
                <a:cs typeface="Gill Sans MT"/>
              </a:rPr>
              <a:t>Open </a:t>
            </a:r>
            <a:r>
              <a:rPr sz="2400" spc="-5" dirty="0">
                <a:latin typeface="Gill Sans MT"/>
                <a:cs typeface="Gill Sans MT"/>
              </a:rPr>
              <a:t>your </a:t>
            </a:r>
            <a:r>
              <a:rPr sz="2400" dirty="0">
                <a:latin typeface="Gill Sans MT"/>
                <a:cs typeface="Gill Sans MT"/>
              </a:rPr>
              <a:t>text editor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(</a:t>
            </a:r>
            <a:r>
              <a:rPr sz="2800" b="1" dirty="0">
                <a:latin typeface="Gill Sans MT"/>
                <a:cs typeface="Gill Sans MT"/>
              </a:rPr>
              <a:t>notepad</a:t>
            </a:r>
            <a:r>
              <a:rPr sz="2400" dirty="0">
                <a:latin typeface="Gill Sans MT"/>
                <a:cs typeface="Gill Sans MT"/>
              </a:rPr>
              <a:t>).</a:t>
            </a:r>
            <a:endParaRPr sz="2400">
              <a:latin typeface="Gill Sans MT"/>
              <a:cs typeface="Gill Sans MT"/>
            </a:endParaRPr>
          </a:p>
          <a:p>
            <a:pPr marL="307340" indent="-281940">
              <a:lnSpc>
                <a:spcPct val="100000"/>
              </a:lnSpc>
              <a:spcBef>
                <a:spcPts val="2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07340" algn="l"/>
              </a:tabLst>
            </a:pPr>
            <a:r>
              <a:rPr sz="2400" dirty="0">
                <a:latin typeface="Gill Sans MT"/>
                <a:cs typeface="Gill Sans MT"/>
              </a:rPr>
              <a:t>Type the </a:t>
            </a:r>
            <a:r>
              <a:rPr sz="2400" spc="-5" dirty="0">
                <a:latin typeface="Gill Sans MT"/>
                <a:cs typeface="Gill Sans MT"/>
              </a:rPr>
              <a:t>following lines of code into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70" dirty="0">
                <a:latin typeface="Gill Sans MT"/>
                <a:cs typeface="Gill Sans MT"/>
              </a:rPr>
              <a:t> </a:t>
            </a:r>
            <a:r>
              <a:rPr sz="2400" spc="-125" dirty="0">
                <a:latin typeface="Gill Sans MT"/>
                <a:cs typeface="Gill Sans MT"/>
              </a:rPr>
              <a:t>document:</a:t>
            </a:r>
            <a:endParaRPr sz="2400">
              <a:latin typeface="Gill Sans MT"/>
              <a:cs typeface="Gill Sans MT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&lt;html&gt;</a:t>
            </a:r>
            <a:endParaRPr sz="2400">
              <a:latin typeface="Gill Sans MT"/>
              <a:cs typeface="Gill Sans MT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&lt;head&gt;</a:t>
            </a:r>
            <a:endParaRPr sz="2400">
              <a:latin typeface="Gill Sans MT"/>
              <a:cs typeface="Gill Sans MT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&lt;title&gt; Testing</a:t>
            </a:r>
            <a:r>
              <a:rPr sz="2400" b="1" i="1" spc="5" dirty="0">
                <a:latin typeface="Gill Sans MT"/>
                <a:cs typeface="Gill Sans MT"/>
              </a:rPr>
              <a:t> </a:t>
            </a:r>
            <a:r>
              <a:rPr sz="2400" b="1" i="1" spc="-5" dirty="0">
                <a:latin typeface="Gill Sans MT"/>
                <a:cs typeface="Gill Sans MT"/>
              </a:rPr>
              <a:t>Page&lt;/title&gt;</a:t>
            </a:r>
            <a:endParaRPr sz="2400">
              <a:latin typeface="Gill Sans MT"/>
              <a:cs typeface="Gill Sans MT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&lt;/head&gt;</a:t>
            </a:r>
            <a:endParaRPr sz="2400">
              <a:latin typeface="Gill Sans MT"/>
              <a:cs typeface="Gill Sans MT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&lt;body&gt;</a:t>
            </a:r>
            <a:endParaRPr sz="2400">
              <a:latin typeface="Gill Sans MT"/>
              <a:cs typeface="Gill Sans MT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This </a:t>
            </a:r>
            <a:r>
              <a:rPr sz="2400" b="1" i="1" dirty="0">
                <a:latin typeface="Gill Sans MT"/>
                <a:cs typeface="Gill Sans MT"/>
              </a:rPr>
              <a:t>is a </a:t>
            </a:r>
            <a:r>
              <a:rPr sz="2400" b="1" i="1" spc="-5" dirty="0">
                <a:latin typeface="Gill Sans MT"/>
                <a:cs typeface="Gill Sans MT"/>
              </a:rPr>
              <a:t>sample HTML</a:t>
            </a:r>
            <a:r>
              <a:rPr sz="2400" b="1" i="1" spc="10" dirty="0">
                <a:latin typeface="Gill Sans MT"/>
                <a:cs typeface="Gill Sans MT"/>
              </a:rPr>
              <a:t> </a:t>
            </a:r>
            <a:r>
              <a:rPr sz="2400" b="1" i="1" spc="-5" dirty="0">
                <a:latin typeface="Gill Sans MT"/>
                <a:cs typeface="Gill Sans MT"/>
              </a:rPr>
              <a:t>file.</a:t>
            </a:r>
            <a:endParaRPr sz="2400">
              <a:latin typeface="Gill Sans MT"/>
              <a:cs typeface="Gill Sans MT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&lt;/body&gt;</a:t>
            </a:r>
            <a:endParaRPr sz="2400">
              <a:latin typeface="Gill Sans MT"/>
              <a:cs typeface="Gill Sans MT"/>
            </a:endParaRPr>
          </a:p>
          <a:p>
            <a:pPr marL="30734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&lt;/html&gt;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762000"/>
            <a:ext cx="7315200" cy="529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4100" y="2777490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sample.html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7169" y="558800"/>
            <a:ext cx="6664959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62213"/>
                </a:solidFill>
                <a:latin typeface="Gill Sans MT"/>
                <a:cs typeface="Gill Sans MT"/>
              </a:rPr>
              <a:t>Introduction </a:t>
            </a:r>
            <a:r>
              <a:rPr sz="3600" dirty="0">
                <a:solidFill>
                  <a:srgbClr val="562213"/>
                </a:solidFill>
                <a:latin typeface="Gill Sans MT"/>
                <a:cs typeface="Gill Sans MT"/>
              </a:rPr>
              <a:t>to </a:t>
            </a:r>
            <a:r>
              <a:rPr sz="3600" spc="-5" dirty="0">
                <a:solidFill>
                  <a:srgbClr val="562213"/>
                </a:solidFill>
                <a:latin typeface="Gill Sans MT"/>
                <a:cs typeface="Gill Sans MT"/>
              </a:rPr>
              <a:t>some common</a:t>
            </a:r>
            <a:r>
              <a:rPr sz="3600" spc="-40" dirty="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3600" spc="-5" dirty="0">
                <a:solidFill>
                  <a:srgbClr val="562213"/>
                </a:solidFill>
                <a:latin typeface="Gill Sans MT"/>
                <a:cs typeface="Gill Sans MT"/>
              </a:rPr>
              <a:t>tags</a:t>
            </a:r>
            <a:endParaRPr sz="3600">
              <a:latin typeface="Gill Sans MT"/>
              <a:cs typeface="Gill Sans MT"/>
            </a:endParaRPr>
          </a:p>
          <a:p>
            <a:pPr marL="120650">
              <a:lnSpc>
                <a:spcPct val="100000"/>
              </a:lnSpc>
              <a:spcBef>
                <a:spcPts val="2950"/>
              </a:spcBef>
            </a:pPr>
            <a:r>
              <a:rPr sz="4275" spc="284" baseline="11695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600" spc="190" dirty="0">
                <a:latin typeface="Gill Sans MT"/>
                <a:cs typeface="Gill Sans MT"/>
              </a:rPr>
              <a:t>Paragraph</a:t>
            </a:r>
            <a:r>
              <a:rPr sz="3600" spc="-1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tag</a:t>
            </a:r>
            <a:endParaRPr sz="3600">
              <a:latin typeface="Gill Sans MT"/>
              <a:cs typeface="Gill Sans MT"/>
            </a:endParaRPr>
          </a:p>
          <a:p>
            <a:pPr marL="120650">
              <a:lnSpc>
                <a:spcPct val="100000"/>
              </a:lnSpc>
              <a:spcBef>
                <a:spcPts val="590"/>
              </a:spcBef>
            </a:pPr>
            <a:r>
              <a:rPr sz="4275" spc="577" baseline="1072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600" spc="385" dirty="0">
                <a:latin typeface="Gill Sans MT"/>
                <a:cs typeface="Gill Sans MT"/>
              </a:rPr>
              <a:t>List</a:t>
            </a:r>
            <a:r>
              <a:rPr sz="3600" spc="-1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tag</a:t>
            </a:r>
            <a:endParaRPr sz="3600">
              <a:latin typeface="Gill Sans MT"/>
              <a:cs typeface="Gill Sans MT"/>
            </a:endParaRPr>
          </a:p>
          <a:p>
            <a:pPr marL="120650">
              <a:lnSpc>
                <a:spcPct val="100000"/>
              </a:lnSpc>
              <a:spcBef>
                <a:spcPts val="600"/>
              </a:spcBef>
            </a:pPr>
            <a:r>
              <a:rPr sz="4275" spc="284" baseline="11695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600" spc="190" dirty="0">
                <a:latin typeface="Gill Sans MT"/>
                <a:cs typeface="Gill Sans MT"/>
              </a:rPr>
              <a:t>Hyperlink</a:t>
            </a:r>
            <a:r>
              <a:rPr sz="3600" spc="-1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tags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Paragraph tags</a:t>
            </a:r>
            <a:r>
              <a:rPr spc="-60" dirty="0"/>
              <a:t> </a:t>
            </a:r>
            <a:r>
              <a:rPr spc="-5" dirty="0"/>
              <a:t>&lt;p&gt;...&lt;/p&gt;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18919" y="1408429"/>
            <a:ext cx="6045835" cy="407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281940">
              <a:lnSpc>
                <a:spcPct val="100000"/>
              </a:lnSpc>
              <a:spcBef>
                <a:spcPts val="10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70840" algn="l"/>
              </a:tabLst>
            </a:pPr>
            <a:r>
              <a:rPr sz="2400" b="1" spc="-5" dirty="0">
                <a:latin typeface="Gill Sans MT"/>
                <a:cs typeface="Gill Sans MT"/>
              </a:rPr>
              <a:t>&lt;html&gt;</a:t>
            </a:r>
            <a:endParaRPr sz="2400">
              <a:latin typeface="Gill Sans MT"/>
              <a:cs typeface="Gill Sans MT"/>
            </a:endParaRPr>
          </a:p>
          <a:p>
            <a:pPr marL="370840" indent="-281940">
              <a:lnSpc>
                <a:spcPct val="100000"/>
              </a:lnSpc>
              <a:spcBef>
                <a:spcPts val="2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70840" algn="l"/>
              </a:tabLst>
            </a:pPr>
            <a:r>
              <a:rPr sz="2400" b="1" dirty="0">
                <a:latin typeface="Gill Sans MT"/>
                <a:cs typeface="Gill Sans MT"/>
              </a:rPr>
              <a:t>&lt;head&gt;</a:t>
            </a:r>
            <a:endParaRPr sz="2400">
              <a:latin typeface="Gill Sans MT"/>
              <a:cs typeface="Gill Sans MT"/>
            </a:endParaRPr>
          </a:p>
          <a:p>
            <a:pPr marL="370840" indent="-281940">
              <a:lnSpc>
                <a:spcPct val="100000"/>
              </a:lnSpc>
              <a:spcBef>
                <a:spcPts val="2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70840" algn="l"/>
              </a:tabLst>
            </a:pPr>
            <a:r>
              <a:rPr sz="2400" b="1" spc="-5" dirty="0">
                <a:latin typeface="Gill Sans MT"/>
                <a:cs typeface="Gill Sans MT"/>
              </a:rPr>
              <a:t>&lt;title&gt; Testing Web</a:t>
            </a:r>
            <a:r>
              <a:rPr sz="2400" b="1" spc="-15" dirty="0">
                <a:latin typeface="Gill Sans MT"/>
                <a:cs typeface="Gill Sans MT"/>
              </a:rPr>
              <a:t> </a:t>
            </a:r>
            <a:r>
              <a:rPr sz="2400" b="1" spc="-5" dirty="0">
                <a:latin typeface="Gill Sans MT"/>
                <a:cs typeface="Gill Sans MT"/>
              </a:rPr>
              <a:t>Page&lt;/title&gt;</a:t>
            </a:r>
            <a:endParaRPr sz="2400">
              <a:latin typeface="Gill Sans MT"/>
              <a:cs typeface="Gill Sans MT"/>
            </a:endParaRPr>
          </a:p>
          <a:p>
            <a:pPr marL="370840" indent="-281940">
              <a:lnSpc>
                <a:spcPct val="100000"/>
              </a:lnSpc>
              <a:spcBef>
                <a:spcPts val="2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70840" algn="l"/>
              </a:tabLst>
            </a:pPr>
            <a:r>
              <a:rPr sz="2400" b="1" spc="-5" dirty="0">
                <a:latin typeface="Gill Sans MT"/>
                <a:cs typeface="Gill Sans MT"/>
              </a:rPr>
              <a:t>&lt;/head&gt;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790A6"/>
              </a:buClr>
              <a:buFont typeface="Symbol"/>
              <a:buChar char=""/>
            </a:pPr>
            <a:endParaRPr sz="2500">
              <a:latin typeface="Times New Roman"/>
              <a:cs typeface="Times New Roman"/>
            </a:endParaRPr>
          </a:p>
          <a:p>
            <a:pPr marL="370840" indent="-281940">
              <a:lnSpc>
                <a:spcPct val="100000"/>
              </a:lnSpc>
              <a:buClr>
                <a:srgbClr val="3790A6"/>
              </a:buClr>
              <a:buSzPct val="79166"/>
              <a:buFont typeface="Symbol"/>
              <a:buChar char=""/>
              <a:tabLst>
                <a:tab pos="370840" algn="l"/>
              </a:tabLst>
            </a:pPr>
            <a:r>
              <a:rPr sz="2400" b="1" dirty="0">
                <a:latin typeface="Gill Sans MT"/>
                <a:cs typeface="Gill Sans MT"/>
              </a:rPr>
              <a:t>&lt;body&gt;</a:t>
            </a:r>
            <a:endParaRPr sz="2400">
              <a:latin typeface="Gill Sans MT"/>
              <a:cs typeface="Gill Sans MT"/>
            </a:endParaRPr>
          </a:p>
          <a:p>
            <a:pPr marL="370840" indent="-281940">
              <a:lnSpc>
                <a:spcPct val="100000"/>
              </a:lnSpc>
              <a:spcBef>
                <a:spcPts val="2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70840" algn="l"/>
              </a:tabLst>
            </a:pPr>
            <a:r>
              <a:rPr sz="2400" b="1" dirty="0">
                <a:latin typeface="Gill Sans MT"/>
                <a:cs typeface="Gill Sans MT"/>
              </a:rPr>
              <a:t>&lt;p&gt; </a:t>
            </a:r>
            <a:r>
              <a:rPr sz="2400" b="1" spc="-5" dirty="0">
                <a:latin typeface="Gill Sans MT"/>
                <a:cs typeface="Gill Sans MT"/>
              </a:rPr>
              <a:t>Here is </a:t>
            </a:r>
            <a:r>
              <a:rPr sz="2400" b="1" dirty="0">
                <a:latin typeface="Gill Sans MT"/>
                <a:cs typeface="Gill Sans MT"/>
              </a:rPr>
              <a:t>the </a:t>
            </a:r>
            <a:r>
              <a:rPr sz="2400" b="1" spc="-5" dirty="0">
                <a:latin typeface="Gill Sans MT"/>
                <a:cs typeface="Gill Sans MT"/>
              </a:rPr>
              <a:t>first paragraph.</a:t>
            </a:r>
            <a:r>
              <a:rPr sz="2400" b="1" spc="5" dirty="0">
                <a:latin typeface="Gill Sans MT"/>
                <a:cs typeface="Gill Sans MT"/>
              </a:rPr>
              <a:t> </a:t>
            </a:r>
            <a:r>
              <a:rPr sz="2400" b="1" spc="-5" dirty="0">
                <a:latin typeface="Gill Sans MT"/>
                <a:cs typeface="Gill Sans MT"/>
              </a:rPr>
              <a:t>&lt;/p&gt;</a:t>
            </a:r>
            <a:endParaRPr sz="2400">
              <a:latin typeface="Gill Sans MT"/>
              <a:cs typeface="Gill Sans MT"/>
            </a:endParaRPr>
          </a:p>
          <a:p>
            <a:pPr marL="370840" indent="-281940">
              <a:lnSpc>
                <a:spcPct val="100000"/>
              </a:lnSpc>
              <a:spcBef>
                <a:spcPts val="2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70840" algn="l"/>
              </a:tabLst>
            </a:pPr>
            <a:r>
              <a:rPr sz="2400" b="1" dirty="0">
                <a:latin typeface="Gill Sans MT"/>
                <a:cs typeface="Gill Sans MT"/>
              </a:rPr>
              <a:t>&lt;p&gt; </a:t>
            </a:r>
            <a:r>
              <a:rPr sz="2400" b="1" spc="-5" dirty="0">
                <a:latin typeface="Gill Sans MT"/>
                <a:cs typeface="Gill Sans MT"/>
              </a:rPr>
              <a:t>Here is </a:t>
            </a:r>
            <a:r>
              <a:rPr sz="2400" b="1" dirty="0">
                <a:latin typeface="Gill Sans MT"/>
                <a:cs typeface="Gill Sans MT"/>
              </a:rPr>
              <a:t>the </a:t>
            </a:r>
            <a:r>
              <a:rPr sz="2400" b="1" spc="-5" dirty="0">
                <a:latin typeface="Gill Sans MT"/>
                <a:cs typeface="Gill Sans MT"/>
              </a:rPr>
              <a:t>second paragraph.</a:t>
            </a:r>
            <a:r>
              <a:rPr sz="2400" b="1" spc="10" dirty="0">
                <a:latin typeface="Gill Sans MT"/>
                <a:cs typeface="Gill Sans MT"/>
              </a:rPr>
              <a:t> </a:t>
            </a:r>
            <a:r>
              <a:rPr sz="2400" b="1" spc="-175" dirty="0">
                <a:latin typeface="Gill Sans MT"/>
                <a:cs typeface="Gill Sans MT"/>
              </a:rPr>
              <a:t>&lt;/p&gt;</a:t>
            </a:r>
            <a:endParaRPr sz="2400">
              <a:latin typeface="Gill Sans MT"/>
              <a:cs typeface="Gill Sans MT"/>
            </a:endParaRPr>
          </a:p>
          <a:p>
            <a:pPr marL="370840" indent="-281940">
              <a:lnSpc>
                <a:spcPct val="100000"/>
              </a:lnSpc>
              <a:spcBef>
                <a:spcPts val="2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70840" algn="l"/>
              </a:tabLst>
            </a:pPr>
            <a:r>
              <a:rPr sz="2400" b="1" dirty="0">
                <a:latin typeface="Gill Sans MT"/>
                <a:cs typeface="Gill Sans MT"/>
              </a:rPr>
              <a:t>&lt;/body&gt;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790A6"/>
              </a:buClr>
              <a:buFont typeface="Symbol"/>
              <a:buChar char=""/>
            </a:pPr>
            <a:endParaRPr sz="2500">
              <a:latin typeface="Times New Roman"/>
              <a:cs typeface="Times New Roman"/>
            </a:endParaRPr>
          </a:p>
          <a:p>
            <a:pPr marL="370840" indent="-281940">
              <a:lnSpc>
                <a:spcPct val="100000"/>
              </a:lnSpc>
              <a:buClr>
                <a:srgbClr val="3790A6"/>
              </a:buClr>
              <a:buSzPct val="79166"/>
              <a:buFont typeface="Symbol"/>
              <a:buChar char=""/>
              <a:tabLst>
                <a:tab pos="370840" algn="l"/>
              </a:tabLst>
            </a:pPr>
            <a:r>
              <a:rPr sz="2400" b="1" dirty="0">
                <a:latin typeface="Gill Sans MT"/>
                <a:cs typeface="Gill Sans MT"/>
              </a:rPr>
              <a:t>&lt;/html&gt;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05000" y="3962400"/>
            <a:ext cx="5562600" cy="381000"/>
          </a:xfrm>
          <a:custGeom>
            <a:avLst/>
            <a:gdLst/>
            <a:ahLst/>
            <a:cxnLst/>
            <a:rect l="l" t="t" r="r" b="b"/>
            <a:pathLst>
              <a:path w="5562600" h="381000">
                <a:moveTo>
                  <a:pt x="27813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5562600" y="0"/>
                </a:lnTo>
                <a:lnTo>
                  <a:pt x="5562600" y="381000"/>
                </a:lnTo>
                <a:lnTo>
                  <a:pt x="2781300" y="381000"/>
                </a:lnTo>
                <a:close/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689" y="821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D1C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00" y="762000"/>
            <a:ext cx="7543800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1060" y="2057400"/>
            <a:ext cx="6111240" cy="914400"/>
          </a:xfrm>
          <a:custGeom>
            <a:avLst/>
            <a:gdLst/>
            <a:ahLst/>
            <a:cxnLst/>
            <a:rect l="l" t="t" r="r" b="b"/>
            <a:pathLst>
              <a:path w="6111240" h="914400">
                <a:moveTo>
                  <a:pt x="0" y="511810"/>
                </a:moveTo>
                <a:lnTo>
                  <a:pt x="3126740" y="762000"/>
                </a:lnTo>
                <a:lnTo>
                  <a:pt x="3126740" y="914400"/>
                </a:lnTo>
                <a:lnTo>
                  <a:pt x="6111240" y="914400"/>
                </a:lnTo>
                <a:lnTo>
                  <a:pt x="6111240" y="534670"/>
                </a:lnTo>
                <a:lnTo>
                  <a:pt x="3126740" y="534670"/>
                </a:lnTo>
                <a:lnTo>
                  <a:pt x="0" y="511810"/>
                </a:lnTo>
                <a:close/>
              </a:path>
              <a:path w="6111240" h="914400">
                <a:moveTo>
                  <a:pt x="6111240" y="0"/>
                </a:moveTo>
                <a:lnTo>
                  <a:pt x="3126740" y="0"/>
                </a:lnTo>
                <a:lnTo>
                  <a:pt x="3126740" y="534670"/>
                </a:lnTo>
                <a:lnTo>
                  <a:pt x="6111240" y="534670"/>
                </a:lnTo>
                <a:lnTo>
                  <a:pt x="611124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1060" y="2057400"/>
            <a:ext cx="6111240" cy="914400"/>
          </a:xfrm>
          <a:custGeom>
            <a:avLst/>
            <a:gdLst/>
            <a:ahLst/>
            <a:cxnLst/>
            <a:rect l="l" t="t" r="r" b="b"/>
            <a:pathLst>
              <a:path w="6111240" h="914400">
                <a:moveTo>
                  <a:pt x="3126740" y="0"/>
                </a:moveTo>
                <a:lnTo>
                  <a:pt x="3126740" y="152400"/>
                </a:lnTo>
                <a:lnTo>
                  <a:pt x="3126740" y="265429"/>
                </a:lnTo>
                <a:lnTo>
                  <a:pt x="3126740" y="379729"/>
                </a:lnTo>
                <a:lnTo>
                  <a:pt x="3126740" y="534670"/>
                </a:lnTo>
                <a:lnTo>
                  <a:pt x="0" y="511810"/>
                </a:lnTo>
                <a:lnTo>
                  <a:pt x="3126740" y="762000"/>
                </a:lnTo>
                <a:lnTo>
                  <a:pt x="3126740" y="914400"/>
                </a:lnTo>
                <a:lnTo>
                  <a:pt x="3622040" y="914400"/>
                </a:lnTo>
                <a:lnTo>
                  <a:pt x="6111240" y="914400"/>
                </a:lnTo>
                <a:lnTo>
                  <a:pt x="6111240" y="762000"/>
                </a:lnTo>
                <a:lnTo>
                  <a:pt x="6111240" y="0"/>
                </a:lnTo>
                <a:lnTo>
                  <a:pt x="5615940" y="0"/>
                </a:lnTo>
                <a:lnTo>
                  <a:pt x="312674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7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42300" y="297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5539" y="914400"/>
            <a:ext cx="3604260" cy="1324610"/>
          </a:xfrm>
          <a:custGeom>
            <a:avLst/>
            <a:gdLst/>
            <a:ahLst/>
            <a:cxnLst/>
            <a:rect l="l" t="t" r="r" b="b"/>
            <a:pathLst>
              <a:path w="3604260" h="1324610">
                <a:moveTo>
                  <a:pt x="1821180" y="762000"/>
                </a:moveTo>
                <a:lnTo>
                  <a:pt x="1062989" y="762000"/>
                </a:lnTo>
                <a:lnTo>
                  <a:pt x="0" y="1324610"/>
                </a:lnTo>
                <a:lnTo>
                  <a:pt x="1821180" y="762000"/>
                </a:lnTo>
                <a:close/>
              </a:path>
              <a:path w="3604260" h="1324610">
                <a:moveTo>
                  <a:pt x="3604260" y="0"/>
                </a:moveTo>
                <a:lnTo>
                  <a:pt x="556260" y="0"/>
                </a:lnTo>
                <a:lnTo>
                  <a:pt x="556260" y="762000"/>
                </a:lnTo>
                <a:lnTo>
                  <a:pt x="3604260" y="762000"/>
                </a:lnTo>
                <a:lnTo>
                  <a:pt x="360426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5539" y="914400"/>
            <a:ext cx="3604260" cy="1324610"/>
          </a:xfrm>
          <a:custGeom>
            <a:avLst/>
            <a:gdLst/>
            <a:ahLst/>
            <a:cxnLst/>
            <a:rect l="l" t="t" r="r" b="b"/>
            <a:pathLst>
              <a:path w="3604260" h="1324610">
                <a:moveTo>
                  <a:pt x="556260" y="0"/>
                </a:moveTo>
                <a:lnTo>
                  <a:pt x="556260" y="0"/>
                </a:lnTo>
                <a:lnTo>
                  <a:pt x="556260" y="762000"/>
                </a:lnTo>
                <a:lnTo>
                  <a:pt x="1062989" y="762000"/>
                </a:lnTo>
                <a:lnTo>
                  <a:pt x="0" y="1324610"/>
                </a:lnTo>
                <a:lnTo>
                  <a:pt x="1821180" y="762000"/>
                </a:lnTo>
                <a:lnTo>
                  <a:pt x="2338070" y="762000"/>
                </a:lnTo>
                <a:lnTo>
                  <a:pt x="2717800" y="762000"/>
                </a:lnTo>
                <a:lnTo>
                  <a:pt x="3097530" y="762000"/>
                </a:lnTo>
                <a:lnTo>
                  <a:pt x="3604260" y="762000"/>
                </a:lnTo>
                <a:lnTo>
                  <a:pt x="3604260" y="635000"/>
                </a:lnTo>
                <a:lnTo>
                  <a:pt x="3604260" y="0"/>
                </a:lnTo>
                <a:lnTo>
                  <a:pt x="3097530" y="0"/>
                </a:lnTo>
                <a:lnTo>
                  <a:pt x="55626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9800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65500" y="948690"/>
            <a:ext cx="225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First</a:t>
            </a:r>
            <a:r>
              <a:rPr sz="24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paragraph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52270" y="2931160"/>
            <a:ext cx="3605529" cy="1183640"/>
          </a:xfrm>
          <a:custGeom>
            <a:avLst/>
            <a:gdLst/>
            <a:ahLst/>
            <a:cxnLst/>
            <a:rect l="l" t="t" r="r" b="b"/>
            <a:pathLst>
              <a:path w="3605529" h="1183639">
                <a:moveTo>
                  <a:pt x="3605529" y="345439"/>
                </a:moveTo>
                <a:lnTo>
                  <a:pt x="633730" y="345439"/>
                </a:lnTo>
                <a:lnTo>
                  <a:pt x="633730" y="1183639"/>
                </a:lnTo>
                <a:lnTo>
                  <a:pt x="3605529" y="1183639"/>
                </a:lnTo>
                <a:lnTo>
                  <a:pt x="3605529" y="345439"/>
                </a:lnTo>
                <a:close/>
              </a:path>
              <a:path w="3605529" h="1183639">
                <a:moveTo>
                  <a:pt x="0" y="0"/>
                </a:moveTo>
                <a:lnTo>
                  <a:pt x="1127760" y="345439"/>
                </a:lnTo>
                <a:lnTo>
                  <a:pt x="186690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2270" y="2931160"/>
            <a:ext cx="3605529" cy="1183640"/>
          </a:xfrm>
          <a:custGeom>
            <a:avLst/>
            <a:gdLst/>
            <a:ahLst/>
            <a:cxnLst/>
            <a:rect l="l" t="t" r="r" b="b"/>
            <a:pathLst>
              <a:path w="3605529" h="1183639">
                <a:moveTo>
                  <a:pt x="633730" y="345439"/>
                </a:moveTo>
                <a:lnTo>
                  <a:pt x="633730" y="345439"/>
                </a:lnTo>
                <a:lnTo>
                  <a:pt x="633730" y="1183639"/>
                </a:lnTo>
                <a:lnTo>
                  <a:pt x="1127760" y="1183639"/>
                </a:lnTo>
                <a:lnTo>
                  <a:pt x="3605529" y="1183639"/>
                </a:lnTo>
                <a:lnTo>
                  <a:pt x="3605529" y="1043939"/>
                </a:lnTo>
                <a:lnTo>
                  <a:pt x="3605529" y="345439"/>
                </a:lnTo>
                <a:lnTo>
                  <a:pt x="3111500" y="345439"/>
                </a:lnTo>
                <a:lnTo>
                  <a:pt x="2740660" y="345439"/>
                </a:lnTo>
                <a:lnTo>
                  <a:pt x="2371090" y="345439"/>
                </a:lnTo>
                <a:lnTo>
                  <a:pt x="1866900" y="345439"/>
                </a:lnTo>
                <a:lnTo>
                  <a:pt x="0" y="0"/>
                </a:lnTo>
                <a:lnTo>
                  <a:pt x="1127760" y="345439"/>
                </a:lnTo>
                <a:lnTo>
                  <a:pt x="633730" y="3454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78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23160" y="2091690"/>
            <a:ext cx="544068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7579" marR="5080" indent="-2717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Space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between  </a:t>
            </a:r>
            <a:r>
              <a:rPr sz="2400" b="1" spc="-5" dirty="0">
                <a:latin typeface="Arial"/>
                <a:cs typeface="Arial"/>
              </a:rPr>
              <a:t>paragraphs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Second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paragraph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181292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/>
              <a:t>List</a:t>
            </a:r>
            <a:r>
              <a:rPr sz="4300" spc="-100" dirty="0"/>
              <a:t> </a:t>
            </a:r>
            <a:r>
              <a:rPr sz="4300" dirty="0"/>
              <a:t>tags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1595119" y="1482090"/>
            <a:ext cx="6877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ill Sans MT"/>
                <a:cs typeface="Gill Sans MT"/>
              </a:rPr>
              <a:t>Ordered list</a:t>
            </a:r>
            <a:r>
              <a:rPr sz="2400" spc="-5" dirty="0">
                <a:latin typeface="Gill Sans MT"/>
                <a:cs typeface="Gill Sans MT"/>
              </a:rPr>
              <a:t>: </a:t>
            </a:r>
            <a:r>
              <a:rPr sz="2400" dirty="0">
                <a:latin typeface="Gill Sans MT"/>
                <a:cs typeface="Gill Sans MT"/>
              </a:rPr>
              <a:t>used to </a:t>
            </a:r>
            <a:r>
              <a:rPr sz="2400" spc="-5" dirty="0">
                <a:latin typeface="Gill Sans MT"/>
                <a:cs typeface="Gill Sans MT"/>
              </a:rPr>
              <a:t>display information </a:t>
            </a:r>
            <a:r>
              <a:rPr sz="2400" dirty="0">
                <a:latin typeface="Gill Sans MT"/>
                <a:cs typeface="Gill Sans MT"/>
              </a:rPr>
              <a:t>in a </a:t>
            </a:r>
            <a:r>
              <a:rPr sz="2400" spc="-5" dirty="0">
                <a:latin typeface="Gill Sans MT"/>
                <a:cs typeface="Gill Sans MT"/>
              </a:rPr>
              <a:t>numeric  order. </a:t>
            </a:r>
            <a:r>
              <a:rPr sz="2400" dirty="0">
                <a:latin typeface="Gill Sans MT"/>
                <a:cs typeface="Gill Sans MT"/>
              </a:rPr>
              <a:t>The </a:t>
            </a:r>
            <a:r>
              <a:rPr sz="2400" spc="-5" dirty="0">
                <a:latin typeface="Gill Sans MT"/>
                <a:cs typeface="Gill Sans MT"/>
              </a:rPr>
              <a:t>syntax for creating an ordered list</a:t>
            </a:r>
            <a:r>
              <a:rPr sz="2400" spc="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is: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5640" y="2289809"/>
            <a:ext cx="410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Gill Sans MT"/>
                <a:cs typeface="Gill Sans MT"/>
              </a:rPr>
              <a:t>e.g.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0223" y="2213609"/>
            <a:ext cx="256413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i="1" dirty="0">
                <a:latin typeface="Gill Sans MT"/>
                <a:cs typeface="Gill Sans MT"/>
              </a:rPr>
              <a:t>&lt;ol</a:t>
            </a:r>
            <a:r>
              <a:rPr sz="2000" b="1" i="1" spc="-15" dirty="0">
                <a:latin typeface="Gill Sans MT"/>
                <a:cs typeface="Gill Sans MT"/>
              </a:rPr>
              <a:t> </a:t>
            </a:r>
            <a:r>
              <a:rPr sz="2000" b="1" i="1" dirty="0">
                <a:latin typeface="Gill Sans MT"/>
                <a:cs typeface="Gill Sans MT"/>
              </a:rPr>
              <a:t>&gt;</a:t>
            </a:r>
            <a:endParaRPr sz="2000">
              <a:latin typeface="Gill Sans MT"/>
              <a:cs typeface="Gill Sans MT"/>
            </a:endParaRPr>
          </a:p>
          <a:p>
            <a:pPr marL="460375">
              <a:lnSpc>
                <a:spcPct val="100000"/>
              </a:lnSpc>
              <a:spcBef>
                <a:spcPts val="600"/>
              </a:spcBef>
              <a:tabLst>
                <a:tab pos="1029969" algn="l"/>
                <a:tab pos="1911985" algn="l"/>
              </a:tabLst>
            </a:pPr>
            <a:r>
              <a:rPr sz="2000" b="1" i="1" spc="10" dirty="0">
                <a:latin typeface="Gill Sans MT"/>
                <a:cs typeface="Gill Sans MT"/>
              </a:rPr>
              <a:t>&lt;</a:t>
            </a:r>
            <a:r>
              <a:rPr sz="2000" b="1" i="1" spc="-10" dirty="0">
                <a:latin typeface="Gill Sans MT"/>
                <a:cs typeface="Gill Sans MT"/>
              </a:rPr>
              <a:t>l</a:t>
            </a:r>
            <a:r>
              <a:rPr sz="2000" b="1" i="1" spc="-5" dirty="0">
                <a:latin typeface="Gill Sans MT"/>
                <a:cs typeface="Gill Sans MT"/>
              </a:rPr>
              <a:t>i</a:t>
            </a:r>
            <a:r>
              <a:rPr sz="2000" b="1" i="1" dirty="0">
                <a:latin typeface="Gill Sans MT"/>
                <a:cs typeface="Gill Sans MT"/>
              </a:rPr>
              <a:t>&gt;	</a:t>
            </a:r>
            <a:r>
              <a:rPr sz="2000" b="1" i="1" spc="-5" dirty="0">
                <a:latin typeface="Gill Sans MT"/>
                <a:cs typeface="Gill Sans MT"/>
              </a:rPr>
              <a:t>Na</a:t>
            </a:r>
            <a:r>
              <a:rPr sz="2000" b="1" i="1" dirty="0">
                <a:latin typeface="Gill Sans MT"/>
                <a:cs typeface="Gill Sans MT"/>
              </a:rPr>
              <a:t>m</a:t>
            </a:r>
            <a:r>
              <a:rPr sz="2000" b="1" i="1" spc="-5" dirty="0">
                <a:latin typeface="Gill Sans MT"/>
                <a:cs typeface="Gill Sans MT"/>
              </a:rPr>
              <a:t>e</a:t>
            </a:r>
            <a:r>
              <a:rPr sz="2000" b="1" i="1" dirty="0">
                <a:latin typeface="Gill Sans MT"/>
                <a:cs typeface="Gill Sans MT"/>
              </a:rPr>
              <a:t>:	</a:t>
            </a:r>
            <a:r>
              <a:rPr sz="2000" b="1" i="1" spc="-5" dirty="0">
                <a:latin typeface="Gill Sans MT"/>
                <a:cs typeface="Gill Sans MT"/>
              </a:rPr>
              <a:t>S</a:t>
            </a:r>
            <a:r>
              <a:rPr sz="2000" b="1" i="1" dirty="0">
                <a:latin typeface="Gill Sans MT"/>
                <a:cs typeface="Gill Sans MT"/>
              </a:rPr>
              <a:t>a</a:t>
            </a:r>
            <a:r>
              <a:rPr sz="2000" b="1" i="1" spc="-5" dirty="0">
                <a:latin typeface="Gill Sans MT"/>
                <a:cs typeface="Gill Sans MT"/>
              </a:rPr>
              <a:t>t</a:t>
            </a:r>
            <a:r>
              <a:rPr sz="2000" b="1" i="1" spc="-10" dirty="0">
                <a:latin typeface="Gill Sans MT"/>
                <a:cs typeface="Gill Sans MT"/>
              </a:rPr>
              <a:t>v</a:t>
            </a:r>
            <a:r>
              <a:rPr sz="2000" b="1" i="1" spc="-5" dirty="0">
                <a:latin typeface="Gill Sans MT"/>
                <a:cs typeface="Gill Sans MT"/>
              </a:rPr>
              <a:t>ir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7060" y="2213609"/>
            <a:ext cx="2204720" cy="22339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i="1" dirty="0">
                <a:latin typeface="Gill Sans MT"/>
                <a:cs typeface="Gill Sans MT"/>
              </a:rPr>
              <a:t>&lt;ol</a:t>
            </a:r>
            <a:r>
              <a:rPr sz="2000" b="1" i="1" spc="-15" dirty="0">
                <a:latin typeface="Gill Sans MT"/>
                <a:cs typeface="Gill Sans MT"/>
              </a:rPr>
              <a:t> </a:t>
            </a:r>
            <a:r>
              <a:rPr sz="2000" b="1" i="1" dirty="0">
                <a:latin typeface="Gill Sans MT"/>
                <a:cs typeface="Gill Sans MT"/>
              </a:rPr>
              <a:t>&gt;</a:t>
            </a:r>
            <a:endParaRPr sz="2000">
              <a:latin typeface="Gill Sans MT"/>
              <a:cs typeface="Gill Sans MT"/>
            </a:endParaRPr>
          </a:p>
          <a:p>
            <a:pPr marL="12700" marR="5080" indent="548640">
              <a:lnSpc>
                <a:spcPct val="100000"/>
              </a:lnSpc>
              <a:spcBef>
                <a:spcPts val="600"/>
              </a:spcBef>
            </a:pPr>
            <a:r>
              <a:rPr sz="2000" b="1" i="1" spc="-5" dirty="0">
                <a:latin typeface="Gill Sans MT"/>
                <a:cs typeface="Gill Sans MT"/>
              </a:rPr>
              <a:t>&lt;li&gt;item1</a:t>
            </a:r>
            <a:r>
              <a:rPr sz="2000" b="1" i="1" spc="-60" dirty="0">
                <a:latin typeface="Gill Sans MT"/>
                <a:cs typeface="Gill Sans MT"/>
              </a:rPr>
              <a:t> </a:t>
            </a:r>
            <a:r>
              <a:rPr sz="2000" b="1" i="1" spc="-5" dirty="0">
                <a:latin typeface="Gill Sans MT"/>
                <a:cs typeface="Gill Sans MT"/>
              </a:rPr>
              <a:t>&lt;/li&gt;  Sandhu&lt;/li&gt;</a:t>
            </a:r>
            <a:endParaRPr sz="2000">
              <a:latin typeface="Gill Sans MT"/>
              <a:cs typeface="Gill Sans MT"/>
            </a:endParaRPr>
          </a:p>
          <a:p>
            <a:pPr marL="560705">
              <a:lnSpc>
                <a:spcPct val="100000"/>
              </a:lnSpc>
              <a:spcBef>
                <a:spcPts val="600"/>
              </a:spcBef>
            </a:pPr>
            <a:r>
              <a:rPr sz="2000" b="1" i="1" spc="-5" dirty="0">
                <a:latin typeface="Gill Sans MT"/>
                <a:cs typeface="Gill Sans MT"/>
              </a:rPr>
              <a:t>&lt;li&gt;item2</a:t>
            </a:r>
            <a:r>
              <a:rPr sz="2000" b="1" i="1" spc="-50" dirty="0">
                <a:latin typeface="Gill Sans MT"/>
                <a:cs typeface="Gill Sans MT"/>
              </a:rPr>
              <a:t> </a:t>
            </a:r>
            <a:r>
              <a:rPr sz="2000" b="1" i="1" spc="-5" dirty="0">
                <a:latin typeface="Gill Sans MT"/>
                <a:cs typeface="Gill Sans MT"/>
              </a:rPr>
              <a:t>&lt;/li&gt;</a:t>
            </a:r>
            <a:endParaRPr sz="2000">
              <a:latin typeface="Gill Sans MT"/>
              <a:cs typeface="Gill Sans MT"/>
            </a:endParaRPr>
          </a:p>
          <a:p>
            <a:pPr marL="560705">
              <a:lnSpc>
                <a:spcPct val="100000"/>
              </a:lnSpc>
              <a:spcBef>
                <a:spcPts val="590"/>
              </a:spcBef>
            </a:pPr>
            <a:r>
              <a:rPr sz="2000" b="1" i="1" dirty="0">
                <a:latin typeface="Gill Sans MT"/>
                <a:cs typeface="Gill Sans MT"/>
              </a:rPr>
              <a:t>…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i="1" spc="-5" dirty="0">
                <a:latin typeface="Gill Sans MT"/>
                <a:cs typeface="Gill Sans MT"/>
              </a:rPr>
              <a:t>&lt;/ol&gt;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7555" y="3281680"/>
            <a:ext cx="3392804" cy="11658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690"/>
              </a:spcBef>
            </a:pPr>
            <a:r>
              <a:rPr sz="2000" b="1" i="1" spc="-5" dirty="0">
                <a:latin typeface="Gill Sans MT"/>
                <a:cs typeface="Gill Sans MT"/>
              </a:rPr>
              <a:t>&lt;li&gt; Software</a:t>
            </a:r>
            <a:r>
              <a:rPr sz="2000" b="1" i="1" spc="-15" dirty="0">
                <a:latin typeface="Gill Sans MT"/>
                <a:cs typeface="Gill Sans MT"/>
              </a:rPr>
              <a:t> </a:t>
            </a:r>
            <a:r>
              <a:rPr sz="2000" b="1" i="1" spc="-5" dirty="0">
                <a:latin typeface="Gill Sans MT"/>
                <a:cs typeface="Gill Sans MT"/>
              </a:rPr>
              <a:t>Dept.&lt;/li&gt;</a:t>
            </a:r>
            <a:endParaRPr sz="2000">
              <a:latin typeface="Gill Sans MT"/>
              <a:cs typeface="Gill Sans MT"/>
            </a:endParaRPr>
          </a:p>
          <a:p>
            <a:pPr marL="379730">
              <a:lnSpc>
                <a:spcPct val="100000"/>
              </a:lnSpc>
              <a:spcBef>
                <a:spcPts val="590"/>
              </a:spcBef>
              <a:tabLst>
                <a:tab pos="949325" algn="l"/>
              </a:tabLst>
            </a:pPr>
            <a:r>
              <a:rPr sz="2000" b="1" i="1" spc="-5" dirty="0">
                <a:latin typeface="Gill Sans MT"/>
                <a:cs typeface="Gill Sans MT"/>
              </a:rPr>
              <a:t>&lt;li&gt;	Instructor: Satvir</a:t>
            </a:r>
            <a:r>
              <a:rPr sz="2000" b="1" i="1" spc="-60" dirty="0">
                <a:latin typeface="Gill Sans MT"/>
                <a:cs typeface="Gill Sans MT"/>
              </a:rPr>
              <a:t> </a:t>
            </a:r>
            <a:r>
              <a:rPr sz="2000" b="1" i="1" spc="-5" dirty="0">
                <a:latin typeface="Gill Sans MT"/>
                <a:cs typeface="Gill Sans MT"/>
              </a:rPr>
              <a:t>&lt;/li&gt;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i="1" spc="-5" dirty="0">
                <a:latin typeface="Gill Sans MT"/>
                <a:cs typeface="Gill Sans MT"/>
              </a:rPr>
              <a:t>&lt;/ol&gt;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9719" y="4879340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spc="1942" baseline="11695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50" spc="-352" baseline="11695" dirty="0">
                <a:solidFill>
                  <a:srgbClr val="3790A6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Gill Sans MT"/>
                <a:cs typeface="Gill Sans MT"/>
              </a:rPr>
              <a:t>Result: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90800" y="5382259"/>
            <a:ext cx="2514600" cy="1247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181292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/>
              <a:t>List</a:t>
            </a:r>
            <a:r>
              <a:rPr sz="4300" spc="-100" dirty="0"/>
              <a:t> </a:t>
            </a:r>
            <a:r>
              <a:rPr sz="4300" dirty="0"/>
              <a:t>tags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1595119" y="1482090"/>
            <a:ext cx="72440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Gill Sans MT"/>
                <a:cs typeface="Gill Sans MT"/>
              </a:rPr>
              <a:t>Unordered list</a:t>
            </a:r>
            <a:r>
              <a:rPr sz="3200" dirty="0">
                <a:latin typeface="Gill Sans MT"/>
                <a:cs typeface="Gill Sans MT"/>
              </a:rPr>
              <a:t>: </a:t>
            </a:r>
            <a:r>
              <a:rPr sz="3600" spc="-5" dirty="0">
                <a:latin typeface="Gill Sans MT"/>
                <a:cs typeface="Gill Sans MT"/>
              </a:rPr>
              <a:t>list items </a:t>
            </a:r>
            <a:r>
              <a:rPr sz="3600" dirty="0">
                <a:latin typeface="Gill Sans MT"/>
                <a:cs typeface="Gill Sans MT"/>
              </a:rPr>
              <a:t>are not</a:t>
            </a:r>
            <a:r>
              <a:rPr sz="3600" spc="-9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listed  in </a:t>
            </a:r>
            <a:r>
              <a:rPr sz="3600" dirty="0">
                <a:latin typeface="Gill Sans MT"/>
                <a:cs typeface="Gill Sans MT"/>
              </a:rPr>
              <a:t>a </a:t>
            </a:r>
            <a:r>
              <a:rPr sz="3600" spc="-5" dirty="0">
                <a:latin typeface="Gill Sans MT"/>
                <a:cs typeface="Gill Sans MT"/>
              </a:rPr>
              <a:t>particular order. The syntax</a:t>
            </a:r>
            <a:r>
              <a:rPr sz="3600" spc="-3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is:</a:t>
            </a:r>
            <a:endParaRPr sz="3600">
              <a:latin typeface="Gill Sans MT"/>
              <a:cs typeface="Gill Sans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58010" y="2862255"/>
          <a:ext cx="6821805" cy="172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7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955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Gill Sans MT"/>
                          <a:cs typeface="Gill Sans MT"/>
                        </a:rPr>
                        <a:t>&lt;ul</a:t>
                      </a:r>
                      <a:r>
                        <a:rPr sz="1800" b="1" i="1" spc="-7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i="1" dirty="0">
                          <a:latin typeface="Gill Sans MT"/>
                          <a:cs typeface="Gill Sans MT"/>
                        </a:rPr>
                        <a:t>&gt;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035"/>
                        </a:lnSpc>
                      </a:pP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e.g.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Gill Sans MT"/>
                          <a:cs typeface="Gill Sans MT"/>
                        </a:rPr>
                        <a:t>&lt;ul&gt;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115"/>
                        </a:lnSpc>
                        <a:spcBef>
                          <a:spcPts val="1380"/>
                        </a:spcBef>
                      </a:pPr>
                      <a:r>
                        <a:rPr sz="1800" b="1" i="1" spc="5" dirty="0">
                          <a:latin typeface="Gill Sans MT"/>
                          <a:cs typeface="Gill Sans MT"/>
                        </a:rPr>
                        <a:t>&lt;</a:t>
                      </a: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/</a:t>
                      </a:r>
                      <a:r>
                        <a:rPr sz="1800" b="1" i="1" spc="5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1800" b="1" i="1" dirty="0">
                          <a:latin typeface="Gill Sans MT"/>
                          <a:cs typeface="Gill Sans MT"/>
                        </a:rPr>
                        <a:t>l&gt;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&lt;li&gt;item1</a:t>
                      </a:r>
                      <a:r>
                        <a:rPr sz="1800" b="1" i="1" spc="-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i="1" dirty="0">
                          <a:latin typeface="Gill Sans MT"/>
                          <a:cs typeface="Gill Sans MT"/>
                        </a:rPr>
                        <a:t>&lt;/li&gt;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&lt;li&gt;item2</a:t>
                      </a:r>
                      <a:r>
                        <a:rPr sz="1800" b="1" i="1" spc="-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i="1" dirty="0">
                          <a:latin typeface="Gill Sans MT"/>
                          <a:cs typeface="Gill Sans MT"/>
                        </a:rPr>
                        <a:t>&lt;/li&gt;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i="1" dirty="0">
                          <a:latin typeface="Gill Sans MT"/>
                          <a:cs typeface="Gill Sans MT"/>
                        </a:rPr>
                        <a:t>…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898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1283335" algn="l"/>
                          <a:tab pos="2078989" algn="l"/>
                        </a:tabLst>
                      </a:pPr>
                      <a:r>
                        <a:rPr sz="1800" b="1" i="1" dirty="0">
                          <a:latin typeface="Gill Sans MT"/>
                          <a:cs typeface="Gill Sans MT"/>
                        </a:rPr>
                        <a:t>&lt;li&gt;	</a:t>
                      </a: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Name:	Satvir</a:t>
                      </a:r>
                      <a:r>
                        <a:rPr sz="1800" b="1" i="1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Sandhu&lt;/li&gt;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  <a:p>
                      <a:pPr marL="896619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3001010" algn="l"/>
                        </a:tabLst>
                      </a:pPr>
                      <a:r>
                        <a:rPr sz="1800" b="1" i="1" dirty="0">
                          <a:latin typeface="Gill Sans MT"/>
                          <a:cs typeface="Gill Sans MT"/>
                        </a:rPr>
                        <a:t>&lt;li&gt;</a:t>
                      </a:r>
                      <a:r>
                        <a:rPr sz="1800" b="1" i="1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Software</a:t>
                      </a:r>
                      <a:r>
                        <a:rPr sz="1800" b="1" i="1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Dept.	&lt;/li&gt;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  <a:p>
                      <a:pPr marL="56007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075055" algn="l"/>
                        </a:tabLst>
                      </a:pP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&lt;li&gt;	Instructor: Satvir</a:t>
                      </a:r>
                      <a:r>
                        <a:rPr sz="1800" b="1" i="1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i="1" dirty="0">
                          <a:latin typeface="Gill Sans MT"/>
                          <a:cs typeface="Gill Sans MT"/>
                        </a:rPr>
                        <a:t>&lt;/li&gt;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  <a:p>
                      <a:pPr marL="163195">
                        <a:lnSpc>
                          <a:spcPts val="2115"/>
                        </a:lnSpc>
                        <a:spcBef>
                          <a:spcPts val="600"/>
                        </a:spcBef>
                      </a:pPr>
                      <a:r>
                        <a:rPr sz="1800" b="1" i="1" spc="-5" dirty="0">
                          <a:latin typeface="Gill Sans MT"/>
                          <a:cs typeface="Gill Sans MT"/>
                        </a:rPr>
                        <a:t>&lt;/ul&gt;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431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569719" y="4618990"/>
            <a:ext cx="1425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825" spc="2557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-5" dirty="0">
                <a:latin typeface="Gill Sans MT"/>
                <a:cs typeface="Gill Sans MT"/>
              </a:rPr>
              <a:t>R</a:t>
            </a:r>
            <a:r>
              <a:rPr sz="3200" dirty="0">
                <a:latin typeface="Gill Sans MT"/>
                <a:cs typeface="Gill Sans MT"/>
              </a:rPr>
              <a:t>e</a:t>
            </a:r>
            <a:r>
              <a:rPr sz="3200" spc="-5" dirty="0">
                <a:latin typeface="Gill Sans MT"/>
                <a:cs typeface="Gill Sans MT"/>
              </a:rPr>
              <a:t>s</a:t>
            </a:r>
            <a:r>
              <a:rPr sz="3200" dirty="0">
                <a:latin typeface="Gill Sans MT"/>
                <a:cs typeface="Gill Sans MT"/>
              </a:rPr>
              <a:t>u</a:t>
            </a:r>
            <a:r>
              <a:rPr sz="3200" spc="5" dirty="0">
                <a:latin typeface="Gill Sans MT"/>
                <a:cs typeface="Gill Sans MT"/>
              </a:rPr>
              <a:t>l</a:t>
            </a:r>
            <a:r>
              <a:rPr sz="3200" dirty="0">
                <a:latin typeface="Gill Sans MT"/>
                <a:cs typeface="Gill Sans MT"/>
              </a:rPr>
              <a:t>t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4200" y="5410200"/>
            <a:ext cx="24384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370967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/>
              <a:t>Include </a:t>
            </a:r>
            <a:r>
              <a:rPr sz="4300" dirty="0"/>
              <a:t>a</a:t>
            </a:r>
            <a:r>
              <a:rPr sz="4300" spc="-90" dirty="0"/>
              <a:t> </a:t>
            </a:r>
            <a:r>
              <a:rPr sz="4300" spc="-5" dirty="0"/>
              <a:t>Picture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1582419" y="1407160"/>
            <a:ext cx="7134859" cy="28409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90"/>
              </a:spcBef>
            </a:pPr>
            <a:r>
              <a:rPr sz="3825" spc="509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340" dirty="0">
                <a:latin typeface="Gill Sans MT"/>
                <a:cs typeface="Gill Sans MT"/>
              </a:rPr>
              <a:t>&lt;img </a:t>
            </a:r>
            <a:r>
              <a:rPr sz="3200" spc="-5" dirty="0">
                <a:latin typeface="Gill Sans MT"/>
                <a:cs typeface="Gill Sans MT"/>
              </a:rPr>
              <a:t>src=“FILENAME”</a:t>
            </a:r>
            <a:r>
              <a:rPr sz="3200" spc="-35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/&gt;</a:t>
            </a:r>
            <a:endParaRPr sz="3200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sz="3825" spc="509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340" dirty="0">
                <a:latin typeface="Gill Sans MT"/>
                <a:cs typeface="Gill Sans MT"/>
              </a:rPr>
              <a:t>&lt;img </a:t>
            </a:r>
            <a:r>
              <a:rPr sz="3200" spc="-5" dirty="0">
                <a:latin typeface="Gill Sans MT"/>
                <a:cs typeface="Gill Sans MT"/>
              </a:rPr>
              <a:t>src=“FILENAME” alt=“text”</a:t>
            </a:r>
            <a:r>
              <a:rPr sz="3200" spc="-35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/&gt;</a:t>
            </a:r>
            <a:endParaRPr sz="3200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3825" spc="509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340" dirty="0">
                <a:latin typeface="Gill Sans MT"/>
                <a:cs typeface="Gill Sans MT"/>
              </a:rPr>
              <a:t>E.g.</a:t>
            </a:r>
            <a:endParaRPr sz="3200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3825" spc="509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340" dirty="0">
                <a:latin typeface="Gill Sans MT"/>
                <a:cs typeface="Gill Sans MT"/>
              </a:rPr>
              <a:t>&lt;img </a:t>
            </a:r>
            <a:r>
              <a:rPr sz="3200" spc="-5" dirty="0">
                <a:latin typeface="Gill Sans MT"/>
                <a:cs typeface="Gill Sans MT"/>
              </a:rPr>
              <a:t>src=“logo.gif” alt=“Google logo”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spc="-745" dirty="0">
                <a:latin typeface="Gill Sans MT"/>
                <a:cs typeface="Gill Sans MT"/>
              </a:rPr>
              <a:t>/&gt;</a:t>
            </a:r>
            <a:endParaRPr sz="3200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sz="3825" spc="509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340" dirty="0">
                <a:latin typeface="Gill Sans MT"/>
                <a:cs typeface="Gill Sans MT"/>
              </a:rPr>
              <a:t>&lt;img </a:t>
            </a:r>
            <a:r>
              <a:rPr sz="3200" spc="-5" dirty="0">
                <a:latin typeface="Gill Sans MT"/>
                <a:cs typeface="Gill Sans MT"/>
              </a:rPr>
              <a:t>src=“logo.gif”</a:t>
            </a:r>
            <a:r>
              <a:rPr sz="3200" spc="-35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/&gt;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510794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/>
              <a:t>Hypertext </a:t>
            </a:r>
            <a:r>
              <a:rPr sz="4300" dirty="0"/>
              <a:t>&amp;</a:t>
            </a:r>
            <a:r>
              <a:rPr sz="4300" spc="-85" dirty="0"/>
              <a:t> </a:t>
            </a:r>
            <a:r>
              <a:rPr sz="4300" spc="-10" dirty="0"/>
              <a:t>Hyperlink</a:t>
            </a:r>
            <a:endParaRPr sz="430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34440">
              <a:lnSpc>
                <a:spcPct val="100000"/>
              </a:lnSpc>
              <a:spcBef>
                <a:spcPts val="690"/>
              </a:spcBef>
            </a:pPr>
            <a:r>
              <a:rPr sz="3450" spc="284" baseline="10869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900" spc="190" dirty="0"/>
              <a:t>English </a:t>
            </a:r>
            <a:r>
              <a:rPr sz="2900" spc="-5" dirty="0"/>
              <a:t>-&gt; Written -&gt;</a:t>
            </a:r>
            <a:r>
              <a:rPr sz="2900" spc="-210" dirty="0"/>
              <a:t> </a:t>
            </a:r>
            <a:r>
              <a:rPr sz="2900" dirty="0"/>
              <a:t>Books</a:t>
            </a:r>
            <a:endParaRPr sz="2900">
              <a:latin typeface="Symbol"/>
              <a:cs typeface="Symbol"/>
            </a:endParaRPr>
          </a:p>
          <a:p>
            <a:pPr marL="1234440">
              <a:lnSpc>
                <a:spcPct val="100000"/>
              </a:lnSpc>
              <a:spcBef>
                <a:spcPts val="590"/>
              </a:spcBef>
            </a:pPr>
            <a:r>
              <a:rPr sz="3450" spc="457" baseline="10869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900" spc="305" dirty="0"/>
              <a:t>HTML </a:t>
            </a:r>
            <a:r>
              <a:rPr sz="2900" spc="-5" dirty="0"/>
              <a:t>-&gt; </a:t>
            </a:r>
            <a:r>
              <a:rPr sz="2900" dirty="0"/>
              <a:t>Written </a:t>
            </a:r>
            <a:r>
              <a:rPr sz="2900" spc="-5" dirty="0"/>
              <a:t>-&gt; </a:t>
            </a:r>
            <a:r>
              <a:rPr sz="2900" dirty="0"/>
              <a:t>Web</a:t>
            </a:r>
            <a:r>
              <a:rPr sz="2900" spc="-345" dirty="0"/>
              <a:t> </a:t>
            </a:r>
            <a:r>
              <a:rPr sz="2900" dirty="0"/>
              <a:t>page</a:t>
            </a:r>
            <a:endParaRPr sz="2900">
              <a:latin typeface="Symbol"/>
              <a:cs typeface="Symbol"/>
            </a:endParaRPr>
          </a:p>
          <a:p>
            <a:pPr marL="2357120">
              <a:lnSpc>
                <a:spcPct val="100000"/>
              </a:lnSpc>
              <a:spcBef>
                <a:spcPts val="600"/>
              </a:spcBef>
            </a:pPr>
            <a:r>
              <a:rPr sz="2900" b="1" dirty="0">
                <a:solidFill>
                  <a:srgbClr val="767676"/>
                </a:solidFill>
                <a:latin typeface="Gill Sans MT"/>
                <a:cs typeface="Gill Sans MT"/>
              </a:rPr>
              <a:t>Hyper Text </a:t>
            </a:r>
            <a:r>
              <a:rPr sz="2900" b="1" spc="-5" dirty="0">
                <a:solidFill>
                  <a:srgbClr val="767676"/>
                </a:solidFill>
                <a:latin typeface="Gill Sans MT"/>
                <a:cs typeface="Gill Sans MT"/>
              </a:rPr>
              <a:t>Markup</a:t>
            </a:r>
            <a:r>
              <a:rPr sz="2900" b="1" spc="-45" dirty="0">
                <a:solidFill>
                  <a:srgbClr val="767676"/>
                </a:solidFill>
                <a:latin typeface="Gill Sans MT"/>
                <a:cs typeface="Gill Sans MT"/>
              </a:rPr>
              <a:t> </a:t>
            </a:r>
            <a:r>
              <a:rPr sz="2900" b="1" spc="-5" dirty="0">
                <a:solidFill>
                  <a:srgbClr val="767676"/>
                </a:solidFill>
                <a:latin typeface="Gill Sans MT"/>
                <a:cs typeface="Gill Sans MT"/>
              </a:rPr>
              <a:t>Language</a:t>
            </a:r>
            <a:endParaRPr sz="2900">
              <a:latin typeface="Gill Sans MT"/>
              <a:cs typeface="Gill Sans MT"/>
            </a:endParaRPr>
          </a:p>
          <a:p>
            <a:pPr marL="1234440">
              <a:lnSpc>
                <a:spcPct val="100000"/>
              </a:lnSpc>
              <a:spcBef>
                <a:spcPts val="600"/>
              </a:spcBef>
            </a:pPr>
            <a:r>
              <a:rPr sz="3825" spc="637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425" dirty="0"/>
              <a:t>Web </a:t>
            </a:r>
            <a:r>
              <a:rPr sz="3200" spc="-5" dirty="0"/>
              <a:t>pages </a:t>
            </a:r>
            <a:r>
              <a:rPr sz="3200" dirty="0"/>
              <a:t>are </a:t>
            </a:r>
            <a:r>
              <a:rPr sz="3200" spc="-5" dirty="0"/>
              <a:t>text</a:t>
            </a:r>
            <a:r>
              <a:rPr sz="3200" spc="-445" dirty="0"/>
              <a:t> </a:t>
            </a:r>
            <a:r>
              <a:rPr sz="3200" dirty="0"/>
              <a:t>files.</a:t>
            </a:r>
            <a:endParaRPr sz="3200">
              <a:latin typeface="Symbol"/>
              <a:cs typeface="Symbol"/>
            </a:endParaRPr>
          </a:p>
          <a:p>
            <a:pPr marL="1516380" marR="17780" indent="-281940">
              <a:lnSpc>
                <a:spcPct val="100000"/>
              </a:lnSpc>
              <a:spcBef>
                <a:spcPts val="590"/>
              </a:spcBef>
            </a:pPr>
            <a:r>
              <a:rPr sz="3825" spc="637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425" dirty="0"/>
              <a:t>The </a:t>
            </a:r>
            <a:r>
              <a:rPr sz="3200" dirty="0"/>
              <a:t>key to </a:t>
            </a:r>
            <a:r>
              <a:rPr sz="3200" b="1" spc="-5" dirty="0">
                <a:solidFill>
                  <a:srgbClr val="767676"/>
                </a:solidFill>
                <a:latin typeface="Gill Sans MT"/>
                <a:cs typeface="Gill Sans MT"/>
              </a:rPr>
              <a:t>hypertext </a:t>
            </a:r>
            <a:r>
              <a:rPr sz="3200" dirty="0"/>
              <a:t>is the use </a:t>
            </a:r>
            <a:r>
              <a:rPr sz="3200" spc="-5" dirty="0"/>
              <a:t>of  </a:t>
            </a:r>
            <a:r>
              <a:rPr sz="3200" dirty="0"/>
              <a:t>hyperlinks, which allow </a:t>
            </a:r>
            <a:r>
              <a:rPr sz="3200" spc="-5" dirty="0"/>
              <a:t>you </a:t>
            </a:r>
            <a:r>
              <a:rPr sz="3200" dirty="0"/>
              <a:t>to jump</a:t>
            </a:r>
            <a:r>
              <a:rPr sz="3200" spc="-60" dirty="0"/>
              <a:t> </a:t>
            </a:r>
            <a:r>
              <a:rPr sz="3200" dirty="0"/>
              <a:t>from  one topic to </a:t>
            </a:r>
            <a:r>
              <a:rPr sz="3200" spc="-5" dirty="0"/>
              <a:t>another</a:t>
            </a:r>
            <a:r>
              <a:rPr sz="3200" spc="-45" dirty="0"/>
              <a:t> </a:t>
            </a:r>
            <a:r>
              <a:rPr sz="3200" spc="-5" dirty="0"/>
              <a:t>topic.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437578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/>
              <a:t>Definition </a:t>
            </a:r>
            <a:r>
              <a:rPr sz="4300" dirty="0"/>
              <a:t>of</a:t>
            </a:r>
            <a:r>
              <a:rPr sz="4300" spc="-95" dirty="0"/>
              <a:t> </a:t>
            </a:r>
            <a:r>
              <a:rPr sz="4300" spc="-10" dirty="0"/>
              <a:t>HTML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1582419" y="1482090"/>
            <a:ext cx="6504305" cy="304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1805" algn="ctr">
              <a:lnSpc>
                <a:spcPct val="100000"/>
              </a:lnSpc>
              <a:spcBef>
                <a:spcPts val="100"/>
              </a:spcBef>
            </a:pPr>
            <a:r>
              <a:rPr sz="3825" spc="502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335" dirty="0">
                <a:latin typeface="Gill Sans MT"/>
                <a:cs typeface="Gill Sans MT"/>
              </a:rPr>
              <a:t>HTML </a:t>
            </a:r>
            <a:r>
              <a:rPr sz="3200" dirty="0">
                <a:latin typeface="Gill Sans MT"/>
                <a:cs typeface="Gill Sans MT"/>
              </a:rPr>
              <a:t>describes the </a:t>
            </a:r>
            <a:r>
              <a:rPr sz="3200" b="1" dirty="0">
                <a:solidFill>
                  <a:srgbClr val="E6DDC8"/>
                </a:solidFill>
                <a:latin typeface="Gill Sans MT"/>
                <a:cs typeface="Gill Sans MT"/>
              </a:rPr>
              <a:t>content</a:t>
            </a:r>
            <a:r>
              <a:rPr sz="3200" b="1" spc="-355" dirty="0">
                <a:solidFill>
                  <a:srgbClr val="E6DDC8"/>
                </a:solidFill>
                <a:latin typeface="Gill Sans MT"/>
                <a:cs typeface="Gill Sans MT"/>
              </a:rPr>
              <a:t> </a:t>
            </a:r>
            <a:r>
              <a:rPr sz="3200" spc="-440" dirty="0">
                <a:latin typeface="Gill Sans MT"/>
                <a:cs typeface="Gill Sans MT"/>
              </a:rPr>
              <a:t>and</a:t>
            </a:r>
            <a:endParaRPr sz="3200">
              <a:latin typeface="Gill Sans MT"/>
              <a:cs typeface="Gill Sans MT"/>
            </a:endParaRPr>
          </a:p>
          <a:p>
            <a:pPr marR="382270" algn="ctr">
              <a:lnSpc>
                <a:spcPct val="100000"/>
              </a:lnSpc>
            </a:pPr>
            <a:r>
              <a:rPr sz="3200" b="1" dirty="0">
                <a:solidFill>
                  <a:srgbClr val="E6DDC8"/>
                </a:solidFill>
                <a:latin typeface="Gill Sans MT"/>
                <a:cs typeface="Gill Sans MT"/>
              </a:rPr>
              <a:t>format </a:t>
            </a:r>
            <a:r>
              <a:rPr sz="3200" dirty="0">
                <a:latin typeface="Gill Sans MT"/>
                <a:cs typeface="Gill Sans MT"/>
              </a:rPr>
              <a:t>of </a:t>
            </a:r>
            <a:r>
              <a:rPr sz="3200" spc="-5" dirty="0">
                <a:latin typeface="Gill Sans MT"/>
                <a:cs typeface="Gill Sans MT"/>
              </a:rPr>
              <a:t>web </a:t>
            </a:r>
            <a:r>
              <a:rPr sz="3200" dirty="0">
                <a:latin typeface="Gill Sans MT"/>
                <a:cs typeface="Gill Sans MT"/>
              </a:rPr>
              <a:t>pages using</a:t>
            </a:r>
            <a:r>
              <a:rPr sz="3200" spc="5" dirty="0">
                <a:latin typeface="Gill Sans MT"/>
                <a:cs typeface="Gill Sans MT"/>
              </a:rPr>
              <a:t> </a:t>
            </a:r>
            <a:r>
              <a:rPr sz="3200" b="1" spc="-5" dirty="0">
                <a:latin typeface="Gill Sans MT"/>
                <a:cs typeface="Gill Sans MT"/>
              </a:rPr>
              <a:t>tags</a:t>
            </a:r>
            <a:r>
              <a:rPr sz="3200" spc="-5" dirty="0">
                <a:latin typeface="Gill Sans MT"/>
                <a:cs typeface="Gill Sans MT"/>
              </a:rPr>
              <a:t>.</a:t>
            </a:r>
            <a:endParaRPr sz="3200">
              <a:latin typeface="Gill Sans MT"/>
              <a:cs typeface="Gill Sans MT"/>
            </a:endParaRPr>
          </a:p>
          <a:p>
            <a:pPr marL="781050" algn="ctr">
              <a:lnSpc>
                <a:spcPct val="100000"/>
              </a:lnSpc>
              <a:spcBef>
                <a:spcPts val="590"/>
              </a:spcBef>
              <a:tabLst>
                <a:tab pos="2881630" algn="l"/>
              </a:tabLst>
            </a:pPr>
            <a:r>
              <a:rPr sz="2800" dirty="0">
                <a:latin typeface="Gill Sans MT"/>
                <a:cs typeface="Gill Sans MT"/>
              </a:rPr>
              <a:t>Ex. </a:t>
            </a:r>
            <a:r>
              <a:rPr sz="2800" spc="-5" dirty="0">
                <a:latin typeface="Gill Sans MT"/>
                <a:cs typeface="Gill Sans MT"/>
              </a:rPr>
              <a:t>Title</a:t>
            </a:r>
            <a:r>
              <a:rPr sz="2800" spc="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Tag:	</a:t>
            </a:r>
            <a:r>
              <a:rPr sz="2800" i="1" spc="-5" dirty="0">
                <a:latin typeface="Gill Sans MT"/>
                <a:cs typeface="Gill Sans MT"/>
              </a:rPr>
              <a:t>&lt;title&gt;A title</a:t>
            </a:r>
            <a:r>
              <a:rPr sz="2800" i="1" spc="-35" dirty="0">
                <a:latin typeface="Gill Sans MT"/>
                <a:cs typeface="Gill Sans MT"/>
              </a:rPr>
              <a:t> </a:t>
            </a:r>
            <a:r>
              <a:rPr sz="2800" i="1" spc="-5" dirty="0">
                <a:latin typeface="Gill Sans MT"/>
                <a:cs typeface="Gill Sans MT"/>
              </a:rPr>
              <a:t>&lt;/title&gt;</a:t>
            </a:r>
            <a:endParaRPr sz="2800">
              <a:latin typeface="Gill Sans MT"/>
              <a:cs typeface="Gill Sans MT"/>
            </a:endParaRPr>
          </a:p>
          <a:p>
            <a:pPr marL="307340" marR="17780" indent="-281940">
              <a:lnSpc>
                <a:spcPct val="100000"/>
              </a:lnSpc>
              <a:spcBef>
                <a:spcPts val="600"/>
              </a:spcBef>
            </a:pPr>
            <a:r>
              <a:rPr sz="3825" spc="509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340" dirty="0">
                <a:latin typeface="Gill Sans MT"/>
                <a:cs typeface="Gill Sans MT"/>
              </a:rPr>
              <a:t>It’s </a:t>
            </a: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-5" dirty="0">
                <a:latin typeface="Gill Sans MT"/>
                <a:cs typeface="Gill Sans MT"/>
              </a:rPr>
              <a:t>job </a:t>
            </a:r>
            <a:r>
              <a:rPr sz="3200" dirty="0">
                <a:latin typeface="Gill Sans MT"/>
                <a:cs typeface="Gill Sans MT"/>
              </a:rPr>
              <a:t>of the </a:t>
            </a:r>
            <a:r>
              <a:rPr sz="3200" spc="-5" dirty="0">
                <a:latin typeface="Gill Sans MT"/>
                <a:cs typeface="Gill Sans MT"/>
              </a:rPr>
              <a:t>web </a:t>
            </a:r>
            <a:r>
              <a:rPr sz="3200" dirty="0">
                <a:latin typeface="Gill Sans MT"/>
                <a:cs typeface="Gill Sans MT"/>
              </a:rPr>
              <a:t>browser </a:t>
            </a:r>
            <a:r>
              <a:rPr sz="3200" spc="-5" dirty="0">
                <a:latin typeface="Gill Sans MT"/>
                <a:cs typeface="Gill Sans MT"/>
              </a:rPr>
              <a:t>to  </a:t>
            </a:r>
            <a:r>
              <a:rPr sz="3200" dirty="0">
                <a:latin typeface="Gill Sans MT"/>
                <a:cs typeface="Gill Sans MT"/>
              </a:rPr>
              <a:t>interpret </a:t>
            </a:r>
            <a:r>
              <a:rPr sz="3200" spc="-5" dirty="0">
                <a:latin typeface="Gill Sans MT"/>
                <a:cs typeface="Gill Sans MT"/>
              </a:rPr>
              <a:t>tags and </a:t>
            </a:r>
            <a:r>
              <a:rPr sz="3200" dirty="0">
                <a:latin typeface="Gill Sans MT"/>
                <a:cs typeface="Gill Sans MT"/>
              </a:rPr>
              <a:t>display the</a:t>
            </a:r>
            <a:r>
              <a:rPr sz="3200" spc="-8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content  </a:t>
            </a:r>
            <a:r>
              <a:rPr sz="3200" spc="-5" dirty="0">
                <a:latin typeface="Gill Sans MT"/>
                <a:cs typeface="Gill Sans MT"/>
              </a:rPr>
              <a:t>accordingly.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304673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HTML</a:t>
            </a:r>
            <a:r>
              <a:rPr sz="4300" spc="-85" dirty="0"/>
              <a:t> </a:t>
            </a:r>
            <a:r>
              <a:rPr sz="4300" dirty="0"/>
              <a:t>Syntax</a:t>
            </a:r>
            <a:endParaRPr sz="430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spAutoFit/>
          </a:bodyPr>
          <a:lstStyle/>
          <a:p>
            <a:pPr marL="1516380" marR="55244" indent="-281940">
              <a:lnSpc>
                <a:spcPct val="100000"/>
              </a:lnSpc>
              <a:spcBef>
                <a:spcPts val="100"/>
              </a:spcBef>
            </a:pPr>
            <a:r>
              <a:rPr sz="3825" spc="847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565" dirty="0"/>
              <a:t>An </a:t>
            </a:r>
            <a:r>
              <a:rPr sz="3200" spc="-5" dirty="0"/>
              <a:t>HTML </a:t>
            </a:r>
            <a:r>
              <a:rPr sz="3200" dirty="0"/>
              <a:t>file </a:t>
            </a:r>
            <a:r>
              <a:rPr sz="3200" spc="-5" dirty="0"/>
              <a:t>contains both</a:t>
            </a:r>
            <a:r>
              <a:rPr sz="3200" spc="-480" dirty="0"/>
              <a:t> </a:t>
            </a:r>
            <a:r>
              <a:rPr sz="3200" b="1" spc="-175" dirty="0">
                <a:solidFill>
                  <a:srgbClr val="E6DDC8"/>
                </a:solidFill>
                <a:latin typeface="Gill Sans MT"/>
                <a:cs typeface="Gill Sans MT"/>
              </a:rPr>
              <a:t>formatting  </a:t>
            </a:r>
            <a:r>
              <a:rPr sz="3200" b="1" spc="-5" dirty="0">
                <a:solidFill>
                  <a:srgbClr val="E6DDC8"/>
                </a:solidFill>
                <a:latin typeface="Gill Sans MT"/>
                <a:cs typeface="Gill Sans MT"/>
              </a:rPr>
              <a:t>tags </a:t>
            </a:r>
            <a:r>
              <a:rPr sz="3200" dirty="0"/>
              <a:t>and</a:t>
            </a:r>
            <a:r>
              <a:rPr sz="3200" spc="15" dirty="0"/>
              <a:t> </a:t>
            </a:r>
            <a:r>
              <a:rPr sz="3200" b="1" dirty="0">
                <a:solidFill>
                  <a:srgbClr val="E6DDC8"/>
                </a:solidFill>
                <a:latin typeface="Gill Sans MT"/>
                <a:cs typeface="Gill Sans MT"/>
              </a:rPr>
              <a:t>content</a:t>
            </a:r>
            <a:endParaRPr sz="3200">
              <a:latin typeface="Gill Sans MT"/>
              <a:cs typeface="Gill Sans MT"/>
            </a:endParaRPr>
          </a:p>
          <a:p>
            <a:pPr marL="1516380" marR="125730" indent="-281940">
              <a:lnSpc>
                <a:spcPct val="100000"/>
              </a:lnSpc>
              <a:spcBef>
                <a:spcPts val="590"/>
              </a:spcBef>
            </a:pPr>
            <a:r>
              <a:rPr sz="3825" spc="284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b="1" spc="190" dirty="0">
                <a:solidFill>
                  <a:srgbClr val="E6DDC8"/>
                </a:solidFill>
                <a:latin typeface="Gill Sans MT"/>
                <a:cs typeface="Gill Sans MT"/>
              </a:rPr>
              <a:t>Document </a:t>
            </a:r>
            <a:r>
              <a:rPr sz="3200" b="1" dirty="0">
                <a:solidFill>
                  <a:srgbClr val="E6DDC8"/>
                </a:solidFill>
                <a:latin typeface="Gill Sans MT"/>
                <a:cs typeface="Gill Sans MT"/>
              </a:rPr>
              <a:t>content </a:t>
            </a:r>
            <a:r>
              <a:rPr sz="3200" dirty="0"/>
              <a:t>is what </a:t>
            </a:r>
            <a:r>
              <a:rPr sz="3200" spc="-5" dirty="0"/>
              <a:t>we see</a:t>
            </a:r>
            <a:r>
              <a:rPr sz="3200" spc="-260" dirty="0"/>
              <a:t> </a:t>
            </a:r>
            <a:r>
              <a:rPr sz="3200" spc="-850" dirty="0"/>
              <a:t>on  </a:t>
            </a:r>
            <a:r>
              <a:rPr sz="3200" dirty="0"/>
              <a:t>the</a:t>
            </a:r>
            <a:r>
              <a:rPr sz="3200" spc="-15" dirty="0"/>
              <a:t> </a:t>
            </a:r>
            <a:r>
              <a:rPr sz="3200" dirty="0"/>
              <a:t>webpage.</a:t>
            </a:r>
            <a:endParaRPr sz="3200">
              <a:latin typeface="Gill Sans MT"/>
              <a:cs typeface="Gill Sans MT"/>
            </a:endParaRPr>
          </a:p>
          <a:p>
            <a:pPr marL="1516380" marR="17780" indent="-281940">
              <a:lnSpc>
                <a:spcPct val="100000"/>
              </a:lnSpc>
              <a:spcBef>
                <a:spcPts val="600"/>
              </a:spcBef>
            </a:pPr>
            <a:r>
              <a:rPr sz="3825" spc="509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b="1" spc="340" dirty="0">
                <a:solidFill>
                  <a:srgbClr val="E6DDC8"/>
                </a:solidFill>
                <a:latin typeface="Gill Sans MT"/>
                <a:cs typeface="Gill Sans MT"/>
              </a:rPr>
              <a:t>Tags </a:t>
            </a:r>
            <a:r>
              <a:rPr sz="3200" dirty="0"/>
              <a:t>are the </a:t>
            </a:r>
            <a:r>
              <a:rPr sz="3200" spc="-5" dirty="0"/>
              <a:t>HTML codes that control  </a:t>
            </a:r>
            <a:r>
              <a:rPr sz="3200" dirty="0"/>
              <a:t>the appearance </a:t>
            </a:r>
            <a:r>
              <a:rPr sz="3200" spc="-5" dirty="0"/>
              <a:t>of </a:t>
            </a:r>
            <a:r>
              <a:rPr sz="3200" dirty="0"/>
              <a:t>the </a:t>
            </a:r>
            <a:r>
              <a:rPr sz="3200" spc="-5" dirty="0"/>
              <a:t>document</a:t>
            </a:r>
            <a:r>
              <a:rPr sz="3200" spc="-85" dirty="0"/>
              <a:t> </a:t>
            </a:r>
            <a:r>
              <a:rPr sz="3200" dirty="0"/>
              <a:t>content.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689" y="821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34">
            <a:solidFill>
              <a:srgbClr val="D1C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0469" y="497840"/>
            <a:ext cx="304609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HTML</a:t>
            </a:r>
            <a:r>
              <a:rPr sz="4300" spc="-85" dirty="0"/>
              <a:t> </a:t>
            </a:r>
            <a:r>
              <a:rPr sz="4300" dirty="0"/>
              <a:t>Syntax</a:t>
            </a:r>
            <a:endParaRPr sz="4300"/>
          </a:p>
        </p:txBody>
      </p:sp>
      <p:sp>
        <p:nvSpPr>
          <p:cNvPr id="13" name="object 13"/>
          <p:cNvSpPr txBox="1"/>
          <p:nvPr/>
        </p:nvSpPr>
        <p:spPr>
          <a:xfrm>
            <a:off x="1214119" y="1320256"/>
            <a:ext cx="2684780" cy="11004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3825" spc="502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335" dirty="0">
                <a:latin typeface="Gill Sans MT"/>
                <a:cs typeface="Gill Sans MT"/>
              </a:rPr>
              <a:t>HTML</a:t>
            </a:r>
            <a:r>
              <a:rPr sz="3200" spc="-60" dirty="0">
                <a:latin typeface="Gill Sans MT"/>
                <a:cs typeface="Gill Sans MT"/>
              </a:rPr>
              <a:t> </a:t>
            </a:r>
            <a:r>
              <a:rPr sz="3200" spc="-195" dirty="0">
                <a:latin typeface="Gill Sans MT"/>
                <a:cs typeface="Gill Sans MT"/>
              </a:rPr>
              <a:t>syntax:</a:t>
            </a:r>
            <a:endParaRPr sz="3200">
              <a:latin typeface="Gill Sans MT"/>
              <a:cs typeface="Gill Sans MT"/>
            </a:endParaRPr>
          </a:p>
          <a:p>
            <a:pPr marR="4445" algn="ctr">
              <a:lnSpc>
                <a:spcPct val="100000"/>
              </a:lnSpc>
              <a:spcBef>
                <a:spcPts val="590"/>
              </a:spcBef>
            </a:pPr>
            <a:r>
              <a:rPr sz="2800" i="1" spc="-10" dirty="0">
                <a:latin typeface="Gill Sans MT"/>
                <a:cs typeface="Gill Sans MT"/>
              </a:rPr>
              <a:t>two-sided</a:t>
            </a:r>
            <a:r>
              <a:rPr sz="2800" i="1" spc="-20" dirty="0">
                <a:latin typeface="Gill Sans MT"/>
                <a:cs typeface="Gill Sans MT"/>
              </a:rPr>
              <a:t> </a:t>
            </a:r>
            <a:r>
              <a:rPr sz="2800" i="1" spc="-5" dirty="0">
                <a:latin typeface="Gill Sans MT"/>
                <a:cs typeface="Gill Sans MT"/>
              </a:rPr>
              <a:t>tag: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5050" y="2471420"/>
            <a:ext cx="5530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0" dirty="0">
                <a:latin typeface="Gill Sans MT"/>
                <a:cs typeface="Gill Sans MT"/>
              </a:rPr>
              <a:t>&lt;tag attributes&gt;document</a:t>
            </a:r>
            <a:r>
              <a:rPr sz="2800" i="1" spc="45" dirty="0">
                <a:latin typeface="Gill Sans MT"/>
                <a:cs typeface="Gill Sans MT"/>
              </a:rPr>
              <a:t> </a:t>
            </a:r>
            <a:r>
              <a:rPr sz="2800" i="1" spc="-10" dirty="0">
                <a:latin typeface="Gill Sans MT"/>
                <a:cs typeface="Gill Sans MT"/>
              </a:rPr>
              <a:t>content&lt;/tag&gt;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0200" y="2896870"/>
            <a:ext cx="1129030" cy="1751330"/>
          </a:xfrm>
          <a:custGeom>
            <a:avLst/>
            <a:gdLst/>
            <a:ahLst/>
            <a:cxnLst/>
            <a:rect l="l" t="t" r="r" b="b"/>
            <a:pathLst>
              <a:path w="1129030" h="1751329">
                <a:moveTo>
                  <a:pt x="1066800" y="1040129"/>
                </a:moveTo>
                <a:lnTo>
                  <a:pt x="0" y="1040129"/>
                </a:lnTo>
                <a:lnTo>
                  <a:pt x="0" y="1751329"/>
                </a:lnTo>
                <a:lnTo>
                  <a:pt x="1066800" y="1751329"/>
                </a:lnTo>
                <a:lnTo>
                  <a:pt x="1066800" y="1040129"/>
                </a:lnTo>
                <a:close/>
              </a:path>
              <a:path w="1129030" h="1751329">
                <a:moveTo>
                  <a:pt x="1129030" y="0"/>
                </a:moveTo>
                <a:lnTo>
                  <a:pt x="623569" y="1040129"/>
                </a:lnTo>
                <a:lnTo>
                  <a:pt x="889000" y="1040129"/>
                </a:lnTo>
                <a:lnTo>
                  <a:pt x="112903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0200" y="2896870"/>
            <a:ext cx="1129030" cy="1751330"/>
          </a:xfrm>
          <a:custGeom>
            <a:avLst/>
            <a:gdLst/>
            <a:ahLst/>
            <a:cxnLst/>
            <a:rect l="l" t="t" r="r" b="b"/>
            <a:pathLst>
              <a:path w="1129030" h="1751329">
                <a:moveTo>
                  <a:pt x="0" y="1040129"/>
                </a:moveTo>
                <a:lnTo>
                  <a:pt x="0" y="1040129"/>
                </a:lnTo>
                <a:lnTo>
                  <a:pt x="0" y="1751329"/>
                </a:lnTo>
                <a:lnTo>
                  <a:pt x="176530" y="1751329"/>
                </a:lnTo>
                <a:lnTo>
                  <a:pt x="1066800" y="1751329"/>
                </a:lnTo>
                <a:lnTo>
                  <a:pt x="1066800" y="1633219"/>
                </a:lnTo>
                <a:lnTo>
                  <a:pt x="1066800" y="1040129"/>
                </a:lnTo>
                <a:lnTo>
                  <a:pt x="889000" y="1040129"/>
                </a:lnTo>
                <a:lnTo>
                  <a:pt x="1129030" y="0"/>
                </a:lnTo>
                <a:lnTo>
                  <a:pt x="623569" y="1040129"/>
                </a:lnTo>
                <a:lnTo>
                  <a:pt x="441960" y="1040129"/>
                </a:lnTo>
                <a:lnTo>
                  <a:pt x="309880" y="1040129"/>
                </a:lnTo>
                <a:lnTo>
                  <a:pt x="176530" y="1040129"/>
                </a:lnTo>
                <a:lnTo>
                  <a:pt x="0" y="10401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0200" y="393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70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38629" y="3971290"/>
            <a:ext cx="79057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marR="5080" indent="-22987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art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g  </a:t>
            </a:r>
            <a:r>
              <a:rPr sz="1600" b="1" spc="-5" dirty="0">
                <a:latin typeface="Arial"/>
                <a:cs typeface="Arial"/>
              </a:rPr>
              <a:t>tag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6000" y="25146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6858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381000"/>
                </a:lnTo>
                <a:lnTo>
                  <a:pt x="685800" y="381000"/>
                </a:lnTo>
                <a:close/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0400" y="3030220"/>
            <a:ext cx="1371600" cy="1617980"/>
          </a:xfrm>
          <a:custGeom>
            <a:avLst/>
            <a:gdLst/>
            <a:ahLst/>
            <a:cxnLst/>
            <a:rect l="l" t="t" r="r" b="b"/>
            <a:pathLst>
              <a:path w="1371600" h="1617979">
                <a:moveTo>
                  <a:pt x="1371600" y="703579"/>
                </a:moveTo>
                <a:lnTo>
                  <a:pt x="0" y="703579"/>
                </a:lnTo>
                <a:lnTo>
                  <a:pt x="0" y="1617979"/>
                </a:lnTo>
                <a:lnTo>
                  <a:pt x="1371600" y="1617979"/>
                </a:lnTo>
                <a:lnTo>
                  <a:pt x="1371600" y="703579"/>
                </a:lnTo>
                <a:close/>
              </a:path>
              <a:path w="1371600" h="1617979">
                <a:moveTo>
                  <a:pt x="247650" y="0"/>
                </a:moveTo>
                <a:lnTo>
                  <a:pt x="227329" y="703579"/>
                </a:lnTo>
                <a:lnTo>
                  <a:pt x="568960" y="703579"/>
                </a:lnTo>
                <a:lnTo>
                  <a:pt x="24765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0400" y="3030220"/>
            <a:ext cx="1371600" cy="1617980"/>
          </a:xfrm>
          <a:custGeom>
            <a:avLst/>
            <a:gdLst/>
            <a:ahLst/>
            <a:cxnLst/>
            <a:rect l="l" t="t" r="r" b="b"/>
            <a:pathLst>
              <a:path w="1371600" h="1617979">
                <a:moveTo>
                  <a:pt x="0" y="703579"/>
                </a:moveTo>
                <a:lnTo>
                  <a:pt x="0" y="703579"/>
                </a:lnTo>
                <a:lnTo>
                  <a:pt x="0" y="1617979"/>
                </a:lnTo>
                <a:lnTo>
                  <a:pt x="227329" y="1617979"/>
                </a:lnTo>
                <a:lnTo>
                  <a:pt x="1371600" y="1617979"/>
                </a:lnTo>
                <a:lnTo>
                  <a:pt x="1371600" y="1465579"/>
                </a:lnTo>
                <a:lnTo>
                  <a:pt x="1371600" y="703579"/>
                </a:lnTo>
                <a:lnTo>
                  <a:pt x="1144270" y="703579"/>
                </a:lnTo>
                <a:lnTo>
                  <a:pt x="972820" y="703579"/>
                </a:lnTo>
                <a:lnTo>
                  <a:pt x="802639" y="703579"/>
                </a:lnTo>
                <a:lnTo>
                  <a:pt x="568960" y="703579"/>
                </a:lnTo>
                <a:lnTo>
                  <a:pt x="247650" y="0"/>
                </a:lnTo>
                <a:lnTo>
                  <a:pt x="227329" y="703579"/>
                </a:lnTo>
                <a:lnTo>
                  <a:pt x="0" y="703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0400" y="3733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62350" y="3768090"/>
            <a:ext cx="716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marR="5080" indent="-4953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  tags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1729" y="4987290"/>
            <a:ext cx="479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g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86200" y="2514600"/>
            <a:ext cx="2895600" cy="381000"/>
          </a:xfrm>
          <a:custGeom>
            <a:avLst/>
            <a:gdLst/>
            <a:ahLst/>
            <a:cxnLst/>
            <a:rect l="l" t="t" r="r" b="b"/>
            <a:pathLst>
              <a:path w="2895600" h="381000">
                <a:moveTo>
                  <a:pt x="14478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2895600" y="0"/>
                </a:lnTo>
                <a:lnTo>
                  <a:pt x="2895600" y="381000"/>
                </a:lnTo>
                <a:lnTo>
                  <a:pt x="1447800" y="381000"/>
                </a:lnTo>
                <a:close/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8200" y="2914650"/>
            <a:ext cx="4038600" cy="1733550"/>
          </a:xfrm>
          <a:custGeom>
            <a:avLst/>
            <a:gdLst/>
            <a:ahLst/>
            <a:cxnLst/>
            <a:rect l="l" t="t" r="r" b="b"/>
            <a:pathLst>
              <a:path w="4038600" h="1733550">
                <a:moveTo>
                  <a:pt x="4038600" y="819150"/>
                </a:moveTo>
                <a:lnTo>
                  <a:pt x="0" y="819150"/>
                </a:lnTo>
                <a:lnTo>
                  <a:pt x="0" y="1733550"/>
                </a:lnTo>
                <a:lnTo>
                  <a:pt x="4038600" y="1733550"/>
                </a:lnTo>
                <a:lnTo>
                  <a:pt x="4038600" y="819150"/>
                </a:lnTo>
                <a:close/>
              </a:path>
              <a:path w="4038600" h="1733550">
                <a:moveTo>
                  <a:pt x="610870" y="0"/>
                </a:moveTo>
                <a:lnTo>
                  <a:pt x="670560" y="819150"/>
                </a:lnTo>
                <a:lnTo>
                  <a:pt x="1677670" y="819150"/>
                </a:lnTo>
                <a:lnTo>
                  <a:pt x="61087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8200" y="2914650"/>
            <a:ext cx="4038600" cy="1733550"/>
          </a:xfrm>
          <a:custGeom>
            <a:avLst/>
            <a:gdLst/>
            <a:ahLst/>
            <a:cxnLst/>
            <a:rect l="l" t="t" r="r" b="b"/>
            <a:pathLst>
              <a:path w="4038600" h="1733550">
                <a:moveTo>
                  <a:pt x="0" y="819150"/>
                </a:moveTo>
                <a:lnTo>
                  <a:pt x="0" y="819150"/>
                </a:lnTo>
                <a:lnTo>
                  <a:pt x="0" y="1733550"/>
                </a:lnTo>
                <a:lnTo>
                  <a:pt x="670560" y="1733550"/>
                </a:lnTo>
                <a:lnTo>
                  <a:pt x="4038600" y="1733550"/>
                </a:lnTo>
                <a:lnTo>
                  <a:pt x="4038600" y="1581150"/>
                </a:lnTo>
                <a:lnTo>
                  <a:pt x="4038600" y="819150"/>
                </a:lnTo>
                <a:lnTo>
                  <a:pt x="3368040" y="819150"/>
                </a:lnTo>
                <a:lnTo>
                  <a:pt x="2865120" y="819150"/>
                </a:lnTo>
                <a:lnTo>
                  <a:pt x="2360929" y="819150"/>
                </a:lnTo>
                <a:lnTo>
                  <a:pt x="1677670" y="819150"/>
                </a:lnTo>
                <a:lnTo>
                  <a:pt x="610870" y="0"/>
                </a:lnTo>
                <a:lnTo>
                  <a:pt x="670560" y="819150"/>
                </a:lnTo>
                <a:lnTo>
                  <a:pt x="0" y="819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8200" y="3733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868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93640" y="3768090"/>
            <a:ext cx="33496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41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Actual </a:t>
            </a:r>
            <a:r>
              <a:rPr sz="2000" b="1" spc="-5" dirty="0">
                <a:latin typeface="Arial"/>
                <a:cs typeface="Arial"/>
              </a:rPr>
              <a:t>content appears in  </a:t>
            </a:r>
            <a:r>
              <a:rPr sz="2000" b="1" spc="5" dirty="0">
                <a:latin typeface="Arial"/>
                <a:cs typeface="Arial"/>
              </a:rPr>
              <a:t>webpage. </a:t>
            </a:r>
            <a:r>
              <a:rPr sz="2000" b="1" spc="-5" dirty="0">
                <a:latin typeface="Arial"/>
                <a:cs typeface="Arial"/>
              </a:rPr>
              <a:t>It could be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empty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34200" y="25146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3810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762000" y="0"/>
                </a:lnTo>
                <a:lnTo>
                  <a:pt x="762000" y="381000"/>
                </a:lnTo>
                <a:lnTo>
                  <a:pt x="381000" y="381000"/>
                </a:lnTo>
                <a:close/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2600" y="1371600"/>
            <a:ext cx="1647189" cy="1052830"/>
          </a:xfrm>
          <a:custGeom>
            <a:avLst/>
            <a:gdLst/>
            <a:ahLst/>
            <a:cxnLst/>
            <a:rect l="l" t="t" r="r" b="b"/>
            <a:pathLst>
              <a:path w="1647190" h="1052830">
                <a:moveTo>
                  <a:pt x="1144270" y="762000"/>
                </a:moveTo>
                <a:lnTo>
                  <a:pt x="802639" y="762000"/>
                </a:lnTo>
                <a:lnTo>
                  <a:pt x="1647190" y="1052829"/>
                </a:lnTo>
                <a:lnTo>
                  <a:pt x="1144270" y="762000"/>
                </a:lnTo>
                <a:close/>
              </a:path>
              <a:path w="1647190" h="1052830">
                <a:moveTo>
                  <a:pt x="1371600" y="0"/>
                </a:moveTo>
                <a:lnTo>
                  <a:pt x="0" y="0"/>
                </a:lnTo>
                <a:lnTo>
                  <a:pt x="0" y="762000"/>
                </a:lnTo>
                <a:lnTo>
                  <a:pt x="1371600" y="762000"/>
                </a:lnTo>
                <a:lnTo>
                  <a:pt x="137160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62600" y="1371600"/>
            <a:ext cx="1647189" cy="1052830"/>
          </a:xfrm>
          <a:custGeom>
            <a:avLst/>
            <a:gdLst/>
            <a:ahLst/>
            <a:cxnLst/>
            <a:rect l="l" t="t" r="r" b="b"/>
            <a:pathLst>
              <a:path w="1647190" h="1052830">
                <a:moveTo>
                  <a:pt x="0" y="0"/>
                </a:moveTo>
                <a:lnTo>
                  <a:pt x="0" y="0"/>
                </a:lnTo>
                <a:lnTo>
                  <a:pt x="0" y="762000"/>
                </a:lnTo>
                <a:lnTo>
                  <a:pt x="228600" y="762000"/>
                </a:lnTo>
                <a:lnTo>
                  <a:pt x="398779" y="762000"/>
                </a:lnTo>
                <a:lnTo>
                  <a:pt x="570229" y="762000"/>
                </a:lnTo>
                <a:lnTo>
                  <a:pt x="802639" y="762000"/>
                </a:lnTo>
                <a:lnTo>
                  <a:pt x="1647190" y="1052829"/>
                </a:lnTo>
                <a:lnTo>
                  <a:pt x="1144270" y="762000"/>
                </a:lnTo>
                <a:lnTo>
                  <a:pt x="1371600" y="762000"/>
                </a:lnTo>
                <a:lnTo>
                  <a:pt x="1371600" y="635000"/>
                </a:lnTo>
                <a:lnTo>
                  <a:pt x="1371600" y="0"/>
                </a:lnTo>
                <a:lnTo>
                  <a:pt x="1144270" y="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26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342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69609" y="1405890"/>
            <a:ext cx="95694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marR="5080" indent="-2755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ng  tag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41190" y="4986020"/>
            <a:ext cx="433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Arial"/>
                <a:cs typeface="Arial"/>
              </a:rPr>
              <a:t>Examples: </a:t>
            </a:r>
            <a:r>
              <a:rPr sz="1800" b="1" i="1" dirty="0">
                <a:latin typeface="Arial"/>
                <a:cs typeface="Arial"/>
              </a:rPr>
              <a:t>&lt;p&gt; </a:t>
            </a:r>
            <a:r>
              <a:rPr sz="1800" b="1" i="1" spc="-5" dirty="0">
                <a:latin typeface="Arial"/>
                <a:cs typeface="Arial"/>
              </a:rPr>
              <a:t>This is 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 paragraph&lt;/p&gt;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0079" y="5293359"/>
            <a:ext cx="5064760" cy="60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7320">
              <a:lnSpc>
                <a:spcPts val="2395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Optional!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b="1" i="1" dirty="0">
                <a:latin typeface="Arial"/>
                <a:cs typeface="Arial"/>
              </a:rPr>
              <a:t>&lt;body </a:t>
            </a:r>
            <a:r>
              <a:rPr sz="1800" b="1" i="1" spc="-5" dirty="0">
                <a:latin typeface="Arial"/>
                <a:cs typeface="Arial"/>
              </a:rPr>
              <a:t>bgcolor </a:t>
            </a:r>
            <a:r>
              <a:rPr sz="1800" b="1" i="1" dirty="0">
                <a:latin typeface="Arial"/>
                <a:cs typeface="Arial"/>
              </a:rPr>
              <a:t>= </a:t>
            </a:r>
            <a:r>
              <a:rPr sz="1800" b="1" i="1" spc="-5" dirty="0">
                <a:latin typeface="Arial"/>
                <a:cs typeface="Arial"/>
              </a:rPr>
              <a:t>“yellow”&gt; Color </a:t>
            </a:r>
            <a:r>
              <a:rPr sz="1800" b="1" i="1" spc="-10" dirty="0">
                <a:latin typeface="Arial"/>
                <a:cs typeface="Arial"/>
              </a:rPr>
              <a:t>Text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&lt;/body&gt;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304673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HTML</a:t>
            </a:r>
            <a:r>
              <a:rPr sz="4300" spc="-85" dirty="0"/>
              <a:t> </a:t>
            </a:r>
            <a:r>
              <a:rPr sz="4300" dirty="0"/>
              <a:t>Syntax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1582419" y="1396365"/>
            <a:ext cx="3011170" cy="17862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4275" spc="577" baseline="11695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600" spc="385" dirty="0">
                <a:latin typeface="Gill Sans MT"/>
                <a:cs typeface="Gill Sans MT"/>
              </a:rPr>
              <a:t>HTML</a:t>
            </a:r>
            <a:r>
              <a:rPr sz="3600" spc="-70" dirty="0">
                <a:latin typeface="Gill Sans MT"/>
                <a:cs typeface="Gill Sans MT"/>
              </a:rPr>
              <a:t> </a:t>
            </a:r>
            <a:r>
              <a:rPr sz="3600" spc="-229" dirty="0">
                <a:latin typeface="Gill Sans MT"/>
                <a:cs typeface="Gill Sans MT"/>
              </a:rPr>
              <a:t>syntax:</a:t>
            </a:r>
            <a:endParaRPr sz="3600">
              <a:latin typeface="Gill Sans MT"/>
              <a:cs typeface="Gill Sans MT"/>
            </a:endParaRPr>
          </a:p>
          <a:p>
            <a:pPr marR="95250" algn="ctr">
              <a:lnSpc>
                <a:spcPct val="100000"/>
              </a:lnSpc>
              <a:spcBef>
                <a:spcPts val="600"/>
              </a:spcBef>
            </a:pPr>
            <a:r>
              <a:rPr sz="3200" spc="-5" dirty="0">
                <a:latin typeface="Gill Sans MT"/>
                <a:cs typeface="Gill Sans MT"/>
              </a:rPr>
              <a:t>one-sided</a:t>
            </a:r>
            <a:r>
              <a:rPr sz="3200" spc="-2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tag:</a:t>
            </a:r>
            <a:endParaRPr sz="3200">
              <a:latin typeface="Gill Sans MT"/>
              <a:cs typeface="Gill Sans MT"/>
            </a:endParaRPr>
          </a:p>
          <a:p>
            <a:pPr marR="107314" algn="ctr">
              <a:lnSpc>
                <a:spcPct val="100000"/>
              </a:lnSpc>
              <a:spcBef>
                <a:spcPts val="590"/>
              </a:spcBef>
            </a:pPr>
            <a:r>
              <a:rPr sz="3200" spc="-5" dirty="0">
                <a:latin typeface="Gill Sans MT"/>
                <a:cs typeface="Gill Sans MT"/>
              </a:rPr>
              <a:t>&lt;tag</a:t>
            </a:r>
            <a:r>
              <a:rPr sz="3200" spc="-1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/&gt;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1600" y="4112259"/>
            <a:ext cx="549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e.</a:t>
            </a:r>
            <a:r>
              <a:rPr sz="2400" b="1" spc="-10" dirty="0">
                <a:latin typeface="Arial"/>
                <a:cs typeface="Arial"/>
              </a:rPr>
              <a:t>g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400" y="4112259"/>
            <a:ext cx="2767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Breaking </a:t>
            </a:r>
            <a:r>
              <a:rPr sz="2400" b="1" spc="-5" dirty="0">
                <a:latin typeface="Arial"/>
                <a:cs typeface="Arial"/>
              </a:rPr>
              <a:t>line tag:  Horizontal </a:t>
            </a:r>
            <a:r>
              <a:rPr sz="2400" b="1" dirty="0">
                <a:latin typeface="Arial"/>
                <a:cs typeface="Arial"/>
              </a:rPr>
              <a:t>line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2649" y="4112259"/>
            <a:ext cx="779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&lt;br/&gt;</a:t>
            </a:r>
            <a:endParaRPr sz="24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Arial"/>
                <a:cs typeface="Arial"/>
              </a:rPr>
              <a:t>r</a:t>
            </a:r>
            <a:r>
              <a:rPr sz="2400" b="1" spc="10" dirty="0">
                <a:latin typeface="Arial"/>
                <a:cs typeface="Arial"/>
              </a:rPr>
              <a:t>/</a:t>
            </a:r>
            <a:r>
              <a:rPr sz="2400" b="1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598106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/>
              <a:t>Structure of </a:t>
            </a:r>
            <a:r>
              <a:rPr sz="4300" dirty="0"/>
              <a:t>the </a:t>
            </a:r>
            <a:r>
              <a:rPr sz="4300" spc="-10" dirty="0"/>
              <a:t>Web</a:t>
            </a:r>
            <a:r>
              <a:rPr sz="4300" spc="-95" dirty="0"/>
              <a:t> </a:t>
            </a:r>
            <a:r>
              <a:rPr sz="4300" dirty="0"/>
              <a:t>Page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1582419" y="1482090"/>
            <a:ext cx="6635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825" spc="277" baseline="10893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3200" spc="185" dirty="0">
                <a:latin typeface="Gill Sans MT"/>
                <a:cs typeface="Gill Sans MT"/>
              </a:rPr>
              <a:t>Starting </a:t>
            </a:r>
            <a:r>
              <a:rPr sz="3200" dirty="0">
                <a:latin typeface="Gill Sans MT"/>
                <a:cs typeface="Gill Sans MT"/>
              </a:rPr>
              <a:t>with the tag</a:t>
            </a:r>
            <a:r>
              <a:rPr sz="3200" spc="-170" dirty="0">
                <a:latin typeface="Gill Sans MT"/>
                <a:cs typeface="Gill Sans MT"/>
              </a:rPr>
              <a:t> </a:t>
            </a:r>
            <a:r>
              <a:rPr sz="3200" spc="-100" dirty="0">
                <a:latin typeface="Gill Sans MT"/>
                <a:cs typeface="Gill Sans MT"/>
              </a:rPr>
              <a:t>&lt;html&gt;...&lt;/html&gt;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5690" y="2532379"/>
            <a:ext cx="1355090" cy="17157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200" dirty="0">
                <a:solidFill>
                  <a:srgbClr val="E6DDC8"/>
                </a:solidFill>
                <a:latin typeface="Gill Sans MT"/>
                <a:cs typeface="Gill Sans MT"/>
              </a:rPr>
              <a:t>&lt;html&gt;</a:t>
            </a:r>
            <a:endParaRPr sz="3200">
              <a:latin typeface="Gill Sans MT"/>
              <a:cs typeface="Gill Sans MT"/>
            </a:endParaRPr>
          </a:p>
          <a:p>
            <a:pPr marR="104775" algn="ctr">
              <a:lnSpc>
                <a:spcPct val="100000"/>
              </a:lnSpc>
              <a:spcBef>
                <a:spcPts val="600"/>
              </a:spcBef>
            </a:pPr>
            <a:r>
              <a:rPr sz="3200" dirty="0">
                <a:solidFill>
                  <a:srgbClr val="E6DDC8"/>
                </a:solidFill>
                <a:latin typeface="Gill Sans MT"/>
                <a:cs typeface="Gill Sans MT"/>
              </a:rPr>
              <a:t>.......</a:t>
            </a:r>
            <a:endParaRPr sz="3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3200" spc="-5" dirty="0">
                <a:solidFill>
                  <a:srgbClr val="E6DDC8"/>
                </a:solidFill>
                <a:latin typeface="Gill Sans MT"/>
                <a:cs typeface="Gill Sans MT"/>
              </a:rPr>
              <a:t>&lt;/ht</a:t>
            </a:r>
            <a:r>
              <a:rPr sz="3200" spc="5" dirty="0">
                <a:solidFill>
                  <a:srgbClr val="E6DDC8"/>
                </a:solidFill>
                <a:latin typeface="Gill Sans MT"/>
                <a:cs typeface="Gill Sans MT"/>
              </a:rPr>
              <a:t>m</a:t>
            </a:r>
            <a:r>
              <a:rPr sz="3200" spc="-5" dirty="0">
                <a:solidFill>
                  <a:srgbClr val="E6DDC8"/>
                </a:solidFill>
                <a:latin typeface="Gill Sans MT"/>
                <a:cs typeface="Gill Sans MT"/>
              </a:rPr>
              <a:t>l&gt;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3400" y="2771139"/>
            <a:ext cx="457200" cy="1372870"/>
          </a:xfrm>
          <a:custGeom>
            <a:avLst/>
            <a:gdLst/>
            <a:ahLst/>
            <a:cxnLst/>
            <a:rect l="l" t="t" r="r" b="b"/>
            <a:pathLst>
              <a:path w="457200" h="1372870">
                <a:moveTo>
                  <a:pt x="457200" y="0"/>
                </a:moveTo>
                <a:lnTo>
                  <a:pt x="400579" y="4497"/>
                </a:lnTo>
                <a:lnTo>
                  <a:pt x="347133" y="16933"/>
                </a:lnTo>
                <a:lnTo>
                  <a:pt x="300037" y="35718"/>
                </a:lnTo>
                <a:lnTo>
                  <a:pt x="262466" y="59266"/>
                </a:lnTo>
                <a:lnTo>
                  <a:pt x="228600" y="114300"/>
                </a:lnTo>
                <a:lnTo>
                  <a:pt x="228600" y="571500"/>
                </a:lnTo>
                <a:lnTo>
                  <a:pt x="219604" y="599810"/>
                </a:lnTo>
                <a:lnTo>
                  <a:pt x="157162" y="650081"/>
                </a:lnTo>
                <a:lnTo>
                  <a:pt x="110066" y="668866"/>
                </a:lnTo>
                <a:lnTo>
                  <a:pt x="56620" y="681302"/>
                </a:lnTo>
                <a:lnTo>
                  <a:pt x="0" y="685800"/>
                </a:lnTo>
                <a:lnTo>
                  <a:pt x="56620" y="690303"/>
                </a:lnTo>
                <a:lnTo>
                  <a:pt x="110066" y="702780"/>
                </a:lnTo>
                <a:lnTo>
                  <a:pt x="157162" y="721677"/>
                </a:lnTo>
                <a:lnTo>
                  <a:pt x="194733" y="745442"/>
                </a:lnTo>
                <a:lnTo>
                  <a:pt x="228600" y="801370"/>
                </a:lnTo>
                <a:lnTo>
                  <a:pt x="228600" y="1258570"/>
                </a:lnTo>
                <a:lnTo>
                  <a:pt x="237595" y="1286880"/>
                </a:lnTo>
                <a:lnTo>
                  <a:pt x="262466" y="1313603"/>
                </a:lnTo>
                <a:lnTo>
                  <a:pt x="300037" y="1337151"/>
                </a:lnTo>
                <a:lnTo>
                  <a:pt x="347133" y="1355936"/>
                </a:lnTo>
                <a:lnTo>
                  <a:pt x="400579" y="1368372"/>
                </a:lnTo>
                <a:lnTo>
                  <a:pt x="457200" y="13728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7670" y="2701290"/>
            <a:ext cx="2507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Everything about 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spc="5" dirty="0">
                <a:latin typeface="Arial"/>
                <a:cs typeface="Arial"/>
              </a:rPr>
              <a:t>web </a:t>
            </a:r>
            <a:r>
              <a:rPr sz="2400" b="1" spc="-5" dirty="0">
                <a:latin typeface="Arial"/>
                <a:cs typeface="Arial"/>
              </a:rPr>
              <a:t>page  should be  </a:t>
            </a:r>
            <a:r>
              <a:rPr sz="2400" b="1" spc="-10" dirty="0">
                <a:latin typeface="Arial"/>
                <a:cs typeface="Arial"/>
              </a:rPr>
              <a:t>enclosed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598106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/>
              <a:t>Structure of </a:t>
            </a:r>
            <a:r>
              <a:rPr sz="4300" dirty="0"/>
              <a:t>the </a:t>
            </a:r>
            <a:r>
              <a:rPr sz="4300" spc="-10" dirty="0"/>
              <a:t>Web</a:t>
            </a:r>
            <a:r>
              <a:rPr sz="4300" spc="-95" dirty="0"/>
              <a:t> </a:t>
            </a:r>
            <a:r>
              <a:rPr sz="4300" dirty="0"/>
              <a:t>Page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1582419" y="1400598"/>
            <a:ext cx="6149975" cy="18370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40"/>
              </a:spcBef>
            </a:pPr>
            <a:r>
              <a:rPr sz="3375" spc="315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210" dirty="0">
                <a:latin typeface="Gill Sans MT"/>
                <a:cs typeface="Gill Sans MT"/>
              </a:rPr>
              <a:t>Inside </a:t>
            </a:r>
            <a:r>
              <a:rPr sz="2800" dirty="0">
                <a:latin typeface="Gill Sans MT"/>
                <a:cs typeface="Gill Sans MT"/>
              </a:rPr>
              <a:t>the </a:t>
            </a:r>
            <a:r>
              <a:rPr sz="2800" spc="-5" dirty="0">
                <a:latin typeface="Gill Sans MT"/>
                <a:cs typeface="Gill Sans MT"/>
              </a:rPr>
              <a:t>&lt;html&gt;&lt;/html&gt;</a:t>
            </a:r>
            <a:r>
              <a:rPr sz="2800" spc="-229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tag</a:t>
            </a:r>
            <a:endParaRPr sz="2800">
              <a:latin typeface="Gill Sans MT"/>
              <a:cs typeface="Gill Sans MT"/>
            </a:endParaRPr>
          </a:p>
          <a:p>
            <a:pPr marL="581660" indent="-23622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581660" algn="l"/>
                <a:tab pos="1319530" algn="l"/>
              </a:tabLst>
            </a:pPr>
            <a:r>
              <a:rPr sz="2400" dirty="0">
                <a:latin typeface="Gill Sans MT"/>
                <a:cs typeface="Gill Sans MT"/>
              </a:rPr>
              <a:t>Each	web </a:t>
            </a:r>
            <a:r>
              <a:rPr sz="2400" spc="-5" dirty="0">
                <a:latin typeface="Gill Sans MT"/>
                <a:cs typeface="Gill Sans MT"/>
              </a:rPr>
              <a:t>page has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dirty="0">
                <a:solidFill>
                  <a:srgbClr val="4E261B"/>
                </a:solidFill>
                <a:latin typeface="Gill Sans MT"/>
                <a:cs typeface="Gill Sans MT"/>
              </a:rPr>
              <a:t> </a:t>
            </a:r>
            <a:r>
              <a:rPr sz="2400" b="1" spc="-5" dirty="0">
                <a:solidFill>
                  <a:srgbClr val="4E261B"/>
                </a:solidFill>
                <a:latin typeface="Gill Sans MT"/>
                <a:cs typeface="Gill Sans MT"/>
              </a:rPr>
              <a:t>head </a:t>
            </a:r>
            <a:r>
              <a:rPr sz="2400" spc="-5" dirty="0">
                <a:latin typeface="Gill Sans MT"/>
                <a:cs typeface="Gill Sans MT"/>
              </a:rPr>
              <a:t>part </a:t>
            </a:r>
            <a:r>
              <a:rPr sz="2400" dirty="0">
                <a:latin typeface="Gill Sans MT"/>
                <a:cs typeface="Gill Sans MT"/>
              </a:rPr>
              <a:t>described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endParaRPr sz="2400">
              <a:latin typeface="Gill Sans MT"/>
              <a:cs typeface="Gill Sans MT"/>
            </a:endParaRPr>
          </a:p>
          <a:p>
            <a:pPr marL="581660">
              <a:lnSpc>
                <a:spcPct val="100000"/>
              </a:lnSpc>
            </a:pPr>
            <a:r>
              <a:rPr sz="2400" spc="-5" dirty="0">
                <a:latin typeface="Gill Sans MT"/>
                <a:cs typeface="Gill Sans MT"/>
              </a:rPr>
              <a:t>&lt;head&gt;&lt;/head&gt;</a:t>
            </a:r>
            <a:r>
              <a:rPr sz="240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tag:</a:t>
            </a:r>
            <a:endParaRPr sz="2400">
              <a:latin typeface="Gill Sans MT"/>
              <a:cs typeface="Gill Sans MT"/>
            </a:endParaRPr>
          </a:p>
          <a:p>
            <a:pPr marL="31115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Gill Sans MT"/>
                <a:cs typeface="Gill Sans MT"/>
              </a:rPr>
              <a:t>&lt;html&gt;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5040" y="3211829"/>
            <a:ext cx="4092575" cy="20358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E6DDC8"/>
                </a:solidFill>
                <a:latin typeface="Gill Sans MT"/>
                <a:cs typeface="Gill Sans MT"/>
              </a:rPr>
              <a:t>&lt;head&gt;</a:t>
            </a:r>
            <a:endParaRPr sz="2800">
              <a:latin typeface="Gill Sans MT"/>
              <a:cs typeface="Gill Sans MT"/>
            </a:endParaRPr>
          </a:p>
          <a:p>
            <a:pPr marL="12255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E6DDC8"/>
                </a:solidFill>
                <a:latin typeface="Gill Sans MT"/>
                <a:cs typeface="Gill Sans MT"/>
              </a:rPr>
              <a:t>&lt;title&gt; </a:t>
            </a:r>
            <a:r>
              <a:rPr sz="2800" dirty="0">
                <a:solidFill>
                  <a:srgbClr val="E6DDC8"/>
                </a:solidFill>
                <a:latin typeface="Gill Sans MT"/>
                <a:cs typeface="Gill Sans MT"/>
              </a:rPr>
              <a:t>Testing</a:t>
            </a:r>
            <a:r>
              <a:rPr sz="2800" spc="-30" dirty="0">
                <a:solidFill>
                  <a:srgbClr val="E6DDC8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E6DDC8"/>
                </a:solidFill>
                <a:latin typeface="Gill Sans MT"/>
                <a:cs typeface="Gill Sans MT"/>
              </a:rPr>
              <a:t>Page&lt;/title&gt;</a:t>
            </a:r>
            <a:endParaRPr sz="2800">
              <a:latin typeface="Gill Sans MT"/>
              <a:cs typeface="Gill Sans MT"/>
            </a:endParaRPr>
          </a:p>
          <a:p>
            <a:pPr marL="6223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solidFill>
                  <a:srgbClr val="E6DDC8"/>
                </a:solidFill>
                <a:latin typeface="Gill Sans MT"/>
                <a:cs typeface="Gill Sans MT"/>
              </a:rPr>
              <a:t>&lt;/head&gt;</a:t>
            </a:r>
            <a:endParaRPr sz="2800">
              <a:latin typeface="Gill Sans MT"/>
              <a:cs typeface="Gill Sans MT"/>
            </a:endParaRPr>
          </a:p>
          <a:p>
            <a:pPr marL="27305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Gill Sans MT"/>
                <a:cs typeface="Gill Sans MT"/>
              </a:rPr>
              <a:t>&lt;/html&gt;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62400" y="3581400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457200" y="0"/>
                </a:moveTo>
                <a:lnTo>
                  <a:pt x="389534" y="4561"/>
                </a:lnTo>
                <a:lnTo>
                  <a:pt x="327355" y="16987"/>
                </a:lnTo>
                <a:lnTo>
                  <a:pt x="276148" y="35387"/>
                </a:lnTo>
                <a:lnTo>
                  <a:pt x="241401" y="57871"/>
                </a:lnTo>
                <a:lnTo>
                  <a:pt x="228600" y="82550"/>
                </a:lnTo>
                <a:lnTo>
                  <a:pt x="228600" y="412750"/>
                </a:lnTo>
                <a:lnTo>
                  <a:pt x="215798" y="436940"/>
                </a:lnTo>
                <a:lnTo>
                  <a:pt x="181051" y="459364"/>
                </a:lnTo>
                <a:lnTo>
                  <a:pt x="129844" y="477946"/>
                </a:lnTo>
                <a:lnTo>
                  <a:pt x="67665" y="490616"/>
                </a:lnTo>
                <a:lnTo>
                  <a:pt x="0" y="495300"/>
                </a:lnTo>
                <a:lnTo>
                  <a:pt x="67665" y="499983"/>
                </a:lnTo>
                <a:lnTo>
                  <a:pt x="129844" y="512653"/>
                </a:lnTo>
                <a:lnTo>
                  <a:pt x="181051" y="531235"/>
                </a:lnTo>
                <a:lnTo>
                  <a:pt x="215798" y="553659"/>
                </a:lnTo>
                <a:lnTo>
                  <a:pt x="228600" y="577850"/>
                </a:lnTo>
                <a:lnTo>
                  <a:pt x="228600" y="908050"/>
                </a:lnTo>
                <a:lnTo>
                  <a:pt x="241401" y="932728"/>
                </a:lnTo>
                <a:lnTo>
                  <a:pt x="276148" y="955212"/>
                </a:lnTo>
                <a:lnTo>
                  <a:pt x="327355" y="973612"/>
                </a:lnTo>
                <a:lnTo>
                  <a:pt x="389534" y="986038"/>
                </a:lnTo>
                <a:lnTo>
                  <a:pt x="457200" y="990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3870" y="3234690"/>
            <a:ext cx="21075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title of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  </a:t>
            </a:r>
            <a:r>
              <a:rPr sz="2400" b="1" spc="5" dirty="0">
                <a:latin typeface="Arial"/>
                <a:cs typeface="Arial"/>
              </a:rPr>
              <a:t>web </a:t>
            </a:r>
            <a:r>
              <a:rPr sz="2400" b="1" spc="-5" dirty="0">
                <a:latin typeface="Arial"/>
                <a:cs typeface="Arial"/>
              </a:rPr>
              <a:t>page  should be </a:t>
            </a:r>
            <a:r>
              <a:rPr sz="2400" b="1" spc="-10" dirty="0">
                <a:latin typeface="Arial"/>
                <a:cs typeface="Arial"/>
              </a:rPr>
              <a:t>put  </a:t>
            </a:r>
            <a:r>
              <a:rPr sz="2400" b="1" spc="-5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29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029" y="33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20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7119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>
                <a:moveTo>
                  <a:pt x="0" y="6858000"/>
                </a:moveTo>
                <a:lnTo>
                  <a:pt x="8056880" y="6858000"/>
                </a:lnTo>
                <a:lnTo>
                  <a:pt x="805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89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8000"/>
                </a:moveTo>
                <a:lnTo>
                  <a:pt x="2540" y="6858000"/>
                </a:lnTo>
                <a:lnTo>
                  <a:pt x="25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044" y="72389"/>
            <a:ext cx="0" cy="6785609"/>
          </a:xfrm>
          <a:custGeom>
            <a:avLst/>
            <a:gdLst/>
            <a:ahLst/>
            <a:cxnLst/>
            <a:rect l="l" t="t" r="r" b="b"/>
            <a:pathLst>
              <a:path h="6785609">
                <a:moveTo>
                  <a:pt x="0" y="0"/>
                </a:moveTo>
                <a:lnTo>
                  <a:pt x="0" y="6785609"/>
                </a:lnTo>
              </a:path>
            </a:pathLst>
          </a:custGeom>
          <a:ln w="39370">
            <a:solidFill>
              <a:srgbClr val="6F6A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23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580009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/>
              <a:t>Structure of </a:t>
            </a:r>
            <a:r>
              <a:rPr sz="4300" dirty="0"/>
              <a:t>the </a:t>
            </a:r>
            <a:r>
              <a:rPr sz="4300" spc="-5" dirty="0"/>
              <a:t>web</a:t>
            </a:r>
            <a:r>
              <a:rPr sz="4300" spc="-100" dirty="0"/>
              <a:t> </a:t>
            </a:r>
            <a:r>
              <a:rPr sz="4300" dirty="0"/>
              <a:t>page</a:t>
            </a:r>
            <a:endParaRPr sz="4300"/>
          </a:p>
        </p:txBody>
      </p:sp>
      <p:sp>
        <p:nvSpPr>
          <p:cNvPr id="12" name="object 12"/>
          <p:cNvSpPr txBox="1"/>
          <p:nvPr/>
        </p:nvSpPr>
        <p:spPr>
          <a:xfrm>
            <a:off x="1353819" y="1941829"/>
            <a:ext cx="736917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281940">
              <a:lnSpc>
                <a:spcPct val="100000"/>
              </a:lnSpc>
              <a:spcBef>
                <a:spcPts val="10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20040" algn="l"/>
              </a:tabLst>
            </a:pPr>
            <a:r>
              <a:rPr sz="2400" dirty="0">
                <a:latin typeface="Gill Sans MT"/>
                <a:cs typeface="Gill Sans MT"/>
              </a:rPr>
              <a:t>Inside the </a:t>
            </a:r>
            <a:r>
              <a:rPr sz="2400" spc="-5" dirty="0">
                <a:latin typeface="Gill Sans MT"/>
                <a:cs typeface="Gill Sans MT"/>
              </a:rPr>
              <a:t>&lt;html&gt;&lt;/html&gt;</a:t>
            </a:r>
            <a:r>
              <a:rPr sz="2400" dirty="0">
                <a:latin typeface="Gill Sans MT"/>
                <a:cs typeface="Gill Sans MT"/>
              </a:rPr>
              <a:t> tag</a:t>
            </a:r>
            <a:endParaRPr sz="2400">
              <a:latin typeface="Gill Sans MT"/>
              <a:cs typeface="Gill Sans MT"/>
            </a:endParaRPr>
          </a:p>
          <a:p>
            <a:pPr marL="595630" lvl="1" indent="-237490">
              <a:lnSpc>
                <a:spcPct val="100000"/>
              </a:lnSpc>
              <a:spcBef>
                <a:spcPts val="70"/>
              </a:spcBef>
              <a:buClr>
                <a:srgbClr val="3790A6"/>
              </a:buClr>
              <a:buFont typeface="Verdana"/>
              <a:buChar char="◦"/>
              <a:tabLst>
                <a:tab pos="594995" algn="l"/>
                <a:tab pos="595630" algn="l"/>
              </a:tabLst>
            </a:pPr>
            <a:r>
              <a:rPr sz="2000" spc="-5" dirty="0">
                <a:latin typeface="Gill Sans MT"/>
                <a:cs typeface="Gill Sans MT"/>
              </a:rPr>
              <a:t>Each web page </a:t>
            </a:r>
            <a:r>
              <a:rPr sz="2000" dirty="0">
                <a:latin typeface="Gill Sans MT"/>
                <a:cs typeface="Gill Sans MT"/>
              </a:rPr>
              <a:t>has a </a:t>
            </a:r>
            <a:r>
              <a:rPr sz="2000" b="1" spc="-5" dirty="0">
                <a:latin typeface="Gill Sans MT"/>
                <a:cs typeface="Gill Sans MT"/>
              </a:rPr>
              <a:t>body </a:t>
            </a:r>
            <a:r>
              <a:rPr sz="2000" spc="-5" dirty="0">
                <a:latin typeface="Gill Sans MT"/>
                <a:cs typeface="Gill Sans MT"/>
              </a:rPr>
              <a:t>part described </a:t>
            </a:r>
            <a:r>
              <a:rPr sz="2000" dirty="0">
                <a:latin typeface="Gill Sans MT"/>
                <a:cs typeface="Gill Sans MT"/>
              </a:rPr>
              <a:t>in &lt;body&gt;&lt;/body&gt;</a:t>
            </a:r>
            <a:r>
              <a:rPr sz="2000" spc="-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tag:</a:t>
            </a:r>
            <a:endParaRPr sz="2000">
              <a:latin typeface="Gill Sans MT"/>
              <a:cs typeface="Gill Sans MT"/>
            </a:endParaRPr>
          </a:p>
          <a:p>
            <a:pPr marL="208279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&lt;html&gt;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6120" y="2992120"/>
            <a:ext cx="1036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Gill Sans MT"/>
                <a:cs typeface="Gill Sans MT"/>
              </a:rPr>
              <a:t>&lt;</a:t>
            </a:r>
            <a:r>
              <a:rPr sz="2400" b="1" i="1" dirty="0">
                <a:latin typeface="Gill Sans MT"/>
                <a:cs typeface="Gill Sans MT"/>
              </a:rPr>
              <a:t>h</a:t>
            </a:r>
            <a:r>
              <a:rPr sz="2400" b="1" i="1" spc="-5" dirty="0">
                <a:latin typeface="Gill Sans MT"/>
                <a:cs typeface="Gill Sans MT"/>
              </a:rPr>
              <a:t>ead&gt;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6120" y="3728720"/>
            <a:ext cx="129413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b="1" i="1" spc="-5" dirty="0">
                <a:latin typeface="Gill Sans MT"/>
                <a:cs typeface="Gill Sans MT"/>
              </a:rPr>
              <a:t>&lt;/head&gt;</a:t>
            </a:r>
            <a:endParaRPr sz="2400">
              <a:latin typeface="Gill Sans MT"/>
              <a:cs typeface="Gill Sans MT"/>
            </a:endParaRPr>
          </a:p>
          <a:p>
            <a:pPr marL="108585">
              <a:lnSpc>
                <a:spcPts val="3320"/>
              </a:lnSpc>
            </a:pPr>
            <a:r>
              <a:rPr sz="2800" b="1" i="1" spc="-10" dirty="0">
                <a:solidFill>
                  <a:srgbClr val="E6DDC8"/>
                </a:solidFill>
                <a:latin typeface="Gill Sans MT"/>
                <a:cs typeface="Gill Sans MT"/>
              </a:rPr>
              <a:t>&lt;body&gt;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400" y="4502150"/>
            <a:ext cx="529272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7269">
              <a:lnSpc>
                <a:spcPts val="332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E6DDC8"/>
                </a:solidFill>
                <a:latin typeface="Gill Sans MT"/>
                <a:cs typeface="Gill Sans MT"/>
              </a:rPr>
              <a:t>This </a:t>
            </a:r>
            <a:r>
              <a:rPr sz="2800" b="1" i="1" dirty="0">
                <a:solidFill>
                  <a:srgbClr val="E6DDC8"/>
                </a:solidFill>
                <a:latin typeface="Gill Sans MT"/>
                <a:cs typeface="Gill Sans MT"/>
              </a:rPr>
              <a:t>is a </a:t>
            </a:r>
            <a:r>
              <a:rPr sz="2800" b="1" i="1" spc="-5" dirty="0">
                <a:solidFill>
                  <a:srgbClr val="E6DDC8"/>
                </a:solidFill>
                <a:latin typeface="Gill Sans MT"/>
                <a:cs typeface="Gill Sans MT"/>
              </a:rPr>
              <a:t>sample HTML</a:t>
            </a:r>
            <a:r>
              <a:rPr sz="2800" b="1" i="1" spc="-60" dirty="0">
                <a:solidFill>
                  <a:srgbClr val="E6DDC8"/>
                </a:solidFill>
                <a:latin typeface="Gill Sans MT"/>
                <a:cs typeface="Gill Sans MT"/>
              </a:rPr>
              <a:t> </a:t>
            </a:r>
            <a:r>
              <a:rPr sz="2800" b="1" i="1" spc="-5" dirty="0">
                <a:solidFill>
                  <a:srgbClr val="E6DDC8"/>
                </a:solidFill>
                <a:latin typeface="Gill Sans MT"/>
                <a:cs typeface="Gill Sans MT"/>
              </a:rPr>
              <a:t>file.</a:t>
            </a:r>
            <a:endParaRPr sz="2800">
              <a:latin typeface="Gill Sans MT"/>
              <a:cs typeface="Gill Sans MT"/>
            </a:endParaRPr>
          </a:p>
          <a:p>
            <a:pPr marL="422909">
              <a:lnSpc>
                <a:spcPts val="3320"/>
              </a:lnSpc>
            </a:pPr>
            <a:r>
              <a:rPr sz="2800" b="1" i="1" spc="-10" dirty="0">
                <a:solidFill>
                  <a:srgbClr val="E6DDC8"/>
                </a:solidFill>
                <a:latin typeface="Gill Sans MT"/>
                <a:cs typeface="Gill Sans MT"/>
              </a:rPr>
              <a:t>&lt;/body&gt;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Gill Sans MT"/>
                <a:cs typeface="Gill Sans MT"/>
              </a:rPr>
              <a:t>&lt;/html&gt;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87190" y="2819400"/>
            <a:ext cx="4499610" cy="1898650"/>
          </a:xfrm>
          <a:custGeom>
            <a:avLst/>
            <a:gdLst/>
            <a:ahLst/>
            <a:cxnLst/>
            <a:rect l="l" t="t" r="r" b="b"/>
            <a:pathLst>
              <a:path w="4499609" h="1898650">
                <a:moveTo>
                  <a:pt x="4499610" y="0"/>
                </a:moveTo>
                <a:lnTo>
                  <a:pt x="1680210" y="0"/>
                </a:lnTo>
                <a:lnTo>
                  <a:pt x="1680210" y="935989"/>
                </a:lnTo>
                <a:lnTo>
                  <a:pt x="0" y="1898650"/>
                </a:lnTo>
                <a:lnTo>
                  <a:pt x="1680210" y="1334770"/>
                </a:lnTo>
                <a:lnTo>
                  <a:pt x="4499610" y="1334770"/>
                </a:lnTo>
                <a:lnTo>
                  <a:pt x="4499610" y="0"/>
                </a:lnTo>
                <a:close/>
              </a:path>
              <a:path w="4499609" h="1898650">
                <a:moveTo>
                  <a:pt x="4499610" y="1334770"/>
                </a:moveTo>
                <a:lnTo>
                  <a:pt x="1680210" y="1334770"/>
                </a:lnTo>
                <a:lnTo>
                  <a:pt x="1680210" y="1600200"/>
                </a:lnTo>
                <a:lnTo>
                  <a:pt x="4499610" y="1600200"/>
                </a:lnTo>
                <a:lnTo>
                  <a:pt x="4499610" y="133477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7190" y="2819400"/>
            <a:ext cx="4499610" cy="1898650"/>
          </a:xfrm>
          <a:custGeom>
            <a:avLst/>
            <a:gdLst/>
            <a:ahLst/>
            <a:cxnLst/>
            <a:rect l="l" t="t" r="r" b="b"/>
            <a:pathLst>
              <a:path w="4499609" h="1898650">
                <a:moveTo>
                  <a:pt x="1680210" y="0"/>
                </a:moveTo>
                <a:lnTo>
                  <a:pt x="1680210" y="265429"/>
                </a:lnTo>
                <a:lnTo>
                  <a:pt x="1680210" y="464820"/>
                </a:lnTo>
                <a:lnTo>
                  <a:pt x="1680210" y="664210"/>
                </a:lnTo>
                <a:lnTo>
                  <a:pt x="1680210" y="935989"/>
                </a:lnTo>
                <a:lnTo>
                  <a:pt x="0" y="1898650"/>
                </a:lnTo>
                <a:lnTo>
                  <a:pt x="1680210" y="1334770"/>
                </a:lnTo>
                <a:lnTo>
                  <a:pt x="1680210" y="1600200"/>
                </a:lnTo>
                <a:lnTo>
                  <a:pt x="2148840" y="1600200"/>
                </a:lnTo>
                <a:lnTo>
                  <a:pt x="4499610" y="1600200"/>
                </a:lnTo>
                <a:lnTo>
                  <a:pt x="4499610" y="1334770"/>
                </a:lnTo>
                <a:lnTo>
                  <a:pt x="4499610" y="0"/>
                </a:lnTo>
                <a:lnTo>
                  <a:pt x="4030980" y="0"/>
                </a:lnTo>
                <a:lnTo>
                  <a:pt x="16802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44870" y="2853690"/>
            <a:ext cx="2121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content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2350" y="3360420"/>
            <a:ext cx="579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Gill Sans MT"/>
                <a:cs typeface="Gill Sans MT"/>
              </a:rPr>
              <a:t>&lt;title&gt; Testing </a:t>
            </a:r>
            <a:r>
              <a:rPr sz="2400" b="1" i="1" spc="-20" dirty="0">
                <a:latin typeface="Gill Sans MT"/>
                <a:cs typeface="Gill Sans MT"/>
              </a:rPr>
              <a:t>Page&lt;/title&gt;</a:t>
            </a:r>
            <a:r>
              <a:rPr sz="3600" b="1" spc="-30" baseline="25462" dirty="0">
                <a:latin typeface="Arial"/>
                <a:cs typeface="Arial"/>
              </a:rPr>
              <a:t>the </a:t>
            </a:r>
            <a:r>
              <a:rPr sz="3600" b="1" baseline="25462" dirty="0">
                <a:latin typeface="Arial"/>
                <a:cs typeface="Arial"/>
              </a:rPr>
              <a:t>whole</a:t>
            </a:r>
            <a:r>
              <a:rPr sz="3600" b="1" spc="52" baseline="25462" dirty="0">
                <a:latin typeface="Arial"/>
                <a:cs typeface="Arial"/>
              </a:rPr>
              <a:t> </a:t>
            </a:r>
            <a:r>
              <a:rPr sz="3600" b="1" spc="7" baseline="25462" dirty="0">
                <a:latin typeface="Arial"/>
                <a:cs typeface="Arial"/>
              </a:rPr>
              <a:t>web</a:t>
            </a:r>
            <a:endParaRPr sz="3600" baseline="2546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4870" y="3585209"/>
            <a:ext cx="2258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page should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  </a:t>
            </a:r>
            <a:r>
              <a:rPr sz="2400" b="1" spc="-5" dirty="0">
                <a:latin typeface="Arial"/>
                <a:cs typeface="Arial"/>
              </a:rPr>
              <a:t>put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771</Words>
  <Application>Microsoft Office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Symbol</vt:lpstr>
      <vt:lpstr>Times New Roman</vt:lpstr>
      <vt:lpstr>Verdana</vt:lpstr>
      <vt:lpstr>Office Theme</vt:lpstr>
      <vt:lpstr>HTML (Hypertext Markup  Language)</vt:lpstr>
      <vt:lpstr>Hypertext &amp; Hyperlink</vt:lpstr>
      <vt:lpstr>Definition of HTML</vt:lpstr>
      <vt:lpstr>HTML Syntax</vt:lpstr>
      <vt:lpstr>HTML Syntax</vt:lpstr>
      <vt:lpstr>HTML Syntax</vt:lpstr>
      <vt:lpstr>Structure of the Web Page</vt:lpstr>
      <vt:lpstr>Structure of the Web Page</vt:lpstr>
      <vt:lpstr>Structure of the web page</vt:lpstr>
      <vt:lpstr>Title</vt:lpstr>
      <vt:lpstr>Create a basic HTML file</vt:lpstr>
      <vt:lpstr>PowerPoint Presentation</vt:lpstr>
      <vt:lpstr>sample.html</vt:lpstr>
      <vt:lpstr>PowerPoint Presentation</vt:lpstr>
      <vt:lpstr>Paragraph tags &lt;p&gt;...&lt;/p&gt;</vt:lpstr>
      <vt:lpstr>First paragraph</vt:lpstr>
      <vt:lpstr>List tags</vt:lpstr>
      <vt:lpstr>List tags</vt:lpstr>
      <vt:lpstr>Include a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(Hypertext Markup  Language)</dc:title>
  <cp:lastModifiedBy>Sayanta Mondal</cp:lastModifiedBy>
  <cp:revision>1</cp:revision>
  <dcterms:created xsi:type="dcterms:W3CDTF">2020-06-19T14:54:37Z</dcterms:created>
  <dcterms:modified xsi:type="dcterms:W3CDTF">2020-06-19T14:55:35Z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2020-06-19T00:00:00Z</vt:filetime>
  </property>
</Properties>
</file>