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 id="2147483674" r:id="rId6"/>
  </p:sldMasterIdLst>
  <p:notesMasterIdLst>
    <p:notesMasterId r:id="rId21"/>
  </p:notesMasterIdLst>
  <p:sldIdLst>
    <p:sldId id="286" r:id="rId7"/>
    <p:sldId id="287" r:id="rId8"/>
    <p:sldId id="419" r:id="rId9"/>
    <p:sldId id="388" r:id="rId10"/>
    <p:sldId id="389" r:id="rId11"/>
    <p:sldId id="391" r:id="rId12"/>
    <p:sldId id="411" r:id="rId13"/>
    <p:sldId id="400" r:id="rId14"/>
    <p:sldId id="404" r:id="rId15"/>
    <p:sldId id="420" r:id="rId16"/>
    <p:sldId id="393" r:id="rId17"/>
    <p:sldId id="392" r:id="rId18"/>
    <p:sldId id="409" r:id="rId19"/>
    <p:sldId id="3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na Jithin Jerald" initials="NJJ" lastIdx="1" clrIdx="0">
    <p:extLst>
      <p:ext uri="{19B8F6BF-5375-455C-9EA6-DF929625EA0E}">
        <p15:presenceInfo xmlns:p15="http://schemas.microsoft.com/office/powerpoint/2012/main" userId="Naina Jithin Jera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E8FF0-C731-4958-B0D7-A90D22075A3D}" type="datetimeFigureOut">
              <a:rPr lang="en-US" smtClean="0"/>
              <a:t>1/24/2019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05E0B-B4AF-4A39-ABDC-B79BAC7F171E}" type="slidenum">
              <a:rPr lang="en-US" smtClean="0"/>
              <a:t>‹#›</a:t>
            </a:fld>
            <a:endParaRPr lang="en-US" dirty="0"/>
          </a:p>
        </p:txBody>
      </p:sp>
    </p:spTree>
    <p:extLst>
      <p:ext uri="{BB962C8B-B14F-4D97-AF65-F5344CB8AC3E}">
        <p14:creationId xmlns:p14="http://schemas.microsoft.com/office/powerpoint/2010/main" val="304135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5A9E702-499B-4560-ACCC-23589EF64113}"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54256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205539"/>
            <a:ext cx="2844800" cy="365125"/>
          </a:xfr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622800" y="6205538"/>
            <a:ext cx="3860800" cy="365125"/>
          </a:xfrm>
        </p:spPr>
        <p:txBody>
          <a:bodyPr/>
          <a:lstStyle/>
          <a:p>
            <a:r>
              <a:rPr lang="en-US" dirty="0" smtClean="0">
                <a:solidFill>
                  <a:prstClr val="black">
                    <a:tint val="75000"/>
                  </a:prstClr>
                </a:solidFill>
              </a:rPr>
              <a:t>Sujit </a:t>
            </a:r>
            <a:r>
              <a:rPr lang="en-US" dirty="0" err="1" smtClean="0">
                <a:solidFill>
                  <a:prstClr val="black">
                    <a:tint val="75000"/>
                  </a:prstClr>
                </a:solidFill>
              </a:rPr>
              <a:t>SIngh</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5A9E702-499B-4560-ACCC-23589EF64113}"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00869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838200"/>
            <a:ext cx="9753600" cy="8382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828800" y="1752601"/>
            <a:ext cx="9753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8" name="Rectangle 7"/>
          <p:cNvSpPr/>
          <p:nvPr userDrawn="1"/>
        </p:nvSpPr>
        <p:spPr>
          <a:xfrm>
            <a:off x="2" y="6629400"/>
            <a:ext cx="12191999" cy="228600"/>
          </a:xfrm>
          <a:prstGeom prst="rect">
            <a:avLst/>
          </a:prstGeom>
          <a:solidFill>
            <a:srgbClr val="00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Slide Number Placeholder 5"/>
          <p:cNvSpPr>
            <a:spLocks noGrp="1"/>
          </p:cNvSpPr>
          <p:nvPr>
            <p:ph type="sldNum" sz="quarter" idx="4"/>
          </p:nvPr>
        </p:nvSpPr>
        <p:spPr>
          <a:xfrm>
            <a:off x="9347200" y="6657990"/>
            <a:ext cx="2844800" cy="200010"/>
          </a:xfrm>
          <a:prstGeom prst="rect">
            <a:avLst/>
          </a:prstGeom>
        </p:spPr>
        <p:txBody>
          <a:bodyPr vert="horz" lIns="91440" tIns="45720" rIns="91440" bIns="45720" rtlCol="0" anchor="ctr"/>
          <a:lstStyle>
            <a:lvl1pPr algn="r">
              <a:defRPr sz="900">
                <a:solidFill>
                  <a:schemeClr val="bg1">
                    <a:lumMod val="95000"/>
                  </a:schemeClr>
                </a:solidFill>
              </a:defRPr>
            </a:lvl1pPr>
          </a:lstStyle>
          <a:p>
            <a:fld id="{15A9E702-499B-4560-ACCC-23589EF64113}" type="slidenum">
              <a:rPr lang="en-US" smtClean="0">
                <a:solidFill>
                  <a:prstClr val="white">
                    <a:lumMod val="95000"/>
                  </a:prstClr>
                </a:solidFill>
              </a:rPr>
              <a:pPr/>
              <a:t>‹#›</a:t>
            </a:fld>
            <a:endParaRPr lang="en-US" dirty="0">
              <a:solidFill>
                <a:prstClr val="white">
                  <a:lumMod val="95000"/>
                </a:prstClr>
              </a:solidFill>
            </a:endParaRPr>
          </a:p>
        </p:txBody>
      </p:sp>
      <p:pic>
        <p:nvPicPr>
          <p:cNvPr id="10" name="Picture 9"/>
          <p:cNvPicPr>
            <a:picLocks noChangeAspect="1"/>
          </p:cNvPicPr>
          <p:nvPr userDrawn="1"/>
        </p:nvPicPr>
        <p:blipFill>
          <a:blip r:embed="rId3"/>
          <a:stretch>
            <a:fillRect/>
          </a:stretch>
        </p:blipFill>
        <p:spPr>
          <a:xfrm>
            <a:off x="39753" y="52891"/>
            <a:ext cx="3619500" cy="476250"/>
          </a:xfrm>
          <a:prstGeom prst="rect">
            <a:avLst/>
          </a:prstGeom>
        </p:spPr>
      </p:pic>
    </p:spTree>
    <p:extLst>
      <p:ext uri="{BB962C8B-B14F-4D97-AF65-F5344CB8AC3E}">
        <p14:creationId xmlns:p14="http://schemas.microsoft.com/office/powerpoint/2010/main" val="234500726"/>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spcBef>
          <a:spcPct val="0"/>
        </a:spcBef>
        <a:buNone/>
        <a:defRPr sz="3000" b="1" kern="1200">
          <a:solidFill>
            <a:srgbClr val="006A3B"/>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838200"/>
            <a:ext cx="9753600" cy="8382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828800" y="1752601"/>
            <a:ext cx="9753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8" name="Rectangle 7"/>
          <p:cNvSpPr/>
          <p:nvPr userDrawn="1"/>
        </p:nvSpPr>
        <p:spPr>
          <a:xfrm>
            <a:off x="2" y="6629400"/>
            <a:ext cx="12191999" cy="228600"/>
          </a:xfrm>
          <a:prstGeom prst="rect">
            <a:avLst/>
          </a:prstGeom>
          <a:solidFill>
            <a:srgbClr val="00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Slide Number Placeholder 5"/>
          <p:cNvSpPr>
            <a:spLocks noGrp="1"/>
          </p:cNvSpPr>
          <p:nvPr>
            <p:ph type="sldNum" sz="quarter" idx="4"/>
          </p:nvPr>
        </p:nvSpPr>
        <p:spPr>
          <a:xfrm>
            <a:off x="9347200" y="6657990"/>
            <a:ext cx="2844800" cy="200010"/>
          </a:xfrm>
          <a:prstGeom prst="rect">
            <a:avLst/>
          </a:prstGeom>
        </p:spPr>
        <p:txBody>
          <a:bodyPr vert="horz" lIns="91440" tIns="45720" rIns="91440" bIns="45720" rtlCol="0" anchor="ctr"/>
          <a:lstStyle>
            <a:lvl1pPr algn="r">
              <a:defRPr sz="900">
                <a:solidFill>
                  <a:schemeClr val="bg1">
                    <a:lumMod val="95000"/>
                  </a:schemeClr>
                </a:solidFill>
              </a:defRPr>
            </a:lvl1pPr>
          </a:lstStyle>
          <a:p>
            <a:fld id="{15A9E702-499B-4560-ACCC-23589EF64113}" type="slidenum">
              <a:rPr lang="en-US" smtClean="0">
                <a:solidFill>
                  <a:prstClr val="white">
                    <a:lumMod val="95000"/>
                  </a:prstClr>
                </a:solidFill>
              </a:rPr>
              <a:pPr/>
              <a:t>‹#›</a:t>
            </a:fld>
            <a:endParaRPr lang="en-US" dirty="0">
              <a:solidFill>
                <a:prstClr val="white">
                  <a:lumMod val="95000"/>
                </a:prstClr>
              </a:solidFill>
            </a:endParaRPr>
          </a:p>
        </p:txBody>
      </p:sp>
      <p:pic>
        <p:nvPicPr>
          <p:cNvPr id="11" name="Picture 10"/>
          <p:cNvPicPr>
            <a:picLocks noChangeAspect="1"/>
          </p:cNvPicPr>
          <p:nvPr userDrawn="1"/>
        </p:nvPicPr>
        <p:blipFill>
          <a:blip r:embed="rId3"/>
          <a:stretch>
            <a:fillRect/>
          </a:stretch>
        </p:blipFill>
        <p:spPr>
          <a:xfrm>
            <a:off x="39753" y="52891"/>
            <a:ext cx="3619500" cy="476250"/>
          </a:xfrm>
          <a:prstGeom prst="rect">
            <a:avLst/>
          </a:prstGeom>
        </p:spPr>
      </p:pic>
    </p:spTree>
    <p:extLst>
      <p:ext uri="{BB962C8B-B14F-4D97-AF65-F5344CB8AC3E}">
        <p14:creationId xmlns:p14="http://schemas.microsoft.com/office/powerpoint/2010/main" val="4022106733"/>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spcBef>
          <a:spcPct val="0"/>
        </a:spcBef>
        <a:buNone/>
        <a:defRPr sz="3000" b="1" kern="1200">
          <a:solidFill>
            <a:srgbClr val="006A3B"/>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4839" y="1454679"/>
            <a:ext cx="11639482" cy="581018"/>
          </a:xfrm>
        </p:spPr>
        <p:txBody>
          <a:bodyPr/>
          <a:lstStyle/>
          <a:p>
            <a:pPr algn="ctr"/>
            <a:r>
              <a:rPr lang="en-US" sz="2800" b="0" dirty="0">
                <a:solidFill>
                  <a:srgbClr val="0070C0"/>
                </a:solidFill>
              </a:rPr>
              <a:t> </a:t>
            </a:r>
            <a:r>
              <a:rPr lang="en-US" sz="2800" b="0" dirty="0" smtClean="0">
                <a:solidFill>
                  <a:srgbClr val="0070C0"/>
                </a:solidFill>
              </a:rPr>
              <a:t>Creating a </a:t>
            </a:r>
            <a:r>
              <a:rPr lang="en-US" sz="2800" b="0" dirty="0" smtClean="0">
                <a:solidFill>
                  <a:srgbClr val="0070C0"/>
                </a:solidFill>
              </a:rPr>
              <a:t>REGRESSION </a:t>
            </a:r>
            <a:r>
              <a:rPr lang="en-US" sz="2800" b="0" dirty="0" smtClean="0">
                <a:solidFill>
                  <a:srgbClr val="0070C0"/>
                </a:solidFill>
              </a:rPr>
              <a:t>model for </a:t>
            </a:r>
            <a:r>
              <a:rPr lang="en-US" sz="2800" b="0" dirty="0" smtClean="0">
                <a:solidFill>
                  <a:srgbClr val="0070C0"/>
                </a:solidFill>
              </a:rPr>
              <a:t>PREDICTING WASTE</a:t>
            </a:r>
            <a:r>
              <a:rPr lang="en-US" sz="2800" dirty="0">
                <a:solidFill>
                  <a:srgbClr val="0070C0"/>
                </a:solidFill>
              </a:rPr>
              <a:t/>
            </a:r>
            <a:br>
              <a:rPr lang="en-US" sz="2800" dirty="0">
                <a:solidFill>
                  <a:srgbClr val="0070C0"/>
                </a:solidFill>
              </a:rPr>
            </a:br>
            <a:r>
              <a:rPr lang="en-US" sz="2800" dirty="0">
                <a:solidFill>
                  <a:srgbClr val="0070C0"/>
                </a:solidFill>
              </a:rPr>
              <a:t> </a:t>
            </a:r>
          </a:p>
        </p:txBody>
      </p:sp>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1</a:t>
            </a:fld>
            <a:endParaRPr lang="en-US" dirty="0">
              <a:solidFill>
                <a:prstClr val="white">
                  <a:lumMod val="95000"/>
                </a:prstClr>
              </a:solidFill>
            </a:endParaRPr>
          </a:p>
        </p:txBody>
      </p:sp>
      <p:sp>
        <p:nvSpPr>
          <p:cNvPr id="7" name="TextBox 6">
            <a:extLst>
              <a:ext uri="{FF2B5EF4-FFF2-40B4-BE49-F238E27FC236}">
                <a16:creationId xmlns="" xmlns:a16="http://schemas.microsoft.com/office/drawing/2014/main" id="{77C377A4-8A9E-46CE-B413-307D5821AC20}"/>
              </a:ext>
            </a:extLst>
          </p:cNvPr>
          <p:cNvSpPr txBox="1"/>
          <p:nvPr/>
        </p:nvSpPr>
        <p:spPr>
          <a:xfrm>
            <a:off x="144686" y="5336250"/>
            <a:ext cx="2109117" cy="923330"/>
          </a:xfrm>
          <a:prstGeom prst="rect">
            <a:avLst/>
          </a:prstGeom>
          <a:noFill/>
        </p:spPr>
        <p:txBody>
          <a:bodyPr wrap="square" rtlCol="0">
            <a:spAutoFit/>
          </a:bodyPr>
          <a:lstStyle/>
          <a:p>
            <a:endParaRPr lang="en-US" b="1" dirty="0" smtClean="0">
              <a:solidFill>
                <a:srgbClr val="0070C0"/>
              </a:solidFill>
            </a:endParaRPr>
          </a:p>
          <a:p>
            <a:pPr algn="r"/>
            <a:r>
              <a:rPr lang="en-US" b="1" dirty="0" smtClean="0">
                <a:solidFill>
                  <a:srgbClr val="0070C0"/>
                </a:solidFill>
              </a:rPr>
              <a:t>Sujit </a:t>
            </a:r>
            <a:r>
              <a:rPr lang="en-US" b="1" dirty="0">
                <a:solidFill>
                  <a:srgbClr val="0070C0"/>
                </a:solidFill>
              </a:rPr>
              <a:t>Singh</a:t>
            </a:r>
          </a:p>
          <a:p>
            <a:endParaRPr lang="en-US" dirty="0"/>
          </a:p>
        </p:txBody>
      </p:sp>
      <p:pic>
        <p:nvPicPr>
          <p:cNvPr id="2052" name="Picture 4" descr="Image result for manufacturing pl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580" y="2434107"/>
            <a:ext cx="5912431" cy="382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681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FA8B510-4EDB-49A7-8B0C-168EDA630D3C}"/>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10</a:t>
            </a:fld>
            <a:endParaRPr lang="en-US" dirty="0">
              <a:solidFill>
                <a:prstClr val="white">
                  <a:lumMod val="95000"/>
                </a:prstClr>
              </a:solidFill>
            </a:endParaRPr>
          </a:p>
        </p:txBody>
      </p:sp>
      <p:sp>
        <p:nvSpPr>
          <p:cNvPr id="5" name="Text Placeholder 2">
            <a:extLst>
              <a:ext uri="{FF2B5EF4-FFF2-40B4-BE49-F238E27FC236}">
                <a16:creationId xmlns="" xmlns:a16="http://schemas.microsoft.com/office/drawing/2014/main" id="{6E3F816D-C212-4249-8E6D-8EC8FC37DA78}"/>
              </a:ext>
            </a:extLst>
          </p:cNvPr>
          <p:cNvSpPr txBox="1">
            <a:spLocks/>
          </p:cNvSpPr>
          <p:nvPr/>
        </p:nvSpPr>
        <p:spPr>
          <a:xfrm>
            <a:off x="329184" y="748530"/>
            <a:ext cx="11595042" cy="645557"/>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b="1" dirty="0" smtClean="0">
                <a:solidFill>
                  <a:srgbClr val="0070C0"/>
                </a:solidFill>
              </a:rPr>
              <a:t>Prediction using Regression Model and Visualizing</a:t>
            </a:r>
            <a:endParaRPr lang="en-US" b="1" dirty="0">
              <a:solidFill>
                <a:srgbClr val="0070C0"/>
              </a:solidFill>
            </a:endParaRPr>
          </a:p>
        </p:txBody>
      </p:sp>
      <p:sp>
        <p:nvSpPr>
          <p:cNvPr id="7" name="TextBox 6"/>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9" name="Picture 8"/>
          <p:cNvPicPr>
            <a:picLocks noChangeAspect="1"/>
          </p:cNvPicPr>
          <p:nvPr/>
        </p:nvPicPr>
        <p:blipFill>
          <a:blip r:embed="rId2"/>
          <a:stretch>
            <a:fillRect/>
          </a:stretch>
        </p:blipFill>
        <p:spPr>
          <a:xfrm>
            <a:off x="756030" y="1719866"/>
            <a:ext cx="7305675" cy="533400"/>
          </a:xfrm>
          <a:prstGeom prst="rect">
            <a:avLst/>
          </a:prstGeom>
        </p:spPr>
      </p:pic>
      <p:pic>
        <p:nvPicPr>
          <p:cNvPr id="10" name="Picture 9"/>
          <p:cNvPicPr>
            <a:picLocks noChangeAspect="1"/>
          </p:cNvPicPr>
          <p:nvPr/>
        </p:nvPicPr>
        <p:blipFill>
          <a:blip r:embed="rId3"/>
          <a:stretch>
            <a:fillRect/>
          </a:stretch>
        </p:blipFill>
        <p:spPr>
          <a:xfrm>
            <a:off x="756030" y="2530613"/>
            <a:ext cx="5067300" cy="1495425"/>
          </a:xfrm>
          <a:prstGeom prst="rect">
            <a:avLst/>
          </a:prstGeom>
        </p:spPr>
      </p:pic>
      <p:pic>
        <p:nvPicPr>
          <p:cNvPr id="2" name="Picture 1"/>
          <p:cNvPicPr>
            <a:picLocks noChangeAspect="1"/>
          </p:cNvPicPr>
          <p:nvPr/>
        </p:nvPicPr>
        <p:blipFill>
          <a:blip r:embed="rId4"/>
          <a:stretch>
            <a:fillRect/>
          </a:stretch>
        </p:blipFill>
        <p:spPr>
          <a:xfrm>
            <a:off x="4794831" y="2517247"/>
            <a:ext cx="6800850" cy="4038099"/>
          </a:xfrm>
          <a:prstGeom prst="rect">
            <a:avLst/>
          </a:prstGeom>
        </p:spPr>
      </p:pic>
    </p:spTree>
    <p:extLst>
      <p:ext uri="{BB962C8B-B14F-4D97-AF65-F5344CB8AC3E}">
        <p14:creationId xmlns:p14="http://schemas.microsoft.com/office/powerpoint/2010/main" val="286140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A33B44A-ABB4-41AC-8335-925C51E56CD7}"/>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11</a:t>
            </a:fld>
            <a:endParaRPr lang="en-US" dirty="0">
              <a:solidFill>
                <a:prstClr val="white">
                  <a:lumMod val="95000"/>
                </a:prstClr>
              </a:solidFill>
            </a:endParaRPr>
          </a:p>
        </p:txBody>
      </p:sp>
      <p:sp>
        <p:nvSpPr>
          <p:cNvPr id="7" name="Text Placeholder 6">
            <a:extLst>
              <a:ext uri="{FF2B5EF4-FFF2-40B4-BE49-F238E27FC236}">
                <a16:creationId xmlns="" xmlns:a16="http://schemas.microsoft.com/office/drawing/2014/main" id="{90B30D91-FC61-48C8-9B7D-4BA24A9D9A82}"/>
              </a:ext>
            </a:extLst>
          </p:cNvPr>
          <p:cNvSpPr>
            <a:spLocks noGrp="1"/>
          </p:cNvSpPr>
          <p:nvPr>
            <p:ph type="body" idx="1"/>
          </p:nvPr>
        </p:nvSpPr>
        <p:spPr>
          <a:xfrm>
            <a:off x="2354061" y="2385338"/>
            <a:ext cx="7552990" cy="1272262"/>
          </a:xfrm>
        </p:spPr>
        <p:txBody>
          <a:bodyPr>
            <a:normAutofit fontScale="85000" lnSpcReduction="10000"/>
          </a:bodyPr>
          <a:lstStyle/>
          <a:p>
            <a:pPr algn="ctr"/>
            <a:r>
              <a:rPr lang="en-US" sz="4400" b="1" dirty="0" smtClean="0">
                <a:solidFill>
                  <a:srgbClr val="0070C0"/>
                </a:solidFill>
              </a:rPr>
              <a:t>Using Tableau for Visualizations on Predictive Model results </a:t>
            </a:r>
            <a:endParaRPr lang="en-US" sz="4400" b="1" dirty="0">
              <a:solidFill>
                <a:srgbClr val="0070C0"/>
              </a:solidFill>
            </a:endParaRPr>
          </a:p>
        </p:txBody>
      </p:sp>
      <p:sp>
        <p:nvSpPr>
          <p:cNvPr id="5" name="TextBox 4"/>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1028" name="Picture 4" descr="Image result for tableau soft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4693" y="3657600"/>
            <a:ext cx="1804473" cy="155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33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E443D11-FFB1-4D85-95FF-CB49A7EBD900}"/>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12</a:t>
            </a:fld>
            <a:endParaRPr lang="en-US" dirty="0">
              <a:solidFill>
                <a:prstClr val="white">
                  <a:lumMod val="95000"/>
                </a:prstClr>
              </a:solidFill>
            </a:endParaRPr>
          </a:p>
        </p:txBody>
      </p:sp>
      <p:sp>
        <p:nvSpPr>
          <p:cNvPr id="12" name="TextBox 11"/>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2" name="Picture 1"/>
          <p:cNvPicPr>
            <a:picLocks noChangeAspect="1"/>
          </p:cNvPicPr>
          <p:nvPr/>
        </p:nvPicPr>
        <p:blipFill>
          <a:blip r:embed="rId2"/>
          <a:stretch>
            <a:fillRect/>
          </a:stretch>
        </p:blipFill>
        <p:spPr>
          <a:xfrm>
            <a:off x="905411" y="1013070"/>
            <a:ext cx="10458450" cy="5553075"/>
          </a:xfrm>
          <a:prstGeom prst="rect">
            <a:avLst/>
          </a:prstGeom>
        </p:spPr>
      </p:pic>
      <p:sp>
        <p:nvSpPr>
          <p:cNvPr id="3" name="TextBox 2"/>
          <p:cNvSpPr txBox="1"/>
          <p:nvPr/>
        </p:nvSpPr>
        <p:spPr>
          <a:xfrm>
            <a:off x="811369" y="643738"/>
            <a:ext cx="4010778" cy="369332"/>
          </a:xfrm>
          <a:prstGeom prst="rect">
            <a:avLst/>
          </a:prstGeom>
          <a:noFill/>
        </p:spPr>
        <p:txBody>
          <a:bodyPr wrap="none" rtlCol="0">
            <a:spAutoFit/>
          </a:bodyPr>
          <a:lstStyle/>
          <a:p>
            <a:r>
              <a:rPr lang="en-US" dirty="0" smtClean="0"/>
              <a:t>Dashboards Visualizations in Tableau</a:t>
            </a:r>
            <a:endParaRPr lang="en-US" dirty="0"/>
          </a:p>
        </p:txBody>
      </p:sp>
    </p:spTree>
    <p:extLst>
      <p:ext uri="{BB962C8B-B14F-4D97-AF65-F5344CB8AC3E}">
        <p14:creationId xmlns:p14="http://schemas.microsoft.com/office/powerpoint/2010/main" val="324921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A33B44A-ABB4-41AC-8335-925C51E56CD7}"/>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13</a:t>
            </a:fld>
            <a:endParaRPr lang="en-US" dirty="0">
              <a:solidFill>
                <a:prstClr val="white">
                  <a:lumMod val="95000"/>
                </a:prstClr>
              </a:solidFill>
            </a:endParaRPr>
          </a:p>
        </p:txBody>
      </p:sp>
      <p:sp>
        <p:nvSpPr>
          <p:cNvPr id="2" name="Text Placeholder 1"/>
          <p:cNvSpPr>
            <a:spLocks noGrp="1"/>
          </p:cNvSpPr>
          <p:nvPr>
            <p:ph type="body" idx="1"/>
          </p:nvPr>
        </p:nvSpPr>
        <p:spPr>
          <a:xfrm>
            <a:off x="538081" y="1013519"/>
            <a:ext cx="10363200" cy="2206199"/>
          </a:xfrm>
        </p:spPr>
        <p:txBody>
          <a:bodyPr anchor="t">
            <a:normAutofit fontScale="92500" lnSpcReduction="10000"/>
          </a:bodyPr>
          <a:lstStyle/>
          <a:p>
            <a:r>
              <a:rPr lang="en-US" sz="2800" b="1" dirty="0" smtClean="0"/>
              <a:t>Critical Observations:</a:t>
            </a:r>
          </a:p>
          <a:p>
            <a:endParaRPr lang="en-US" sz="2800" b="1" dirty="0" smtClean="0"/>
          </a:p>
          <a:p>
            <a:pPr marL="342900" indent="-342900">
              <a:buFont typeface="Wingdings" panose="05000000000000000000" pitchFamily="2" charset="2"/>
              <a:buChar char="Ø"/>
            </a:pPr>
            <a:r>
              <a:rPr lang="en-US" dirty="0" smtClean="0"/>
              <a:t>Different Product Groups need separate Predictive Model for better results</a:t>
            </a:r>
          </a:p>
          <a:p>
            <a:pPr marL="342900" indent="-342900">
              <a:buFont typeface="Wingdings" panose="05000000000000000000" pitchFamily="2" charset="2"/>
              <a:buChar char="Ø"/>
            </a:pPr>
            <a:r>
              <a:rPr lang="en-US" dirty="0" smtClean="0"/>
              <a:t>Some features have way more impacts on MOR result than others</a:t>
            </a:r>
          </a:p>
          <a:p>
            <a:pPr marL="342900" indent="-342900">
              <a:buFont typeface="Wingdings" panose="05000000000000000000" pitchFamily="2" charset="2"/>
              <a:buChar char="Ø"/>
            </a:pPr>
            <a:r>
              <a:rPr lang="en-US" dirty="0" smtClean="0"/>
              <a:t>Separate machine lines have impact on MOR </a:t>
            </a:r>
          </a:p>
          <a:p>
            <a:pPr marL="342900" indent="-342900">
              <a:buFont typeface="Wingdings" panose="05000000000000000000" pitchFamily="2" charset="2"/>
              <a:buChar char="Ø"/>
            </a:pPr>
            <a:r>
              <a:rPr lang="en-US" dirty="0" smtClean="0"/>
              <a:t>For certain product groups, the predictive results are better than other product groups</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8" name="TextBox 7"/>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1308789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14</a:t>
            </a:fld>
            <a:endParaRPr lang="en-US" dirty="0">
              <a:solidFill>
                <a:prstClr val="white">
                  <a:lumMod val="95000"/>
                </a:prstClr>
              </a:solidFill>
            </a:endParaRPr>
          </a:p>
        </p:txBody>
      </p:sp>
      <p:sp>
        <p:nvSpPr>
          <p:cNvPr id="5" name="TextBox 4"/>
          <p:cNvSpPr txBox="1"/>
          <p:nvPr/>
        </p:nvSpPr>
        <p:spPr>
          <a:xfrm>
            <a:off x="129459" y="1847636"/>
            <a:ext cx="11650164" cy="2862322"/>
          </a:xfrm>
          <a:prstGeom prst="rect">
            <a:avLst/>
          </a:prstGeom>
          <a:noFill/>
        </p:spPr>
        <p:txBody>
          <a:bodyPr wrap="square" rtlCol="0" anchor="ctr">
            <a:spAutoFit/>
          </a:bodyPr>
          <a:lstStyle/>
          <a:p>
            <a:pPr algn="ctr"/>
            <a:endParaRPr lang="en-US" sz="3600" b="1" dirty="0">
              <a:solidFill>
                <a:srgbClr val="0070C0"/>
              </a:solidFill>
            </a:endParaRPr>
          </a:p>
          <a:p>
            <a:pPr algn="ctr"/>
            <a:endParaRPr lang="en-US" sz="3600" b="1" dirty="0">
              <a:solidFill>
                <a:srgbClr val="0070C0"/>
              </a:solidFill>
            </a:endParaRPr>
          </a:p>
          <a:p>
            <a:pPr algn="ctr"/>
            <a:r>
              <a:rPr lang="en-US" sz="3600" b="1" dirty="0">
                <a:solidFill>
                  <a:srgbClr val="0070C0"/>
                </a:solidFill>
              </a:rPr>
              <a:t>?</a:t>
            </a:r>
          </a:p>
          <a:p>
            <a:pPr algn="ctr"/>
            <a:endParaRPr lang="en-US" sz="3600" b="1" dirty="0">
              <a:solidFill>
                <a:srgbClr val="0070C0"/>
              </a:solidFill>
            </a:endParaRPr>
          </a:p>
          <a:p>
            <a:pPr algn="ctr"/>
            <a:endParaRPr lang="en-US" sz="3600" b="1" dirty="0">
              <a:solidFill>
                <a:srgbClr val="0070C0"/>
              </a:solidFill>
            </a:endParaRPr>
          </a:p>
        </p:txBody>
      </p:sp>
      <p:sp>
        <p:nvSpPr>
          <p:cNvPr id="7" name="TextBox 6"/>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816842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2</a:t>
            </a:fld>
            <a:endParaRPr lang="en-US" dirty="0">
              <a:solidFill>
                <a:prstClr val="white">
                  <a:lumMod val="95000"/>
                </a:prstClr>
              </a:solidFill>
            </a:endParaRPr>
          </a:p>
        </p:txBody>
      </p:sp>
      <p:sp>
        <p:nvSpPr>
          <p:cNvPr id="6" name="Slide Number Placeholder 2"/>
          <p:cNvSpPr txBox="1">
            <a:spLocks/>
          </p:cNvSpPr>
          <p:nvPr/>
        </p:nvSpPr>
        <p:spPr>
          <a:xfrm>
            <a:off x="8534400" y="6657990"/>
            <a:ext cx="2133600" cy="200010"/>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lumMod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A9E702-499B-4560-ACCC-23589EF64113}" type="slidenum">
              <a:rPr lang="en-US">
                <a:solidFill>
                  <a:prstClr val="white">
                    <a:lumMod val="95000"/>
                  </a:prstClr>
                </a:solidFill>
              </a:rPr>
              <a:pPr/>
              <a:t>2</a:t>
            </a:fld>
            <a:endParaRPr lang="en-US" dirty="0">
              <a:solidFill>
                <a:prstClr val="white">
                  <a:lumMod val="95000"/>
                </a:prstClr>
              </a:solidFill>
            </a:endParaRPr>
          </a:p>
        </p:txBody>
      </p:sp>
      <p:sp>
        <p:nvSpPr>
          <p:cNvPr id="2" name="TextBox 1"/>
          <p:cNvSpPr txBox="1"/>
          <p:nvPr/>
        </p:nvSpPr>
        <p:spPr>
          <a:xfrm>
            <a:off x="782638" y="1336553"/>
            <a:ext cx="9686365" cy="4955203"/>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solidFill>
                  <a:srgbClr val="0070C0"/>
                </a:solidFill>
              </a:rPr>
              <a:t>Project Summary</a:t>
            </a:r>
          </a:p>
          <a:p>
            <a:pPr marL="1200150" lvl="2" indent="-285750">
              <a:buFont typeface="Arial" panose="020B0604020202020204" pitchFamily="34" charset="0"/>
              <a:buChar char="•"/>
            </a:pPr>
            <a:r>
              <a:rPr lang="en-US" sz="2400" dirty="0">
                <a:solidFill>
                  <a:srgbClr val="0070C0"/>
                </a:solidFill>
              </a:rPr>
              <a:t>Overview</a:t>
            </a:r>
          </a:p>
          <a:p>
            <a:pPr marL="1200150" lvl="2" indent="-285750">
              <a:buFont typeface="Arial" panose="020B0604020202020204" pitchFamily="34" charset="0"/>
              <a:buChar char="•"/>
            </a:pPr>
            <a:r>
              <a:rPr lang="en-US" sz="2400" dirty="0">
                <a:solidFill>
                  <a:srgbClr val="0070C0"/>
                </a:solidFill>
              </a:rPr>
              <a:t>Approach</a:t>
            </a:r>
          </a:p>
          <a:p>
            <a:pPr marL="1200150" lvl="2" indent="-285750">
              <a:buFont typeface="Arial" panose="020B0604020202020204" pitchFamily="34" charset="0"/>
              <a:buChar char="•"/>
            </a:pPr>
            <a:r>
              <a:rPr lang="en-US" sz="2400" dirty="0">
                <a:solidFill>
                  <a:srgbClr val="0070C0"/>
                </a:solidFill>
              </a:rPr>
              <a:t>Challenges</a:t>
            </a:r>
          </a:p>
          <a:p>
            <a:pPr lvl="2"/>
            <a:endParaRPr lang="en-US" sz="2400" dirty="0">
              <a:solidFill>
                <a:srgbClr val="0070C0"/>
              </a:solidFill>
            </a:endParaRPr>
          </a:p>
          <a:p>
            <a:pPr marL="742950" lvl="1" indent="-285750">
              <a:buFont typeface="Arial" panose="020B0604020202020204" pitchFamily="34" charset="0"/>
              <a:buChar char="•"/>
            </a:pPr>
            <a:r>
              <a:rPr lang="en-US" sz="2400" dirty="0">
                <a:solidFill>
                  <a:srgbClr val="0070C0"/>
                </a:solidFill>
              </a:rPr>
              <a:t>Project Details</a:t>
            </a:r>
          </a:p>
          <a:p>
            <a:pPr marL="1200150" lvl="2" indent="-285750">
              <a:buFont typeface="Arial" panose="020B0604020202020204" pitchFamily="34" charset="0"/>
              <a:buChar char="•"/>
            </a:pPr>
            <a:r>
              <a:rPr lang="en-US" sz="2000" dirty="0">
                <a:solidFill>
                  <a:srgbClr val="0070C0"/>
                </a:solidFill>
              </a:rPr>
              <a:t>Data Gathering</a:t>
            </a:r>
          </a:p>
          <a:p>
            <a:pPr marL="1200150" lvl="2" indent="-285750">
              <a:buFont typeface="Arial" panose="020B0604020202020204" pitchFamily="34" charset="0"/>
              <a:buChar char="•"/>
            </a:pPr>
            <a:r>
              <a:rPr lang="en-US" sz="2000" dirty="0">
                <a:solidFill>
                  <a:srgbClr val="0070C0"/>
                </a:solidFill>
              </a:rPr>
              <a:t>Data Cleanup</a:t>
            </a:r>
          </a:p>
          <a:p>
            <a:pPr marL="1200150" lvl="2" indent="-285750">
              <a:buFont typeface="Arial" panose="020B0604020202020204" pitchFamily="34" charset="0"/>
              <a:buChar char="•"/>
            </a:pPr>
            <a:r>
              <a:rPr lang="en-US" sz="2000" dirty="0">
                <a:solidFill>
                  <a:srgbClr val="0070C0"/>
                </a:solidFill>
              </a:rPr>
              <a:t>Data Explorations</a:t>
            </a:r>
          </a:p>
          <a:p>
            <a:pPr marL="1200150" lvl="2" indent="-285750">
              <a:buFont typeface="Arial" panose="020B0604020202020204" pitchFamily="34" charset="0"/>
              <a:buChar char="•"/>
            </a:pPr>
            <a:r>
              <a:rPr lang="en-US" sz="2000" dirty="0">
                <a:solidFill>
                  <a:srgbClr val="0070C0"/>
                </a:solidFill>
              </a:rPr>
              <a:t>Data Issues</a:t>
            </a:r>
          </a:p>
          <a:p>
            <a:pPr marL="1200150" lvl="2" indent="-285750">
              <a:buFont typeface="Arial" panose="020B0604020202020204" pitchFamily="34" charset="0"/>
              <a:buChar char="•"/>
            </a:pPr>
            <a:r>
              <a:rPr lang="en-US" sz="2000" dirty="0">
                <a:solidFill>
                  <a:srgbClr val="0070C0"/>
                </a:solidFill>
              </a:rPr>
              <a:t>Data Analysis &amp; Insights</a:t>
            </a:r>
          </a:p>
          <a:p>
            <a:pPr marL="800100" lvl="1" indent="-342900">
              <a:buFont typeface="Arial" panose="020B0604020202020204" pitchFamily="34" charset="0"/>
              <a:buChar char="•"/>
            </a:pPr>
            <a:endParaRPr lang="en-US" sz="2400" dirty="0">
              <a:solidFill>
                <a:srgbClr val="0070C0"/>
              </a:solidFill>
            </a:endParaRPr>
          </a:p>
          <a:p>
            <a:pPr marL="800100" lvl="1" indent="-342900">
              <a:buFont typeface="Arial" panose="020B0604020202020204" pitchFamily="34" charset="0"/>
              <a:buChar char="•"/>
            </a:pPr>
            <a:r>
              <a:rPr lang="en-US" sz="2400" dirty="0">
                <a:solidFill>
                  <a:srgbClr val="0070C0"/>
                </a:solidFill>
              </a:rPr>
              <a:t>Results</a:t>
            </a:r>
          </a:p>
          <a:p>
            <a:pPr marL="800100" lvl="1" indent="-342900">
              <a:buFont typeface="Arial" panose="020B0604020202020204" pitchFamily="34" charset="0"/>
              <a:buChar char="•"/>
            </a:pPr>
            <a:r>
              <a:rPr lang="en-US" sz="2400" dirty="0">
                <a:solidFill>
                  <a:srgbClr val="0070C0"/>
                </a:solidFill>
              </a:rPr>
              <a:t>Q &amp; A</a:t>
            </a:r>
            <a:endParaRPr lang="en-US" sz="2400" dirty="0">
              <a:solidFill>
                <a:prstClr val="black"/>
              </a:solidFill>
            </a:endParaRPr>
          </a:p>
        </p:txBody>
      </p:sp>
      <p:sp>
        <p:nvSpPr>
          <p:cNvPr id="3" name="Title 2"/>
          <p:cNvSpPr>
            <a:spLocks noGrp="1"/>
          </p:cNvSpPr>
          <p:nvPr>
            <p:ph type="title"/>
          </p:nvPr>
        </p:nvSpPr>
        <p:spPr>
          <a:xfrm>
            <a:off x="62748" y="783977"/>
            <a:ext cx="12026155" cy="447486"/>
          </a:xfrm>
        </p:spPr>
        <p:txBody>
          <a:bodyPr/>
          <a:lstStyle/>
          <a:p>
            <a:r>
              <a:rPr lang="en-US" sz="2400" dirty="0">
                <a:solidFill>
                  <a:srgbClr val="0070C0"/>
                </a:solidFill>
              </a:rPr>
              <a:t>Project Outline</a:t>
            </a:r>
          </a:p>
        </p:txBody>
      </p:sp>
      <p:sp>
        <p:nvSpPr>
          <p:cNvPr id="5" name="TextBox 4"/>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130027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01" y="622692"/>
            <a:ext cx="10363200" cy="555063"/>
          </a:xfrm>
        </p:spPr>
        <p:txBody>
          <a:bodyPr/>
          <a:lstStyle/>
          <a:p>
            <a:r>
              <a:rPr lang="en-US" sz="2400" dirty="0">
                <a:solidFill>
                  <a:srgbClr val="0070C0"/>
                </a:solidFill>
              </a:rPr>
              <a:t>Approach</a:t>
            </a:r>
          </a:p>
        </p:txBody>
      </p:sp>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3</a:t>
            </a:fld>
            <a:endParaRPr lang="en-US" dirty="0">
              <a:solidFill>
                <a:prstClr val="white">
                  <a:lumMod val="95000"/>
                </a:prstClr>
              </a:solidFill>
            </a:endParaRPr>
          </a:p>
        </p:txBody>
      </p:sp>
      <p:sp>
        <p:nvSpPr>
          <p:cNvPr id="5" name="TextBox 4"/>
          <p:cNvSpPr txBox="1"/>
          <p:nvPr/>
        </p:nvSpPr>
        <p:spPr>
          <a:xfrm>
            <a:off x="169801" y="1177755"/>
            <a:ext cx="11650164" cy="5909310"/>
          </a:xfrm>
          <a:prstGeom prst="rect">
            <a:avLst/>
          </a:prstGeom>
          <a:noFill/>
        </p:spPr>
        <p:txBody>
          <a:bodyPr wrap="square" rtlCol="0">
            <a:spAutoFit/>
          </a:bodyPr>
          <a:lstStyle/>
          <a:p>
            <a:r>
              <a:rPr lang="en-US" b="1" dirty="0">
                <a:solidFill>
                  <a:srgbClr val="0070C0"/>
                </a:solidFill>
              </a:rPr>
              <a:t>Overview</a:t>
            </a:r>
          </a:p>
          <a:p>
            <a:endParaRPr lang="en-US" dirty="0"/>
          </a:p>
          <a:p>
            <a:r>
              <a:rPr lang="en-US" dirty="0" smtClean="0"/>
              <a:t>At JH, we manufacture building materials like FC Backer Boards, Planks, Trims etc. We have 10 manufacturing plants in USA. </a:t>
            </a:r>
            <a:r>
              <a:rPr lang="en-US" dirty="0" smtClean="0"/>
              <a:t>From raw materials inputs to all the way finished goods, we almost have to wait for 3 days before our products go for final quality checks like strength tests. If strength tests do not meet our stringent limits for product strength, products are rejected which costs millions of dollars to our company. We want to have some kind of predictive models in place which will enable our shop floor managers to predict the wastes based on certain input variables (like some test results in the production up streams ) so that they can take corrective measures to reduce or eliminate the final product waste. In this project, I’m trying to create a model to predict this waste!</a:t>
            </a:r>
            <a:endParaRPr lang="en-US" dirty="0"/>
          </a:p>
          <a:p>
            <a:r>
              <a:rPr lang="en-US" b="1" dirty="0" smtClean="0">
                <a:solidFill>
                  <a:srgbClr val="0070C0"/>
                </a:solidFill>
              </a:rPr>
              <a:t>Approach </a:t>
            </a:r>
            <a:r>
              <a:rPr lang="en-US" b="1" dirty="0">
                <a:solidFill>
                  <a:srgbClr val="0070C0"/>
                </a:solidFill>
              </a:rPr>
              <a:t>and Data Collection:</a:t>
            </a:r>
          </a:p>
          <a:p>
            <a:r>
              <a:rPr lang="en-US" dirty="0" smtClean="0"/>
              <a:t>Our R&amp;D Engineers capture data at the shop floor for various tests conducted at different steps and shared a sample excel data file containing several variables for 1 month of production data with actual final strength test results.</a:t>
            </a:r>
          </a:p>
          <a:p>
            <a:r>
              <a:rPr lang="en-US" dirty="0" smtClean="0"/>
              <a:t>Technology and tools:  Python, Python Panda, </a:t>
            </a:r>
            <a:r>
              <a:rPr lang="en-US" dirty="0" err="1" smtClean="0"/>
              <a:t>Sklearn</a:t>
            </a:r>
            <a:r>
              <a:rPr lang="en-US" dirty="0" smtClean="0"/>
              <a:t> &amp; Tableau </a:t>
            </a:r>
          </a:p>
          <a:p>
            <a:r>
              <a:rPr lang="en-US" b="1" dirty="0" smtClean="0">
                <a:solidFill>
                  <a:srgbClr val="0070C0"/>
                </a:solidFill>
              </a:rPr>
              <a:t>Research </a:t>
            </a:r>
            <a:r>
              <a:rPr lang="en-US" b="1" dirty="0">
                <a:solidFill>
                  <a:srgbClr val="0070C0"/>
                </a:solidFill>
              </a:rPr>
              <a:t>Questions to Answer: </a:t>
            </a:r>
          </a:p>
          <a:p>
            <a:r>
              <a:rPr lang="en-US" dirty="0" smtClean="0"/>
              <a:t>Which variable has highest contribution to predict the waste?</a:t>
            </a:r>
            <a:endParaRPr lang="en-US" dirty="0"/>
          </a:p>
          <a:p>
            <a:r>
              <a:rPr lang="en-US" dirty="0" smtClean="0"/>
              <a:t>Develop the best predictive model for above business case?</a:t>
            </a:r>
            <a:endParaRPr lang="en-US" dirty="0"/>
          </a:p>
          <a:p>
            <a:r>
              <a:rPr lang="en-US" dirty="0" smtClean="0"/>
              <a:t>Develop a POC and gain the confidence for long term initiative?</a:t>
            </a:r>
            <a:endParaRPr lang="en-US" dirty="0"/>
          </a:p>
          <a:p>
            <a:endParaRPr lang="en-US" dirty="0"/>
          </a:p>
          <a:p>
            <a:endParaRPr lang="en-US" dirty="0"/>
          </a:p>
        </p:txBody>
      </p:sp>
      <p:sp>
        <p:nvSpPr>
          <p:cNvPr id="6" name="TextBox 5"/>
          <p:cNvSpPr txBox="1"/>
          <p:nvPr/>
        </p:nvSpPr>
        <p:spPr>
          <a:xfrm>
            <a:off x="3993776" y="82767"/>
            <a:ext cx="3763979" cy="461665"/>
          </a:xfrm>
          <a:prstGeom prst="rect">
            <a:avLst/>
          </a:prstGeom>
          <a:noFill/>
        </p:spPr>
        <p:txBody>
          <a:bodyPr wrap="none" rtlCol="0">
            <a:spAutoFit/>
          </a:bodyPr>
          <a:lstStyle/>
          <a:p>
            <a:r>
              <a:rPr lang="en-US" sz="2400" b="1" dirty="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396620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854"/>
            <a:ext cx="10363200" cy="555063"/>
          </a:xfrm>
        </p:spPr>
        <p:txBody>
          <a:bodyPr/>
          <a:lstStyle/>
          <a:p>
            <a:r>
              <a:rPr lang="en-US" sz="2400" dirty="0">
                <a:solidFill>
                  <a:srgbClr val="0070C0"/>
                </a:solidFill>
              </a:rPr>
              <a:t>Challenges</a:t>
            </a:r>
          </a:p>
        </p:txBody>
      </p:sp>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4</a:t>
            </a:fld>
            <a:endParaRPr lang="en-US" dirty="0">
              <a:solidFill>
                <a:prstClr val="white">
                  <a:lumMod val="95000"/>
                </a:prstClr>
              </a:solidFill>
            </a:endParaRPr>
          </a:p>
        </p:txBody>
      </p:sp>
      <p:sp>
        <p:nvSpPr>
          <p:cNvPr id="5" name="TextBox 4"/>
          <p:cNvSpPr txBox="1"/>
          <p:nvPr/>
        </p:nvSpPr>
        <p:spPr>
          <a:xfrm>
            <a:off x="721216" y="1290917"/>
            <a:ext cx="10663708" cy="1477328"/>
          </a:xfrm>
          <a:prstGeom prst="rect">
            <a:avLst/>
          </a:prstGeom>
          <a:noFill/>
        </p:spPr>
        <p:txBody>
          <a:bodyPr wrap="square" rtlCol="0">
            <a:spAutoFit/>
          </a:bodyPr>
          <a:lstStyle/>
          <a:p>
            <a:pPr algn="ctr"/>
            <a:r>
              <a:rPr lang="en-US" b="1" dirty="0">
                <a:solidFill>
                  <a:srgbClr val="002060"/>
                </a:solidFill>
              </a:rPr>
              <a:t>Data Issues</a:t>
            </a:r>
          </a:p>
          <a:p>
            <a:endParaRPr lang="en-US" b="1" dirty="0">
              <a:solidFill>
                <a:srgbClr val="0070C0"/>
              </a:solidFill>
            </a:endParaRPr>
          </a:p>
          <a:p>
            <a:pPr marL="285750" indent="-285750">
              <a:buFont typeface="Arial" panose="020B0604020202020204" pitchFamily="34" charset="0"/>
              <a:buChar char="•"/>
            </a:pPr>
            <a:r>
              <a:rPr lang="en-US" b="1" dirty="0" smtClean="0">
                <a:solidFill>
                  <a:srgbClr val="002060"/>
                </a:solidFill>
              </a:rPr>
              <a:t>Actual Target Variable (MOR value) is sparsely populated as it is based on sample tests data. </a:t>
            </a:r>
          </a:p>
          <a:p>
            <a:pPr marL="285750" indent="-285750">
              <a:buFont typeface="Arial" panose="020B0604020202020204" pitchFamily="34" charset="0"/>
              <a:buChar char="•"/>
            </a:pPr>
            <a:r>
              <a:rPr lang="en-US" b="1" dirty="0" smtClean="0">
                <a:solidFill>
                  <a:srgbClr val="002060"/>
                </a:solidFill>
              </a:rPr>
              <a:t>Just 1 month worth of data. Not enough data for training a good model</a:t>
            </a:r>
          </a:p>
          <a:p>
            <a:pPr marL="285750" indent="-285750">
              <a:buFont typeface="Arial" panose="020B0604020202020204" pitchFamily="34" charset="0"/>
              <a:buChar char="•"/>
            </a:pPr>
            <a:r>
              <a:rPr lang="en-US" b="1" dirty="0" smtClean="0">
                <a:solidFill>
                  <a:srgbClr val="002060"/>
                </a:solidFill>
              </a:rPr>
              <a:t>Too many variables to choose but we want a list of manageable features</a:t>
            </a:r>
            <a:endParaRPr lang="en-US" b="1" dirty="0">
              <a:solidFill>
                <a:srgbClr val="002060"/>
              </a:solidFill>
            </a:endParaRPr>
          </a:p>
        </p:txBody>
      </p:sp>
      <p:pic>
        <p:nvPicPr>
          <p:cNvPr id="3" name="Picture 2">
            <a:extLst>
              <a:ext uri="{FF2B5EF4-FFF2-40B4-BE49-F238E27FC236}">
                <a16:creationId xmlns="" xmlns:a16="http://schemas.microsoft.com/office/drawing/2014/main" id="{04A6D4F0-8315-4062-A358-E6D073B33F49}"/>
              </a:ext>
            </a:extLst>
          </p:cNvPr>
          <p:cNvPicPr>
            <a:picLocks noChangeAspect="1"/>
          </p:cNvPicPr>
          <p:nvPr/>
        </p:nvPicPr>
        <p:blipFill>
          <a:blip r:embed="rId2"/>
          <a:stretch>
            <a:fillRect/>
          </a:stretch>
        </p:blipFill>
        <p:spPr>
          <a:xfrm>
            <a:off x="1615922" y="3455507"/>
            <a:ext cx="8519686" cy="2792219"/>
          </a:xfrm>
          <a:prstGeom prst="rect">
            <a:avLst/>
          </a:prstGeom>
        </p:spPr>
      </p:pic>
      <p:sp>
        <p:nvSpPr>
          <p:cNvPr id="7" name="TextBox 6"/>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3589833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854"/>
            <a:ext cx="10363200" cy="555063"/>
          </a:xfrm>
        </p:spPr>
        <p:txBody>
          <a:bodyPr/>
          <a:lstStyle/>
          <a:p>
            <a:r>
              <a:rPr lang="en-US" sz="2400" dirty="0">
                <a:solidFill>
                  <a:srgbClr val="0070C0"/>
                </a:solidFill>
              </a:rPr>
              <a:t>Technologies Used:</a:t>
            </a:r>
          </a:p>
        </p:txBody>
      </p:sp>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5</a:t>
            </a:fld>
            <a:endParaRPr lang="en-US" dirty="0">
              <a:solidFill>
                <a:prstClr val="white">
                  <a:lumMod val="95000"/>
                </a:prstClr>
              </a:solidFill>
            </a:endParaRPr>
          </a:p>
        </p:txBody>
      </p:sp>
      <p:sp>
        <p:nvSpPr>
          <p:cNvPr id="5" name="TextBox 4"/>
          <p:cNvSpPr txBox="1"/>
          <p:nvPr/>
        </p:nvSpPr>
        <p:spPr>
          <a:xfrm>
            <a:off x="3993776" y="1385272"/>
            <a:ext cx="5554164" cy="3416320"/>
          </a:xfrm>
          <a:prstGeom prst="rect">
            <a:avLst/>
          </a:prstGeom>
          <a:noFill/>
        </p:spPr>
        <p:txBody>
          <a:bodyPr wrap="square" rtlCol="0">
            <a:spAutoFit/>
          </a:bodyPr>
          <a:lstStyle/>
          <a:p>
            <a:pPr marL="285750" indent="-285750">
              <a:buFont typeface="Arial" panose="020B0604020202020204" pitchFamily="34" charset="0"/>
              <a:buChar char="•"/>
            </a:pPr>
            <a:endParaRPr lang="en-US" i="1" dirty="0">
              <a:solidFill>
                <a:srgbClr val="002060"/>
              </a:solidFill>
            </a:endParaRPr>
          </a:p>
          <a:p>
            <a:pPr marL="285750" indent="-285750">
              <a:buFont typeface="Arial" panose="020B0604020202020204" pitchFamily="34" charset="0"/>
              <a:buChar char="•"/>
            </a:pPr>
            <a:r>
              <a:rPr lang="en-US" i="1" dirty="0" smtClean="0">
                <a:solidFill>
                  <a:srgbClr val="002060"/>
                </a:solidFill>
              </a:rPr>
              <a:t>Python</a:t>
            </a:r>
            <a:endParaRPr lang="en-US" i="1" dirty="0">
              <a:solidFill>
                <a:srgbClr val="002060"/>
              </a:solidFill>
            </a:endParaRPr>
          </a:p>
          <a:p>
            <a:pPr marL="285750" indent="-285750">
              <a:buFont typeface="Arial" panose="020B0604020202020204" pitchFamily="34" charset="0"/>
              <a:buChar char="•"/>
            </a:pPr>
            <a:r>
              <a:rPr lang="en-US" i="1" dirty="0" smtClean="0">
                <a:solidFill>
                  <a:srgbClr val="002060"/>
                </a:solidFill>
              </a:rPr>
              <a:t>Pandas</a:t>
            </a:r>
          </a:p>
          <a:p>
            <a:pPr marL="285750" indent="-285750">
              <a:buFont typeface="Arial" panose="020B0604020202020204" pitchFamily="34" charset="0"/>
              <a:buChar char="•"/>
            </a:pPr>
            <a:r>
              <a:rPr lang="en-US" i="1" dirty="0" err="1" smtClean="0">
                <a:solidFill>
                  <a:srgbClr val="002060"/>
                </a:solidFill>
              </a:rPr>
              <a:t>Numpy</a:t>
            </a:r>
            <a:endParaRPr lang="en-US" i="1" dirty="0">
              <a:solidFill>
                <a:srgbClr val="002060"/>
              </a:solidFill>
            </a:endParaRPr>
          </a:p>
          <a:p>
            <a:pPr marL="285750" indent="-285750">
              <a:buFont typeface="Arial" panose="020B0604020202020204" pitchFamily="34" charset="0"/>
              <a:buChar char="•"/>
            </a:pPr>
            <a:r>
              <a:rPr lang="en-US" i="1" dirty="0" err="1" smtClean="0">
                <a:solidFill>
                  <a:srgbClr val="002060"/>
                </a:solidFill>
              </a:rPr>
              <a:t>Sklearn</a:t>
            </a:r>
            <a:endParaRPr lang="en-US" i="1" dirty="0" smtClean="0">
              <a:solidFill>
                <a:srgbClr val="002060"/>
              </a:solidFill>
            </a:endParaRPr>
          </a:p>
          <a:p>
            <a:pPr marL="285750" indent="-285750">
              <a:buFont typeface="Arial" panose="020B0604020202020204" pitchFamily="34" charset="0"/>
              <a:buChar char="•"/>
            </a:pPr>
            <a:r>
              <a:rPr lang="en-US" i="1" dirty="0" smtClean="0">
                <a:solidFill>
                  <a:srgbClr val="002060"/>
                </a:solidFill>
              </a:rPr>
              <a:t>Linear Regression</a:t>
            </a:r>
            <a:endParaRPr lang="en-US" i="1" dirty="0">
              <a:solidFill>
                <a:srgbClr val="002060"/>
              </a:solidFill>
            </a:endParaRPr>
          </a:p>
          <a:p>
            <a:pPr marL="285750" indent="-285750">
              <a:buFont typeface="Arial" panose="020B0604020202020204" pitchFamily="34" charset="0"/>
              <a:buChar char="•"/>
            </a:pPr>
            <a:r>
              <a:rPr lang="en-US" i="1" dirty="0" err="1" smtClean="0">
                <a:solidFill>
                  <a:srgbClr val="002060"/>
                </a:solidFill>
              </a:rPr>
              <a:t>Matplotlib</a:t>
            </a:r>
            <a:endParaRPr lang="en-US" i="1" dirty="0" smtClean="0">
              <a:solidFill>
                <a:srgbClr val="002060"/>
              </a:solidFill>
            </a:endParaRPr>
          </a:p>
          <a:p>
            <a:pPr marL="285750" indent="-285750">
              <a:buFont typeface="Arial" panose="020B0604020202020204" pitchFamily="34" charset="0"/>
              <a:buChar char="•"/>
            </a:pPr>
            <a:r>
              <a:rPr lang="en-US" i="1" dirty="0" smtClean="0">
                <a:solidFill>
                  <a:srgbClr val="002060"/>
                </a:solidFill>
              </a:rPr>
              <a:t>Tableau</a:t>
            </a:r>
          </a:p>
          <a:p>
            <a:pPr marL="285750" indent="-285750">
              <a:buFont typeface="Arial" panose="020B0604020202020204" pitchFamily="34" charset="0"/>
              <a:buChar char="•"/>
            </a:pPr>
            <a:r>
              <a:rPr lang="en-US" i="1" dirty="0" err="1" smtClean="0">
                <a:solidFill>
                  <a:srgbClr val="002060"/>
                </a:solidFill>
              </a:rPr>
              <a:t>Jupyter</a:t>
            </a:r>
            <a:r>
              <a:rPr lang="en-US" i="1" dirty="0" smtClean="0">
                <a:solidFill>
                  <a:srgbClr val="002060"/>
                </a:solidFill>
              </a:rPr>
              <a:t> Notebook</a:t>
            </a:r>
          </a:p>
          <a:p>
            <a:pPr marL="285750" indent="-285750">
              <a:buFont typeface="Arial" panose="020B0604020202020204" pitchFamily="34" charset="0"/>
              <a:buChar char="•"/>
            </a:pPr>
            <a:r>
              <a:rPr lang="en-US" i="1" dirty="0" err="1" smtClean="0">
                <a:solidFill>
                  <a:srgbClr val="002060"/>
                </a:solidFill>
              </a:rPr>
              <a:t>Github</a:t>
            </a:r>
            <a:endParaRPr lang="en-US" i="1" dirty="0">
              <a:solidFill>
                <a:srgbClr val="002060"/>
              </a:solidFill>
            </a:endParaRPr>
          </a:p>
          <a:p>
            <a:pPr marL="285750" indent="-285750">
              <a:buFont typeface="Arial" panose="020B0604020202020204" pitchFamily="34" charset="0"/>
              <a:buChar char="•"/>
            </a:pPr>
            <a:endParaRPr lang="en-US" i="1" dirty="0">
              <a:solidFill>
                <a:srgbClr val="002060"/>
              </a:solidFill>
            </a:endParaRPr>
          </a:p>
          <a:p>
            <a:pPr marL="285750" indent="-285750">
              <a:buFont typeface="Arial" panose="020B0604020202020204" pitchFamily="34" charset="0"/>
              <a:buChar char="•"/>
            </a:pPr>
            <a:endParaRPr lang="en-US" dirty="0">
              <a:solidFill>
                <a:srgbClr val="002060"/>
              </a:solidFill>
            </a:endParaRPr>
          </a:p>
        </p:txBody>
      </p:sp>
      <p:sp>
        <p:nvSpPr>
          <p:cNvPr id="8" name="TextBox 7"/>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3" name="Picture 2"/>
          <p:cNvPicPr>
            <a:picLocks noChangeAspect="1"/>
          </p:cNvPicPr>
          <p:nvPr/>
        </p:nvPicPr>
        <p:blipFill>
          <a:blip r:embed="rId2"/>
          <a:stretch>
            <a:fillRect/>
          </a:stretch>
        </p:blipFill>
        <p:spPr>
          <a:xfrm>
            <a:off x="3386137" y="4796341"/>
            <a:ext cx="3590925" cy="933450"/>
          </a:xfrm>
          <a:prstGeom prst="rect">
            <a:avLst/>
          </a:prstGeom>
        </p:spPr>
      </p:pic>
    </p:spTree>
    <p:extLst>
      <p:ext uri="{BB962C8B-B14F-4D97-AF65-F5344CB8AC3E}">
        <p14:creationId xmlns:p14="http://schemas.microsoft.com/office/powerpoint/2010/main" val="114350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67533"/>
            <a:ext cx="10363200" cy="555063"/>
          </a:xfrm>
        </p:spPr>
        <p:txBody>
          <a:bodyPr>
            <a:normAutofit/>
          </a:bodyPr>
          <a:lstStyle/>
          <a:p>
            <a:pPr algn="ctr"/>
            <a:r>
              <a:rPr lang="en-US" sz="2400" dirty="0">
                <a:solidFill>
                  <a:srgbClr val="0070C0"/>
                </a:solidFill>
              </a:rPr>
              <a:t>Data Sources</a:t>
            </a:r>
          </a:p>
        </p:txBody>
      </p:sp>
      <p:sp>
        <p:nvSpPr>
          <p:cNvPr id="4" name="Slide Number Placeholder 3"/>
          <p:cNvSpPr>
            <a:spLocks noGrp="1"/>
          </p:cNvSpPr>
          <p:nvPr>
            <p:ph type="sldNum" sz="quarter" idx="12"/>
          </p:nvPr>
        </p:nvSpPr>
        <p:spPr/>
        <p:txBody>
          <a:bodyPr/>
          <a:lstStyle/>
          <a:p>
            <a:fld id="{15A9E702-499B-4560-ACCC-23589EF64113}" type="slidenum">
              <a:rPr lang="en-US" smtClean="0">
                <a:solidFill>
                  <a:prstClr val="white">
                    <a:lumMod val="95000"/>
                  </a:prstClr>
                </a:solidFill>
              </a:rPr>
              <a:pPr/>
              <a:t>6</a:t>
            </a:fld>
            <a:endParaRPr lang="en-US" dirty="0">
              <a:solidFill>
                <a:prstClr val="white">
                  <a:lumMod val="95000"/>
                </a:prstClr>
              </a:solidFill>
            </a:endParaRPr>
          </a:p>
        </p:txBody>
      </p:sp>
      <p:sp>
        <p:nvSpPr>
          <p:cNvPr id="5" name="TextBox 4"/>
          <p:cNvSpPr txBox="1"/>
          <p:nvPr/>
        </p:nvSpPr>
        <p:spPr>
          <a:xfrm>
            <a:off x="1898970" y="2555298"/>
            <a:ext cx="7953589" cy="923330"/>
          </a:xfrm>
          <a:prstGeom prst="rect">
            <a:avLst/>
          </a:prstGeom>
          <a:noFill/>
        </p:spPr>
        <p:txBody>
          <a:bodyPr wrap="square" rtlCol="0">
            <a:spAutoFit/>
          </a:bodyPr>
          <a:lstStyle/>
          <a:p>
            <a:pPr algn="ctr"/>
            <a:endParaRPr lang="en-US" b="1" dirty="0">
              <a:solidFill>
                <a:srgbClr val="0070C0"/>
              </a:solidFill>
            </a:endParaRPr>
          </a:p>
          <a:p>
            <a:pPr algn="ctr"/>
            <a:r>
              <a:rPr lang="en-US" b="1" dirty="0" smtClean="0">
                <a:solidFill>
                  <a:srgbClr val="0070C0"/>
                </a:solidFill>
              </a:rPr>
              <a:t>Excel Data File</a:t>
            </a:r>
            <a:endParaRPr lang="en-US" b="1" dirty="0">
              <a:solidFill>
                <a:srgbClr val="0070C0"/>
              </a:solidFill>
            </a:endParaRPr>
          </a:p>
          <a:p>
            <a:pPr algn="ctr"/>
            <a:endParaRPr lang="en-US" b="1" dirty="0">
              <a:solidFill>
                <a:srgbClr val="0070C0"/>
              </a:solidFill>
            </a:endParaRPr>
          </a:p>
        </p:txBody>
      </p:sp>
      <p:sp>
        <p:nvSpPr>
          <p:cNvPr id="11" name="TextBox 10"/>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1013956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A33B44A-ABB4-41AC-8335-925C51E56CD7}"/>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7</a:t>
            </a:fld>
            <a:endParaRPr lang="en-US" dirty="0">
              <a:solidFill>
                <a:prstClr val="white">
                  <a:lumMod val="95000"/>
                </a:prstClr>
              </a:solidFill>
            </a:endParaRPr>
          </a:p>
        </p:txBody>
      </p:sp>
      <p:sp>
        <p:nvSpPr>
          <p:cNvPr id="7" name="Text Placeholder 6">
            <a:extLst>
              <a:ext uri="{FF2B5EF4-FFF2-40B4-BE49-F238E27FC236}">
                <a16:creationId xmlns="" xmlns:a16="http://schemas.microsoft.com/office/drawing/2014/main" id="{90B30D91-FC61-48C8-9B7D-4BA24A9D9A82}"/>
              </a:ext>
            </a:extLst>
          </p:cNvPr>
          <p:cNvSpPr>
            <a:spLocks noGrp="1"/>
          </p:cNvSpPr>
          <p:nvPr>
            <p:ph type="body" idx="1"/>
          </p:nvPr>
        </p:nvSpPr>
        <p:spPr>
          <a:xfrm>
            <a:off x="2319505" y="1157288"/>
            <a:ext cx="7552990" cy="1272262"/>
          </a:xfrm>
        </p:spPr>
        <p:txBody>
          <a:bodyPr>
            <a:normAutofit/>
          </a:bodyPr>
          <a:lstStyle/>
          <a:p>
            <a:pPr algn="ctr"/>
            <a:r>
              <a:rPr lang="en-US" sz="4400" b="1" dirty="0">
                <a:solidFill>
                  <a:srgbClr val="0070C0"/>
                </a:solidFill>
              </a:rPr>
              <a:t>Data Gathering Examples </a:t>
            </a:r>
          </a:p>
        </p:txBody>
      </p:sp>
      <p:pic>
        <p:nvPicPr>
          <p:cNvPr id="3" name="Picture 2">
            <a:extLst>
              <a:ext uri="{FF2B5EF4-FFF2-40B4-BE49-F238E27FC236}">
                <a16:creationId xmlns="" xmlns:a16="http://schemas.microsoft.com/office/drawing/2014/main" id="{D05FF611-C609-4F1A-B457-74C6867556BD}"/>
              </a:ext>
            </a:extLst>
          </p:cNvPr>
          <p:cNvPicPr>
            <a:picLocks noChangeAspect="1"/>
          </p:cNvPicPr>
          <p:nvPr/>
        </p:nvPicPr>
        <p:blipFill>
          <a:blip r:embed="rId2"/>
          <a:stretch>
            <a:fillRect/>
          </a:stretch>
        </p:blipFill>
        <p:spPr>
          <a:xfrm>
            <a:off x="3316063" y="2977976"/>
            <a:ext cx="5559874" cy="3632959"/>
          </a:xfrm>
          <a:prstGeom prst="rect">
            <a:avLst/>
          </a:prstGeom>
        </p:spPr>
      </p:pic>
      <p:sp>
        <p:nvSpPr>
          <p:cNvPr id="5" name="TextBox 4"/>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spTree>
    <p:extLst>
      <p:ext uri="{BB962C8B-B14F-4D97-AF65-F5344CB8AC3E}">
        <p14:creationId xmlns:p14="http://schemas.microsoft.com/office/powerpoint/2010/main" val="3894226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FA8B510-4EDB-49A7-8B0C-168EDA630D3C}"/>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8</a:t>
            </a:fld>
            <a:endParaRPr lang="en-US" dirty="0">
              <a:solidFill>
                <a:prstClr val="white">
                  <a:lumMod val="95000"/>
                </a:prstClr>
              </a:solidFill>
            </a:endParaRPr>
          </a:p>
        </p:txBody>
      </p:sp>
      <p:sp>
        <p:nvSpPr>
          <p:cNvPr id="5" name="Text Placeholder 2">
            <a:extLst>
              <a:ext uri="{FF2B5EF4-FFF2-40B4-BE49-F238E27FC236}">
                <a16:creationId xmlns="" xmlns:a16="http://schemas.microsoft.com/office/drawing/2014/main" id="{6E3F816D-C212-4249-8E6D-8EC8FC37DA78}"/>
              </a:ext>
            </a:extLst>
          </p:cNvPr>
          <p:cNvSpPr txBox="1">
            <a:spLocks/>
          </p:cNvSpPr>
          <p:nvPr/>
        </p:nvSpPr>
        <p:spPr>
          <a:xfrm>
            <a:off x="520592" y="824483"/>
            <a:ext cx="10562804" cy="64555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1800" b="1" dirty="0">
                <a:solidFill>
                  <a:srgbClr val="0070C0"/>
                </a:solidFill>
              </a:rPr>
              <a:t>Data </a:t>
            </a:r>
            <a:r>
              <a:rPr lang="en-US" sz="1800" b="1" dirty="0" smtClean="0">
                <a:solidFill>
                  <a:srgbClr val="0070C0"/>
                </a:solidFill>
              </a:rPr>
              <a:t>Preparation for Model</a:t>
            </a:r>
            <a:endParaRPr lang="en-US" sz="1800" b="1" dirty="0">
              <a:solidFill>
                <a:srgbClr val="0070C0"/>
              </a:solidFill>
            </a:endParaRPr>
          </a:p>
        </p:txBody>
      </p:sp>
      <p:sp>
        <p:nvSpPr>
          <p:cNvPr id="7" name="TextBox 6"/>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3" name="Picture 2"/>
          <p:cNvPicPr>
            <a:picLocks noChangeAspect="1"/>
          </p:cNvPicPr>
          <p:nvPr/>
        </p:nvPicPr>
        <p:blipFill>
          <a:blip r:embed="rId2"/>
          <a:stretch>
            <a:fillRect/>
          </a:stretch>
        </p:blipFill>
        <p:spPr>
          <a:xfrm>
            <a:off x="625228" y="1470040"/>
            <a:ext cx="8391525" cy="1504950"/>
          </a:xfrm>
          <a:prstGeom prst="rect">
            <a:avLst/>
          </a:prstGeom>
        </p:spPr>
      </p:pic>
      <p:pic>
        <p:nvPicPr>
          <p:cNvPr id="9" name="Picture 8"/>
          <p:cNvPicPr>
            <a:picLocks noChangeAspect="1"/>
          </p:cNvPicPr>
          <p:nvPr/>
        </p:nvPicPr>
        <p:blipFill>
          <a:blip r:embed="rId3"/>
          <a:stretch>
            <a:fillRect/>
          </a:stretch>
        </p:blipFill>
        <p:spPr>
          <a:xfrm>
            <a:off x="625228" y="3232061"/>
            <a:ext cx="8477250" cy="1295400"/>
          </a:xfrm>
          <a:prstGeom prst="rect">
            <a:avLst/>
          </a:prstGeom>
        </p:spPr>
      </p:pic>
      <p:pic>
        <p:nvPicPr>
          <p:cNvPr id="11" name="Picture 10"/>
          <p:cNvPicPr>
            <a:picLocks noChangeAspect="1"/>
          </p:cNvPicPr>
          <p:nvPr/>
        </p:nvPicPr>
        <p:blipFill>
          <a:blip r:embed="rId4"/>
          <a:stretch>
            <a:fillRect/>
          </a:stretch>
        </p:blipFill>
        <p:spPr>
          <a:xfrm>
            <a:off x="625228" y="4861776"/>
            <a:ext cx="5838825" cy="1000125"/>
          </a:xfrm>
          <a:prstGeom prst="rect">
            <a:avLst/>
          </a:prstGeom>
        </p:spPr>
      </p:pic>
    </p:spTree>
    <p:extLst>
      <p:ext uri="{BB962C8B-B14F-4D97-AF65-F5344CB8AC3E}">
        <p14:creationId xmlns:p14="http://schemas.microsoft.com/office/powerpoint/2010/main" val="3442654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FA8B510-4EDB-49A7-8B0C-168EDA630D3C}"/>
              </a:ext>
            </a:extLst>
          </p:cNvPr>
          <p:cNvSpPr>
            <a:spLocks noGrp="1"/>
          </p:cNvSpPr>
          <p:nvPr>
            <p:ph type="sldNum" sz="quarter" idx="12"/>
          </p:nvPr>
        </p:nvSpPr>
        <p:spPr/>
        <p:txBody>
          <a:bodyPr/>
          <a:lstStyle/>
          <a:p>
            <a:fld id="{15A9E702-499B-4560-ACCC-23589EF64113}" type="slidenum">
              <a:rPr lang="en-US" smtClean="0">
                <a:solidFill>
                  <a:prstClr val="white">
                    <a:lumMod val="95000"/>
                  </a:prstClr>
                </a:solidFill>
              </a:rPr>
              <a:pPr/>
              <a:t>9</a:t>
            </a:fld>
            <a:endParaRPr lang="en-US" dirty="0">
              <a:solidFill>
                <a:prstClr val="white">
                  <a:lumMod val="95000"/>
                </a:prstClr>
              </a:solidFill>
            </a:endParaRPr>
          </a:p>
        </p:txBody>
      </p:sp>
      <p:sp>
        <p:nvSpPr>
          <p:cNvPr id="5" name="Text Placeholder 2">
            <a:extLst>
              <a:ext uri="{FF2B5EF4-FFF2-40B4-BE49-F238E27FC236}">
                <a16:creationId xmlns="" xmlns:a16="http://schemas.microsoft.com/office/drawing/2014/main" id="{6E3F816D-C212-4249-8E6D-8EC8FC37DA78}"/>
              </a:ext>
            </a:extLst>
          </p:cNvPr>
          <p:cNvSpPr txBox="1">
            <a:spLocks/>
          </p:cNvSpPr>
          <p:nvPr/>
        </p:nvSpPr>
        <p:spPr>
          <a:xfrm>
            <a:off x="329184" y="748530"/>
            <a:ext cx="11595042" cy="645557"/>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b="1" dirty="0" smtClean="0">
                <a:solidFill>
                  <a:srgbClr val="0070C0"/>
                </a:solidFill>
              </a:rPr>
              <a:t>Applying Machine Learning and creating a Regression Model </a:t>
            </a:r>
            <a:endParaRPr lang="en-US" b="1" dirty="0">
              <a:solidFill>
                <a:srgbClr val="0070C0"/>
              </a:solidFill>
            </a:endParaRPr>
          </a:p>
        </p:txBody>
      </p:sp>
      <p:sp>
        <p:nvSpPr>
          <p:cNvPr id="7" name="TextBox 6"/>
          <p:cNvSpPr txBox="1"/>
          <p:nvPr/>
        </p:nvSpPr>
        <p:spPr>
          <a:xfrm>
            <a:off x="3993776" y="82767"/>
            <a:ext cx="3763979" cy="461665"/>
          </a:xfrm>
          <a:prstGeom prst="rect">
            <a:avLst/>
          </a:prstGeom>
          <a:noFill/>
        </p:spPr>
        <p:txBody>
          <a:bodyPr wrap="none" rtlCol="0">
            <a:spAutoFit/>
          </a:bodyPr>
          <a:lstStyle/>
          <a:p>
            <a:r>
              <a:rPr lang="en-US" sz="2400" b="1" dirty="0" smtClean="0">
                <a:solidFill>
                  <a:srgbClr val="0070C0"/>
                </a:solidFill>
              </a:rPr>
              <a:t>Predict Wastage at Plant</a:t>
            </a:r>
            <a:endParaRPr lang="en-US" sz="2400" b="1" dirty="0">
              <a:solidFill>
                <a:srgbClr val="0070C0"/>
              </a:solidFill>
            </a:endParaRPr>
          </a:p>
        </p:txBody>
      </p:sp>
      <p:pic>
        <p:nvPicPr>
          <p:cNvPr id="9" name="Picture 8"/>
          <p:cNvPicPr>
            <a:picLocks noChangeAspect="1"/>
          </p:cNvPicPr>
          <p:nvPr/>
        </p:nvPicPr>
        <p:blipFill>
          <a:blip r:embed="rId2"/>
          <a:stretch>
            <a:fillRect/>
          </a:stretch>
        </p:blipFill>
        <p:spPr>
          <a:xfrm>
            <a:off x="756030" y="1719866"/>
            <a:ext cx="7305675" cy="533400"/>
          </a:xfrm>
          <a:prstGeom prst="rect">
            <a:avLst/>
          </a:prstGeom>
        </p:spPr>
      </p:pic>
      <p:pic>
        <p:nvPicPr>
          <p:cNvPr id="10" name="Picture 9"/>
          <p:cNvPicPr>
            <a:picLocks noChangeAspect="1"/>
          </p:cNvPicPr>
          <p:nvPr/>
        </p:nvPicPr>
        <p:blipFill>
          <a:blip r:embed="rId3"/>
          <a:stretch>
            <a:fillRect/>
          </a:stretch>
        </p:blipFill>
        <p:spPr>
          <a:xfrm>
            <a:off x="756030" y="2530613"/>
            <a:ext cx="5067300" cy="1495425"/>
          </a:xfrm>
          <a:prstGeom prst="rect">
            <a:avLst/>
          </a:prstGeom>
        </p:spPr>
      </p:pic>
    </p:spTree>
    <p:extLst>
      <p:ext uri="{BB962C8B-B14F-4D97-AF65-F5344CB8AC3E}">
        <p14:creationId xmlns:p14="http://schemas.microsoft.com/office/powerpoint/2010/main" val="175731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LC JH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 id="{E98BB5FE-109C-4355-B01C-FBC54F0B26F3}" vid="{305F95E8-131F-4E3F-BED4-C8D1DA700BF9}"/>
    </a:ext>
  </a:extLst>
</a:theme>
</file>

<file path=ppt/theme/theme2.xml><?xml version="1.0" encoding="utf-8"?>
<a:theme xmlns:a="http://schemas.openxmlformats.org/drawingml/2006/main" name="1_LC JH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 id="{E98BB5FE-109C-4355-B01C-FBC54F0B26F3}" vid="{305F95E8-131F-4E3F-BED4-C8D1DA700B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513F4B437BE343B4858032C6B92E94" ma:contentTypeVersion="0" ma:contentTypeDescription="Create a new document." ma:contentTypeScope="" ma:versionID="a9c5f3da47fbc57e93b73e3d11d548e0">
  <xsd:schema xmlns:xsd="http://www.w3.org/2001/XMLSchema" xmlns:xs="http://www.w3.org/2001/XMLSchema" xmlns:p="http://schemas.microsoft.com/office/2006/metadata/properties" xmlns:ns2="c14bc07c-7929-431f-b765-3c75365170bb" targetNamespace="http://schemas.microsoft.com/office/2006/metadata/properties" ma:root="true" ma:fieldsID="20e7f23dcbda8923a9761f0ba8192d18" ns2:_="">
    <xsd:import namespace="c14bc07c-7929-431f-b765-3c75365170b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4bc07c-7929-431f-b765-3c75365170b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c14bc07c-7929-431f-b765-3c75365170bb">RYFWNPUKVFEK-1867278242-374</_dlc_DocId>
    <_dlc_DocIdUrl xmlns="c14bc07c-7929-431f-b765-3c75365170bb">
      <Url>https://www.hardienet.com/it/BSys/BI/_layouts/15/DocIdRedir.aspx?ID=RYFWNPUKVFEK-1867278242-374</Url>
      <Description>RYFWNPUKVFEK-1867278242-374</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F2497A3-065A-4308-B660-68E8E098B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4bc07c-7929-431f-b765-3c7536517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4D145C-A395-4AE0-BE4E-E47CB28050CD}">
  <ds:schemaRefs>
    <ds:schemaRef ds:uri="http://www.w3.org/XML/1998/namespace"/>
    <ds:schemaRef ds:uri="http://purl.org/dc/terms/"/>
    <ds:schemaRef ds:uri="c14bc07c-7929-431f-b765-3c75365170bb"/>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C4B4EF-0C58-4DBC-8596-63258DC1BF59}">
  <ds:schemaRefs>
    <ds:schemaRef ds:uri="http://schemas.microsoft.com/sharepoint/v3/contenttype/forms"/>
  </ds:schemaRefs>
</ds:datastoreItem>
</file>

<file path=customXml/itemProps4.xml><?xml version="1.0" encoding="utf-8"?>
<ds:datastoreItem xmlns:ds="http://schemas.openxmlformats.org/officeDocument/2006/customXml" ds:itemID="{F069810A-FBD6-4E55-AB6D-6F53C91D1AD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111499</TotalTime>
  <Words>487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Wingdings</vt:lpstr>
      <vt:lpstr>LC JH Theme</vt:lpstr>
      <vt:lpstr>1_LC JH Theme</vt:lpstr>
      <vt:lpstr> Creating a REGRESSION model for PREDICTING WASTE  </vt:lpstr>
      <vt:lpstr>Project Outline</vt:lpstr>
      <vt:lpstr>Approach</vt:lpstr>
      <vt:lpstr>Challenges</vt:lpstr>
      <vt:lpstr>Technologies Used:</vt:lpstr>
      <vt:lpstr>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James Hardie Building Products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Update</dc:title>
  <dc:creator>Amanda Walters</dc:creator>
  <cp:lastModifiedBy>Sujit Singh</cp:lastModifiedBy>
  <cp:revision>664</cp:revision>
  <dcterms:created xsi:type="dcterms:W3CDTF">2016-01-25T22:23:09Z</dcterms:created>
  <dcterms:modified xsi:type="dcterms:W3CDTF">2019-01-26T20:11:25Z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0x01010041513F4B437BE343B4858032C6B92E94</vt:lpwstr>
  </property>
  <property fmtid="{D5CDD505-2E9C-101B-9397-08002B2CF9AE}" pid="3" name="_dlc_DocIdItemGuid">
    <vt:lpwstr>a18d67b1-9be8-4812-8cf1-9137c66b4c6f</vt:lpwstr>
  </property>
</Properties>
</file>