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8" r:id="rId6"/>
    <p:sldId id="282" r:id="rId7"/>
    <p:sldId id="268" r:id="rId8"/>
    <p:sldId id="261" r:id="rId9"/>
    <p:sldId id="264" r:id="rId10"/>
    <p:sldId id="280" r:id="rId11"/>
    <p:sldId id="270" r:id="rId12"/>
    <p:sldId id="273" r:id="rId13"/>
    <p:sldId id="279" r:id="rId14"/>
    <p:sldId id="281" r:id="rId15"/>
    <p:sldId id="278" r:id="rId16"/>
    <p:sldId id="283" r:id="rId17"/>
    <p:sldId id="274" r:id="rId18"/>
    <p:sldId id="272" r:id="rId19"/>
    <p:sldId id="275" r:id="rId20"/>
    <p:sldId id="276" r:id="rId21"/>
    <p:sldId id="277" r:id="rId22"/>
    <p:sldId id="287" r:id="rId23"/>
    <p:sldId id="284"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EDC1B3-8555-4650-A90D-D67B3857767A}">
          <p14:sldIdLst>
            <p14:sldId id="256"/>
            <p14:sldId id="258"/>
            <p14:sldId id="282"/>
            <p14:sldId id="268"/>
          </p14:sldIdLst>
        </p14:section>
        <p14:section name="Untitled Section" id="{C9BA949C-3EDE-45AA-BD7F-8A6BE0C54614}">
          <p14:sldIdLst>
            <p14:sldId id="261"/>
            <p14:sldId id="264"/>
            <p14:sldId id="280"/>
            <p14:sldId id="270"/>
            <p14:sldId id="273"/>
            <p14:sldId id="279"/>
            <p14:sldId id="281"/>
            <p14:sldId id="278"/>
            <p14:sldId id="283"/>
            <p14:sldId id="274"/>
            <p14:sldId id="272"/>
            <p14:sldId id="275"/>
            <p14:sldId id="276"/>
            <p14:sldId id="277"/>
            <p14:sldId id="287"/>
            <p14:sldId id="284"/>
            <p14:sldId id="285"/>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415" autoAdjust="0"/>
  </p:normalViewPr>
  <p:slideViewPr>
    <p:cSldViewPr snapToGrid="0" showGuides="1">
      <p:cViewPr>
        <p:scale>
          <a:sx n="72" d="100"/>
          <a:sy n="72" d="100"/>
        </p:scale>
        <p:origin x="456" y="36"/>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9/24/2019</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9/24/2019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255651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97592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12</a:t>
            </a:fld>
            <a:endParaRPr lang="en-US" noProof="0" dirty="0"/>
          </a:p>
        </p:txBody>
      </p:sp>
    </p:spTree>
    <p:extLst>
      <p:ext uri="{BB962C8B-B14F-4D97-AF65-F5344CB8AC3E}">
        <p14:creationId xmlns:p14="http://schemas.microsoft.com/office/powerpoint/2010/main" val="274748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14</a:t>
            </a:fld>
            <a:endParaRPr lang="en-US" noProof="0" dirty="0"/>
          </a:p>
        </p:txBody>
      </p:sp>
    </p:spTree>
    <p:extLst>
      <p:ext uri="{BB962C8B-B14F-4D97-AF65-F5344CB8AC3E}">
        <p14:creationId xmlns:p14="http://schemas.microsoft.com/office/powerpoint/2010/main" val="5091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686300" y="2668238"/>
            <a:ext cx="7233557" cy="593807"/>
          </a:xfrm>
        </p:spPr>
        <p:txBody>
          <a:bodyPr>
            <a:noAutofit/>
          </a:bodyPr>
          <a:lstStyle/>
          <a:p>
            <a:r>
              <a:rPr lang="en-US" sz="3500" dirty="0">
                <a:solidFill>
                  <a:schemeClr val="accent1">
                    <a:lumMod val="50000"/>
                  </a:schemeClr>
                </a:solidFill>
                <a:latin typeface="Segoe UI" panose="020B0502040204020203" pitchFamily="34" charset="0"/>
                <a:cs typeface="Segoe UI" panose="020B0502040204020203" pitchFamily="34" charset="0"/>
              </a:rPr>
              <a:t>Realtime stock data analysis</a:t>
            </a:r>
            <a:endParaRPr lang="en-IN" sz="3500" dirty="0">
              <a:solidFill>
                <a:schemeClr val="accent1">
                  <a:lumMod val="50000"/>
                </a:schemeClr>
              </a:solidFill>
            </a:endParaRPr>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4686299" y="3188818"/>
            <a:ext cx="7233557" cy="365125"/>
          </a:xfrm>
        </p:spPr>
        <p:txBody>
          <a:bodyPr>
            <a:normAutofit lnSpcReduction="10000"/>
          </a:bodyPr>
          <a:lstStyle/>
          <a:p>
            <a:pPr>
              <a:lnSpc>
                <a:spcPct val="100000"/>
              </a:lnSpc>
              <a:spcBef>
                <a:spcPts val="600"/>
              </a:spcBef>
            </a:pPr>
            <a:r>
              <a:rPr lang="en-US" u="sng" dirty="0">
                <a:solidFill>
                  <a:schemeClr val="accent6">
                    <a:lumMod val="60000"/>
                    <a:lumOff val="40000"/>
                  </a:schemeClr>
                </a:solidFill>
                <a:latin typeface="Segoe UI Semibold" panose="020B0702040204020203" pitchFamily="34" charset="0"/>
                <a:cs typeface="Segoe UI Semibold" panose="020B0702040204020203" pitchFamily="34" charset="0"/>
              </a:rPr>
              <a:t>Submitted to: PROF. Mrudula Mukadam</a:t>
            </a:r>
          </a:p>
        </p:txBody>
      </p:sp>
      <p:sp>
        <p:nvSpPr>
          <p:cNvPr id="5" name="Subtitle 2">
            <a:extLst>
              <a:ext uri="{FF2B5EF4-FFF2-40B4-BE49-F238E27FC236}">
                <a16:creationId xmlns:a16="http://schemas.microsoft.com/office/drawing/2014/main" id="{CE9D51C4-E842-424E-B820-D5F1149BA2D9}"/>
              </a:ext>
            </a:extLst>
          </p:cNvPr>
          <p:cNvSpPr txBox="1">
            <a:spLocks/>
          </p:cNvSpPr>
          <p:nvPr/>
        </p:nvSpPr>
        <p:spPr>
          <a:xfrm>
            <a:off x="4686297" y="3480564"/>
            <a:ext cx="6987839" cy="487753"/>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0" kern="1200" cap="all"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US" sz="1600" dirty="0">
                <a:latin typeface="Selawik Light" panose="020B0604020202020204" pitchFamily="34" charset="0"/>
              </a:rPr>
              <a:t>On the </a:t>
            </a:r>
            <a:r>
              <a:rPr lang="en-US" sz="1600" dirty="0">
                <a:latin typeface="Selawik Light" panose="020B0604020202020204" pitchFamily="34" charset="0"/>
                <a:cs typeface="Sakkal Majalla" panose="020B0604020202020204" pitchFamily="2" charset="-78"/>
              </a:rPr>
              <a:t>fulfillment</a:t>
            </a:r>
            <a:r>
              <a:rPr lang="en-US" sz="1600" dirty="0">
                <a:latin typeface="Selawik Light" panose="020B0604020202020204" pitchFamily="34" charset="0"/>
              </a:rPr>
              <a:t> of final project (BIG Data technology)</a:t>
            </a:r>
          </a:p>
        </p:txBody>
      </p:sp>
      <p:sp>
        <p:nvSpPr>
          <p:cNvPr id="8" name="Text Placeholder 9">
            <a:extLst>
              <a:ext uri="{FF2B5EF4-FFF2-40B4-BE49-F238E27FC236}">
                <a16:creationId xmlns:a16="http://schemas.microsoft.com/office/drawing/2014/main" id="{74006B42-4515-4804-8C7D-32A1C6CF9B0F}"/>
              </a:ext>
            </a:extLst>
          </p:cNvPr>
          <p:cNvSpPr txBox="1">
            <a:spLocks/>
          </p:cNvSpPr>
          <p:nvPr/>
        </p:nvSpPr>
        <p:spPr>
          <a:xfrm>
            <a:off x="5652418" y="4224551"/>
            <a:ext cx="4701513" cy="2378481"/>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0" kern="1200" cap="all"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t>TEAM:</a:t>
            </a:r>
          </a:p>
          <a:p>
            <a:pPr marL="342900" indent="-342900">
              <a:buFont typeface="Arial" panose="020B0604020202020204" pitchFamily="34" charset="0"/>
              <a:buChar char="•"/>
            </a:pPr>
            <a:r>
              <a:rPr lang="en-US" sz="2000" b="1" dirty="0" err="1"/>
              <a:t>Sujiv</a:t>
            </a:r>
            <a:r>
              <a:rPr lang="en-US" sz="2000" dirty="0"/>
              <a:t> Shrestha</a:t>
            </a:r>
          </a:p>
          <a:p>
            <a:pPr marL="342900" indent="-342900">
              <a:buFont typeface="Arial" panose="020B0604020202020204" pitchFamily="34" charset="0"/>
              <a:buChar char="•"/>
            </a:pPr>
            <a:r>
              <a:rPr lang="en-US" sz="2000" dirty="0"/>
              <a:t>Ngoc </a:t>
            </a:r>
            <a:r>
              <a:rPr lang="en-US" sz="2000" b="1" dirty="0"/>
              <a:t>vu</a:t>
            </a:r>
            <a:r>
              <a:rPr lang="en-US" sz="2000" dirty="0"/>
              <a:t> </a:t>
            </a:r>
            <a:r>
              <a:rPr lang="en-US" sz="2000" dirty="0" err="1"/>
              <a:t>nguyen</a:t>
            </a:r>
            <a:endParaRPr lang="en-US" sz="2000" dirty="0"/>
          </a:p>
          <a:p>
            <a:pPr marL="342900" indent="-342900">
              <a:buFont typeface="Arial" panose="020B0604020202020204" pitchFamily="34" charset="0"/>
              <a:buChar char="•"/>
            </a:pPr>
            <a:r>
              <a:rPr lang="en-US" sz="2000" b="1" dirty="0"/>
              <a:t>Solam</a:t>
            </a:r>
            <a:r>
              <a:rPr lang="en-US" sz="2000" dirty="0"/>
              <a:t> jung rana</a:t>
            </a:r>
          </a:p>
        </p:txBody>
      </p:sp>
      <p:pic>
        <p:nvPicPr>
          <p:cNvPr id="6" name="Picture 5" descr="A picture containing cake, light, traffic, sitting&#10;&#10;Description automatically generated">
            <a:extLst>
              <a:ext uri="{FF2B5EF4-FFF2-40B4-BE49-F238E27FC236}">
                <a16:creationId xmlns:a16="http://schemas.microsoft.com/office/drawing/2014/main" id="{307FD7ED-882B-4B57-8C96-56513E2CB576}"/>
              </a:ext>
            </a:extLst>
          </p:cNvPr>
          <p:cNvPicPr>
            <a:picLocks noChangeAspect="1"/>
          </p:cNvPicPr>
          <p:nvPr/>
        </p:nvPicPr>
        <p:blipFill rotWithShape="1">
          <a:blip r:embed="rId4">
            <a:alphaModFix amt="9000"/>
          </a:blip>
          <a:srcRect l="14899" t="59" r="864" b="1130"/>
          <a:stretch/>
        </p:blipFill>
        <p:spPr>
          <a:xfrm flipH="1">
            <a:off x="4424360" y="0"/>
            <a:ext cx="7767639" cy="6858000"/>
          </a:xfrm>
          <a:prstGeom prst="rect">
            <a:avLst/>
          </a:prstGeom>
        </p:spPr>
      </p:pic>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984C-7B03-4964-AC7D-1BC692B6558D}"/>
              </a:ext>
            </a:extLst>
          </p:cNvPr>
          <p:cNvSpPr>
            <a:spLocks noGrp="1"/>
          </p:cNvSpPr>
          <p:nvPr>
            <p:ph type="title"/>
          </p:nvPr>
        </p:nvSpPr>
        <p:spPr/>
        <p:txBody>
          <a:bodyPr/>
          <a:lstStyle/>
          <a:p>
            <a:r>
              <a:rPr lang="en-US" dirty="0"/>
              <a:t>Spark streaming </a:t>
            </a:r>
            <a:r>
              <a:rPr lang="en-US" dirty="0">
                <a:latin typeface="+mn-lt"/>
              </a:rPr>
              <a:t>(cont..)</a:t>
            </a:r>
          </a:p>
        </p:txBody>
      </p:sp>
      <p:sp>
        <p:nvSpPr>
          <p:cNvPr id="3" name="Slide Number Placeholder 2">
            <a:extLst>
              <a:ext uri="{FF2B5EF4-FFF2-40B4-BE49-F238E27FC236}">
                <a16:creationId xmlns:a16="http://schemas.microsoft.com/office/drawing/2014/main" id="{86D44CD7-C5CA-4978-94D7-22F7C94C227F}"/>
              </a:ext>
            </a:extLst>
          </p:cNvPr>
          <p:cNvSpPr>
            <a:spLocks noGrp="1"/>
          </p:cNvSpPr>
          <p:nvPr>
            <p:ph type="sldNum" sz="quarter" idx="12"/>
          </p:nvPr>
        </p:nvSpPr>
        <p:spPr/>
        <p:txBody>
          <a:bodyPr/>
          <a:lstStyle/>
          <a:p>
            <a:fld id="{48BB047D-A6CD-43AB-96F0-683C726B586B}" type="slidenum">
              <a:rPr lang="en-US" noProof="0" smtClean="0"/>
              <a:pPr/>
              <a:t>10</a:t>
            </a:fld>
            <a:endParaRPr lang="en-US" noProof="0" dirty="0"/>
          </a:p>
        </p:txBody>
      </p:sp>
      <p:sp>
        <p:nvSpPr>
          <p:cNvPr id="4" name="Rectangle 3">
            <a:extLst>
              <a:ext uri="{FF2B5EF4-FFF2-40B4-BE49-F238E27FC236}">
                <a16:creationId xmlns:a16="http://schemas.microsoft.com/office/drawing/2014/main" id="{730314B7-7C6A-427B-A010-4D17AF7A758F}"/>
              </a:ext>
            </a:extLst>
          </p:cNvPr>
          <p:cNvSpPr/>
          <p:nvPr/>
        </p:nvSpPr>
        <p:spPr>
          <a:xfrm>
            <a:off x="596349" y="1625202"/>
            <a:ext cx="11152723" cy="3785652"/>
          </a:xfrm>
          <a:prstGeom prst="rect">
            <a:avLst/>
          </a:prstGeom>
        </p:spPr>
        <p:txBody>
          <a:bodyPr wrap="square">
            <a:spAutoFit/>
          </a:bodyPr>
          <a:lstStyle/>
          <a:p>
            <a:r>
              <a:rPr lang="en-US" sz="1600" dirty="0" err="1"/>
              <a:t>JobRun</a:t>
            </a:r>
            <a:r>
              <a:rPr lang="en-US" sz="1600" dirty="0"/>
              <a:t> Commands:</a:t>
            </a:r>
          </a:p>
          <a:p>
            <a:r>
              <a:rPr lang="en-US" sz="1600" dirty="0"/>
              <a:t>spark-submit --class &lt;CLASS_PATH&gt; --master yarn &lt;JAR_LOCATION&gt; &lt;JOB_CODE&gt; &lt;PORT&gt; &lt;ADDITIONAL_PARAMETERS&gt;</a:t>
            </a:r>
          </a:p>
          <a:p>
            <a:endParaRPr lang="en-US" sz="1600" dirty="0"/>
          </a:p>
          <a:p>
            <a:r>
              <a:rPr lang="en-US" sz="1600" dirty="0"/>
              <a:t>Jobs:</a:t>
            </a:r>
          </a:p>
          <a:p>
            <a:r>
              <a:rPr lang="en-US" sz="1600" dirty="0"/>
              <a:t>K – Stream history indices data from file</a:t>
            </a:r>
          </a:p>
          <a:p>
            <a:r>
              <a:rPr lang="en-US" sz="1600" dirty="0"/>
              <a:t>	Parameters:- Port for </a:t>
            </a:r>
            <a:r>
              <a:rPr lang="en-US" sz="1600" dirty="0" err="1"/>
              <a:t>kafka</a:t>
            </a:r>
            <a:r>
              <a:rPr lang="en-US" sz="1600" dirty="0"/>
              <a:t> data producer service , Input file location</a:t>
            </a:r>
          </a:p>
          <a:p>
            <a:endParaRPr lang="en-US" sz="1600" dirty="0"/>
          </a:p>
          <a:p>
            <a:r>
              <a:rPr lang="en-US" sz="1600" dirty="0"/>
              <a:t>S – Spark Stream job for processing history data</a:t>
            </a:r>
          </a:p>
          <a:p>
            <a:r>
              <a:rPr lang="en-US" sz="1600" dirty="0"/>
              <a:t>	Parameters:-Port for </a:t>
            </a:r>
            <a:r>
              <a:rPr lang="en-US" sz="1600" dirty="0" err="1"/>
              <a:t>kafka</a:t>
            </a:r>
            <a:r>
              <a:rPr lang="en-US" sz="1600" dirty="0"/>
              <a:t> data consumer service</a:t>
            </a:r>
          </a:p>
          <a:p>
            <a:endParaRPr lang="en-US" sz="1600" dirty="0"/>
          </a:p>
          <a:p>
            <a:r>
              <a:rPr lang="en-US" sz="1600" dirty="0"/>
              <a:t>O – Online Stream Stock Data from web</a:t>
            </a:r>
          </a:p>
          <a:p>
            <a:r>
              <a:rPr lang="en-US" sz="1600" dirty="0"/>
              <a:t>	Parameters:- Port for Kafka data producer service, streaming mode (real or mock), company symbol.</a:t>
            </a:r>
          </a:p>
          <a:p>
            <a:endParaRPr lang="en-US" sz="1600" dirty="0"/>
          </a:p>
          <a:p>
            <a:r>
              <a:rPr lang="en-US" sz="1600" dirty="0"/>
              <a:t>C – Analyze </a:t>
            </a:r>
            <a:r>
              <a:rPr lang="en-US" sz="1600" dirty="0" err="1"/>
              <a:t>realtime</a:t>
            </a:r>
            <a:r>
              <a:rPr lang="en-US" sz="1600" dirty="0"/>
              <a:t> stream data</a:t>
            </a:r>
          </a:p>
          <a:p>
            <a:r>
              <a:rPr lang="en-US" sz="1600" dirty="0"/>
              <a:t>	Parameters:-Port for Kafka data consumer service</a:t>
            </a:r>
          </a:p>
        </p:txBody>
      </p:sp>
    </p:spTree>
    <p:extLst>
      <p:ext uri="{BB962C8B-B14F-4D97-AF65-F5344CB8AC3E}">
        <p14:creationId xmlns:p14="http://schemas.microsoft.com/office/powerpoint/2010/main" val="45432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984C-7B03-4964-AC7D-1BC692B6558D}"/>
              </a:ext>
            </a:extLst>
          </p:cNvPr>
          <p:cNvSpPr>
            <a:spLocks noGrp="1"/>
          </p:cNvSpPr>
          <p:nvPr>
            <p:ph type="title"/>
          </p:nvPr>
        </p:nvSpPr>
        <p:spPr/>
        <p:txBody>
          <a:bodyPr/>
          <a:lstStyle/>
          <a:p>
            <a:r>
              <a:rPr lang="en-US" dirty="0"/>
              <a:t>Spark streaming </a:t>
            </a:r>
            <a:r>
              <a:rPr lang="en-US" dirty="0">
                <a:latin typeface="+mn-lt"/>
              </a:rPr>
              <a:t>(cont..)</a:t>
            </a:r>
          </a:p>
        </p:txBody>
      </p:sp>
      <p:sp>
        <p:nvSpPr>
          <p:cNvPr id="3" name="Slide Number Placeholder 2">
            <a:extLst>
              <a:ext uri="{FF2B5EF4-FFF2-40B4-BE49-F238E27FC236}">
                <a16:creationId xmlns:a16="http://schemas.microsoft.com/office/drawing/2014/main" id="{86D44CD7-C5CA-4978-94D7-22F7C94C227F}"/>
              </a:ext>
            </a:extLst>
          </p:cNvPr>
          <p:cNvSpPr>
            <a:spLocks noGrp="1"/>
          </p:cNvSpPr>
          <p:nvPr>
            <p:ph type="sldNum" sz="quarter" idx="12"/>
          </p:nvPr>
        </p:nvSpPr>
        <p:spPr/>
        <p:txBody>
          <a:bodyPr/>
          <a:lstStyle/>
          <a:p>
            <a:fld id="{48BB047D-A6CD-43AB-96F0-683C726B586B}" type="slidenum">
              <a:rPr lang="en-US" noProof="0" smtClean="0"/>
              <a:pPr/>
              <a:t>11</a:t>
            </a:fld>
            <a:endParaRPr lang="en-US" noProof="0" dirty="0"/>
          </a:p>
        </p:txBody>
      </p:sp>
      <p:sp>
        <p:nvSpPr>
          <p:cNvPr id="4" name="Rectangle 3">
            <a:extLst>
              <a:ext uri="{FF2B5EF4-FFF2-40B4-BE49-F238E27FC236}">
                <a16:creationId xmlns:a16="http://schemas.microsoft.com/office/drawing/2014/main" id="{730314B7-7C6A-427B-A010-4D17AF7A758F}"/>
              </a:ext>
            </a:extLst>
          </p:cNvPr>
          <p:cNvSpPr/>
          <p:nvPr/>
        </p:nvSpPr>
        <p:spPr>
          <a:xfrm>
            <a:off x="596349" y="1625202"/>
            <a:ext cx="11152723" cy="5109091"/>
          </a:xfrm>
          <a:prstGeom prst="rect">
            <a:avLst/>
          </a:prstGeom>
        </p:spPr>
        <p:txBody>
          <a:bodyPr wrap="square">
            <a:spAutoFit/>
          </a:bodyPr>
          <a:lstStyle/>
          <a:p>
            <a:r>
              <a:rPr lang="en-US" b="1" dirty="0" err="1"/>
              <a:t>JobRun</a:t>
            </a:r>
            <a:r>
              <a:rPr lang="en-US" b="1" dirty="0"/>
              <a:t> Commands:</a:t>
            </a:r>
          </a:p>
          <a:p>
            <a:r>
              <a:rPr lang="en-US" sz="1600" dirty="0"/>
              <a:t>spark-submit --class &lt;CLASS_PATH&gt; --master yarn &lt;JAR_LOCATION&gt; &lt;JOB_CODE&gt; &lt;PORT&gt; &lt;ADDITIONAL_PARAMETERS&gt;</a:t>
            </a:r>
          </a:p>
          <a:p>
            <a:endParaRPr lang="en-US" sz="1600" dirty="0"/>
          </a:p>
          <a:p>
            <a:r>
              <a:rPr lang="en-US" sz="1600" dirty="0"/>
              <a:t>Generate History Stock Data </a:t>
            </a:r>
            <a:r>
              <a:rPr lang="en-US" sz="1600" dirty="0" err="1"/>
              <a:t>KafkaStream</a:t>
            </a:r>
            <a:endParaRPr lang="en-US" sz="1600" dirty="0"/>
          </a:p>
          <a:p>
            <a:r>
              <a:rPr lang="en-US" sz="1600" dirty="0"/>
              <a:t>spark-submit --class "cs523.kafka.MyKafkaProducer" --master yarn </a:t>
            </a:r>
            <a:r>
              <a:rPr lang="en-US" sz="1600" dirty="0" err="1"/>
              <a:t>kafka</a:t>
            </a:r>
            <a:r>
              <a:rPr lang="en-US" sz="1600" dirty="0"/>
              <a:t>/target/kafka-0.0.1-SNAPSHOT.jar k 9092 /</a:t>
            </a:r>
            <a:r>
              <a:rPr lang="en-US" sz="1600" dirty="0" err="1"/>
              <a:t>kafka</a:t>
            </a:r>
            <a:r>
              <a:rPr lang="en-US" sz="1600" dirty="0"/>
              <a:t>/input/AAPL.csv</a:t>
            </a:r>
          </a:p>
          <a:p>
            <a:endParaRPr lang="en-US" sz="1600" dirty="0"/>
          </a:p>
          <a:p>
            <a:r>
              <a:rPr lang="en-US" sz="1600" dirty="0"/>
              <a:t>Analyze History Stock Data </a:t>
            </a:r>
            <a:r>
              <a:rPr lang="en-US" sz="1600" dirty="0" err="1"/>
              <a:t>KafkaStream</a:t>
            </a:r>
            <a:endParaRPr lang="en-US" sz="1600" dirty="0"/>
          </a:p>
          <a:p>
            <a:r>
              <a:rPr lang="en-US" sz="1600" dirty="0"/>
              <a:t>spark-submit --class "cs523.kafka.MyKafkaProducer" --master yarn </a:t>
            </a:r>
            <a:r>
              <a:rPr lang="en-US" sz="1600" dirty="0" err="1"/>
              <a:t>kafka</a:t>
            </a:r>
            <a:r>
              <a:rPr lang="en-US" sz="1600" dirty="0"/>
              <a:t>/target/kafka-0.0.1-SNAPSHOT.jar s 9092</a:t>
            </a:r>
          </a:p>
          <a:p>
            <a:endParaRPr lang="en-US" sz="1600" dirty="0"/>
          </a:p>
          <a:p>
            <a:r>
              <a:rPr lang="en-US" sz="1600" dirty="0"/>
              <a:t>Generate </a:t>
            </a:r>
            <a:r>
              <a:rPr lang="en-US" sz="1600" dirty="0" err="1"/>
              <a:t>RealTime</a:t>
            </a:r>
            <a:r>
              <a:rPr lang="en-US" sz="1600" dirty="0"/>
              <a:t> Stock Data From Web or Mock Data Stream </a:t>
            </a:r>
          </a:p>
          <a:p>
            <a:r>
              <a:rPr lang="en-US" sz="1600" dirty="0"/>
              <a:t>For </a:t>
            </a:r>
            <a:r>
              <a:rPr lang="en-US" sz="1600" dirty="0" err="1"/>
              <a:t>RealTime</a:t>
            </a:r>
            <a:r>
              <a:rPr lang="en-US" sz="1600" dirty="0"/>
              <a:t> Data</a:t>
            </a:r>
          </a:p>
          <a:p>
            <a:r>
              <a:rPr lang="en-US" sz="1600" dirty="0"/>
              <a:t>spark-submit --class "cs523.kafka.MyKafkaProducer" --master yarn </a:t>
            </a:r>
            <a:r>
              <a:rPr lang="en-US" sz="1600" dirty="0" err="1"/>
              <a:t>kafka</a:t>
            </a:r>
            <a:r>
              <a:rPr lang="en-US" sz="1600" dirty="0"/>
              <a:t>/target/kafka-0.0.1-SNAPSHOT.jar o 9092 real &lt;COMPANY_SYMBOL&gt;</a:t>
            </a:r>
          </a:p>
          <a:p>
            <a:endParaRPr lang="en-US" sz="1600" dirty="0"/>
          </a:p>
          <a:p>
            <a:r>
              <a:rPr lang="en-US" sz="1600" dirty="0"/>
              <a:t>For Mock Data</a:t>
            </a:r>
          </a:p>
          <a:p>
            <a:r>
              <a:rPr lang="en-US" sz="1600" dirty="0"/>
              <a:t>spark-submit --class "cs523.kafka.MyKafkaProducer" --master yarn </a:t>
            </a:r>
            <a:r>
              <a:rPr lang="en-US" sz="1600" dirty="0" err="1"/>
              <a:t>kafka</a:t>
            </a:r>
            <a:r>
              <a:rPr lang="en-US" sz="1600" dirty="0"/>
              <a:t>/target/kafka-0.0.1-SNAPSHOT.jar o 9092 mock</a:t>
            </a:r>
          </a:p>
          <a:p>
            <a:endParaRPr lang="en-US" sz="1600" dirty="0"/>
          </a:p>
          <a:p>
            <a:r>
              <a:rPr lang="en-US" sz="1600" dirty="0"/>
              <a:t>Analyze </a:t>
            </a:r>
            <a:r>
              <a:rPr lang="en-US" sz="1600" dirty="0" err="1"/>
              <a:t>RealTime</a:t>
            </a:r>
            <a:r>
              <a:rPr lang="en-US" sz="1600" dirty="0"/>
              <a:t> Stock Data Stream And Produce Recommendation</a:t>
            </a:r>
          </a:p>
          <a:p>
            <a:r>
              <a:rPr lang="en-US" sz="1600" dirty="0"/>
              <a:t>spark-submit --class "cs523.kafka.MyKafkaProducer" --master yarn </a:t>
            </a:r>
            <a:r>
              <a:rPr lang="en-US" sz="1600" dirty="0" err="1"/>
              <a:t>kafka</a:t>
            </a:r>
            <a:r>
              <a:rPr lang="en-US" sz="1600" dirty="0"/>
              <a:t>/target/kafka-0.0.1-SNAPSHOT.jar c 9092</a:t>
            </a:r>
          </a:p>
        </p:txBody>
      </p:sp>
    </p:spTree>
    <p:extLst>
      <p:ext uri="{BB962C8B-B14F-4D97-AF65-F5344CB8AC3E}">
        <p14:creationId xmlns:p14="http://schemas.microsoft.com/office/powerpoint/2010/main" val="333308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sz="2800" dirty="0"/>
              <a:t>Spark SQL</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3983330" y="705645"/>
            <a:ext cx="6944563" cy="823912"/>
          </a:xfrm>
        </p:spPr>
        <p:txBody>
          <a:bodyPr/>
          <a:lstStyle/>
          <a:p>
            <a:r>
              <a:rPr lang="en-US" sz="2400" dirty="0"/>
              <a:t>WHY SPARK SQL?</a:t>
            </a:r>
          </a:p>
        </p:txBody>
      </p:sp>
      <p:sp>
        <p:nvSpPr>
          <p:cNvPr id="27" name="Content Placeholder 2">
            <a:extLst>
              <a:ext uri="{FF2B5EF4-FFF2-40B4-BE49-F238E27FC236}">
                <a16:creationId xmlns:a16="http://schemas.microsoft.com/office/drawing/2014/main" id="{F65B4C58-4CC0-4D32-95C8-6333AD493CA8}"/>
              </a:ext>
            </a:extLst>
          </p:cNvPr>
          <p:cNvSpPr txBox="1">
            <a:spLocks/>
          </p:cNvSpPr>
          <p:nvPr/>
        </p:nvSpPr>
        <p:spPr>
          <a:xfrm>
            <a:off x="4191002" y="1529557"/>
            <a:ext cx="7373228" cy="1323721"/>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800" b="0" dirty="0">
                <a:solidFill>
                  <a:schemeClr val="tx1"/>
                </a:solidFill>
              </a:rPr>
              <a:t>Integrated </a:t>
            </a:r>
            <a:endParaRPr lang="en-US" sz="4400" b="0" dirty="0">
              <a:solidFill>
                <a:schemeClr val="tx1"/>
              </a:solidFill>
            </a:endParaRPr>
          </a:p>
          <a:p>
            <a:pPr marL="285750" indent="-285750" algn="just">
              <a:buFont typeface="Arial" panose="020B0604020202020204" pitchFamily="34" charset="0"/>
              <a:buChar char="•"/>
            </a:pPr>
            <a:r>
              <a:rPr lang="en-US" sz="2800" b="0" dirty="0">
                <a:solidFill>
                  <a:schemeClr val="tx1"/>
                </a:solidFill>
              </a:rPr>
              <a:t>Unified Data Access</a:t>
            </a:r>
          </a:p>
          <a:p>
            <a:pPr marL="285750" indent="-285750" algn="just">
              <a:buFont typeface="Arial" panose="020B0604020202020204" pitchFamily="34" charset="0"/>
              <a:buChar char="•"/>
            </a:pPr>
            <a:r>
              <a:rPr lang="en-US" sz="2800" b="0" dirty="0">
                <a:solidFill>
                  <a:schemeClr val="tx1"/>
                </a:solidFill>
              </a:rPr>
              <a:t>Standard Connectivity</a:t>
            </a:r>
          </a:p>
          <a:p>
            <a:pPr marL="285750" indent="-285750" algn="just">
              <a:buFont typeface="Arial" panose="020B0604020202020204" pitchFamily="34" charset="0"/>
              <a:buChar char="•"/>
            </a:pPr>
            <a:r>
              <a:rPr lang="en-US" sz="2800" b="0" dirty="0">
                <a:solidFill>
                  <a:schemeClr val="tx1"/>
                </a:solidFill>
              </a:rPr>
              <a:t>Scalability </a:t>
            </a:r>
            <a:endParaRPr lang="en-US" sz="4400" b="0" dirty="0">
              <a:solidFill>
                <a:schemeClr val="tx1"/>
              </a:solidFill>
            </a:endParaRPr>
          </a:p>
        </p:txBody>
      </p:sp>
      <p:sp>
        <p:nvSpPr>
          <p:cNvPr id="5" name="Content Placeholder 2">
            <a:extLst>
              <a:ext uri="{FF2B5EF4-FFF2-40B4-BE49-F238E27FC236}">
                <a16:creationId xmlns:a16="http://schemas.microsoft.com/office/drawing/2014/main" id="{8116C807-4441-47B7-BDB9-2A23464145E8}"/>
              </a:ext>
            </a:extLst>
          </p:cNvPr>
          <p:cNvSpPr txBox="1">
            <a:spLocks/>
          </p:cNvSpPr>
          <p:nvPr/>
        </p:nvSpPr>
        <p:spPr>
          <a:xfrm>
            <a:off x="213060" y="1640363"/>
            <a:ext cx="3206261" cy="1864837"/>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00000"/>
              </a:lnSpc>
            </a:pPr>
            <a:r>
              <a:rPr lang="en-US" sz="2000" dirty="0"/>
              <a:t>Spark SQL</a:t>
            </a:r>
            <a:r>
              <a:rPr lang="en-US" sz="2000" b="0" dirty="0"/>
              <a:t> is a </a:t>
            </a:r>
            <a:r>
              <a:rPr lang="en-US" sz="2000" dirty="0"/>
              <a:t>Spark</a:t>
            </a:r>
            <a:r>
              <a:rPr lang="en-US" sz="2000" b="0" dirty="0"/>
              <a:t> module for structured data processing.</a:t>
            </a:r>
          </a:p>
          <a:p>
            <a:pPr algn="just">
              <a:lnSpc>
                <a:spcPct val="100000"/>
              </a:lnSpc>
            </a:pPr>
            <a:r>
              <a:rPr lang="en-US" sz="2000" b="0" dirty="0"/>
              <a:t>          Provides a programming abstraction called </a:t>
            </a:r>
            <a:r>
              <a:rPr lang="en-US" sz="2000" b="0" dirty="0" err="1"/>
              <a:t>DataFrames</a:t>
            </a:r>
            <a:r>
              <a:rPr lang="en-US" sz="2000" b="0" dirty="0"/>
              <a:t> and can also act as a distributed </a:t>
            </a:r>
            <a:r>
              <a:rPr lang="en-US" sz="2000" dirty="0"/>
              <a:t>SQL</a:t>
            </a:r>
            <a:r>
              <a:rPr lang="en-US" sz="2000" b="0" dirty="0"/>
              <a:t> query engine.</a:t>
            </a:r>
            <a:endParaRPr lang="en-US" sz="2800" b="0" dirty="0">
              <a:solidFill>
                <a:schemeClr val="tx1"/>
              </a:solidFill>
            </a:endParaRPr>
          </a:p>
        </p:txBody>
      </p:sp>
    </p:spTree>
    <p:extLst>
      <p:ext uri="{BB962C8B-B14F-4D97-AF65-F5344CB8AC3E}">
        <p14:creationId xmlns:p14="http://schemas.microsoft.com/office/powerpoint/2010/main" val="23651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p:txBody>
          <a:bodyPr/>
          <a:lstStyle/>
          <a:p>
            <a:r>
              <a:rPr lang="en-US" dirty="0"/>
              <a:t>HBASE/HIVE</a:t>
            </a:r>
          </a:p>
        </p:txBody>
      </p:sp>
      <p:sp>
        <p:nvSpPr>
          <p:cNvPr id="5" name="Content Placeholder 2">
            <a:extLst>
              <a:ext uri="{FF2B5EF4-FFF2-40B4-BE49-F238E27FC236}">
                <a16:creationId xmlns:a16="http://schemas.microsoft.com/office/drawing/2014/main" id="{3D8AA3D0-EF1F-434E-A165-F114012BEBA5}"/>
              </a:ext>
            </a:extLst>
          </p:cNvPr>
          <p:cNvSpPr txBox="1">
            <a:spLocks/>
          </p:cNvSpPr>
          <p:nvPr/>
        </p:nvSpPr>
        <p:spPr>
          <a:xfrm>
            <a:off x="1190349" y="1887861"/>
            <a:ext cx="8850295" cy="233791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000" b="0" dirty="0">
                <a:solidFill>
                  <a:schemeClr val="tx1"/>
                </a:solidFill>
              </a:rPr>
              <a:t>HBase is a NoSQL database used for real-time data streaming</a:t>
            </a:r>
          </a:p>
          <a:p>
            <a:pPr marL="285750" indent="-285750" algn="just">
              <a:buFont typeface="Arial" panose="020B0604020202020204" pitchFamily="34" charset="0"/>
              <a:buChar char="•"/>
            </a:pPr>
            <a:r>
              <a:rPr lang="en-US" sz="2000" b="0" dirty="0">
                <a:solidFill>
                  <a:schemeClr val="tx1"/>
                </a:solidFill>
              </a:rPr>
              <a:t>Possible to write HiveQL queries over HBase tables so that HBase can make the best use of Hive’s features.</a:t>
            </a:r>
          </a:p>
          <a:p>
            <a:pPr marL="285750" indent="-285750" algn="just">
              <a:buFont typeface="Arial" panose="020B0604020202020204" pitchFamily="34" charset="0"/>
              <a:buChar char="•"/>
            </a:pPr>
            <a:r>
              <a:rPr lang="en-US" sz="2000" b="0" dirty="0">
                <a:solidFill>
                  <a:schemeClr val="tx1"/>
                </a:solidFill>
              </a:rPr>
              <a:t>the middle layer between Hive and HBase is implemented with Hive’s additional library.</a:t>
            </a:r>
          </a:p>
          <a:p>
            <a:pPr marL="285750" indent="-285750" algn="just">
              <a:buFont typeface="Arial" panose="020B0604020202020204" pitchFamily="34" charset="0"/>
              <a:buChar char="•"/>
            </a:pPr>
            <a:r>
              <a:rPr lang="en-US" sz="2000" b="0" dirty="0" err="1">
                <a:solidFill>
                  <a:schemeClr val="tx1"/>
                </a:solidFill>
              </a:rPr>
              <a:t>HBaseStorageHandler</a:t>
            </a:r>
            <a:r>
              <a:rPr lang="en-US" sz="2000" b="0" dirty="0">
                <a:solidFill>
                  <a:schemeClr val="tx1"/>
                </a:solidFill>
              </a:rPr>
              <a:t> interface can be implemented to access </a:t>
            </a:r>
            <a:r>
              <a:rPr lang="en-US" sz="2000" b="0" dirty="0" err="1">
                <a:solidFill>
                  <a:schemeClr val="tx1"/>
                </a:solidFill>
              </a:rPr>
              <a:t>Hbase</a:t>
            </a:r>
            <a:r>
              <a:rPr lang="en-US" sz="2000" b="0" dirty="0">
                <a:solidFill>
                  <a:schemeClr val="tx1"/>
                </a:solidFill>
              </a:rPr>
              <a:t> from Hive queries.</a:t>
            </a:r>
            <a:endParaRPr lang="en-US" sz="4800" b="0" dirty="0">
              <a:solidFill>
                <a:schemeClr val="tx1"/>
              </a:solidFill>
            </a:endParaRPr>
          </a:p>
        </p:txBody>
      </p:sp>
      <p:pic>
        <p:nvPicPr>
          <p:cNvPr id="6" name="Picture 5">
            <a:extLst>
              <a:ext uri="{FF2B5EF4-FFF2-40B4-BE49-F238E27FC236}">
                <a16:creationId xmlns:a16="http://schemas.microsoft.com/office/drawing/2014/main" id="{EAAC1CD1-A74F-4C74-949A-E0B5B52BEEBA}"/>
              </a:ext>
            </a:extLst>
          </p:cNvPr>
          <p:cNvPicPr/>
          <p:nvPr/>
        </p:nvPicPr>
        <p:blipFill>
          <a:blip r:embed="rId2">
            <a:extLst>
              <a:ext uri="{28A0092B-C50C-407E-A947-70E740481C1C}">
                <a14:useLocalDpi xmlns:a14="http://schemas.microsoft.com/office/drawing/2010/main" val="0"/>
              </a:ext>
            </a:extLst>
          </a:blip>
          <a:stretch>
            <a:fillRect/>
          </a:stretch>
        </p:blipFill>
        <p:spPr>
          <a:xfrm>
            <a:off x="2359660" y="4364906"/>
            <a:ext cx="6316980" cy="1995254"/>
          </a:xfrm>
          <a:prstGeom prst="rect">
            <a:avLst/>
          </a:prstGeom>
        </p:spPr>
      </p:pic>
    </p:spTree>
    <p:extLst>
      <p:ext uri="{BB962C8B-B14F-4D97-AF65-F5344CB8AC3E}">
        <p14:creationId xmlns:p14="http://schemas.microsoft.com/office/powerpoint/2010/main" val="98436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271976" y="405984"/>
            <a:ext cx="3206261" cy="1037492"/>
          </a:xfrm>
        </p:spPr>
        <p:txBody>
          <a:bodyPr/>
          <a:lstStyle/>
          <a:p>
            <a:r>
              <a:rPr lang="en-US" sz="2800" dirty="0"/>
              <a:t>TABLEAU DESKTOP &amp; </a:t>
            </a:r>
            <a:r>
              <a:rPr lang="en-US" sz="2800" dirty="0" err="1"/>
              <a:t>sERVER</a:t>
            </a:r>
            <a:endParaRPr lang="en-US" sz="2800" dirty="0"/>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3983330" y="705645"/>
            <a:ext cx="6944563" cy="823912"/>
          </a:xfrm>
        </p:spPr>
        <p:txBody>
          <a:bodyPr/>
          <a:lstStyle/>
          <a:p>
            <a:r>
              <a:rPr lang="en-US" sz="2400" dirty="0"/>
              <a:t>WHY DID WE USE IT?</a:t>
            </a:r>
          </a:p>
        </p:txBody>
      </p:sp>
      <p:sp>
        <p:nvSpPr>
          <p:cNvPr id="5" name="Content Placeholder 2">
            <a:extLst>
              <a:ext uri="{FF2B5EF4-FFF2-40B4-BE49-F238E27FC236}">
                <a16:creationId xmlns:a16="http://schemas.microsoft.com/office/drawing/2014/main" id="{8116C807-4441-47B7-BDB9-2A23464145E8}"/>
              </a:ext>
            </a:extLst>
          </p:cNvPr>
          <p:cNvSpPr txBox="1">
            <a:spLocks/>
          </p:cNvSpPr>
          <p:nvPr/>
        </p:nvSpPr>
        <p:spPr>
          <a:xfrm>
            <a:off x="271976" y="1640363"/>
            <a:ext cx="3206260" cy="1864837"/>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00000"/>
              </a:lnSpc>
            </a:pPr>
            <a:r>
              <a:rPr lang="en-US" b="0" dirty="0"/>
              <a:t>A powerful and fastest growing data visualization tool used in the Business Intelligence Industry.</a:t>
            </a:r>
          </a:p>
          <a:p>
            <a:pPr algn="just">
              <a:lnSpc>
                <a:spcPct val="100000"/>
              </a:lnSpc>
            </a:pPr>
            <a:r>
              <a:rPr lang="en-US" b="0" dirty="0"/>
              <a:t>Helps in simplifying raw data into the very easily understandable format.</a:t>
            </a:r>
            <a:endParaRPr lang="en-US" sz="2400" b="0" dirty="0">
              <a:solidFill>
                <a:schemeClr val="tx1"/>
              </a:solidFill>
            </a:endParaRPr>
          </a:p>
        </p:txBody>
      </p:sp>
      <p:sp>
        <p:nvSpPr>
          <p:cNvPr id="7" name="Content Placeholder 2">
            <a:extLst>
              <a:ext uri="{FF2B5EF4-FFF2-40B4-BE49-F238E27FC236}">
                <a16:creationId xmlns:a16="http://schemas.microsoft.com/office/drawing/2014/main" id="{EBB72D12-A30D-4028-A860-5A0504D90567}"/>
              </a:ext>
            </a:extLst>
          </p:cNvPr>
          <p:cNvSpPr txBox="1">
            <a:spLocks/>
          </p:cNvSpPr>
          <p:nvPr/>
        </p:nvSpPr>
        <p:spPr>
          <a:xfrm>
            <a:off x="4311803" y="1529557"/>
            <a:ext cx="7490148" cy="461209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Wingdings" panose="05000000000000000000" pitchFamily="2" charset="2"/>
              <a:buChar char="§"/>
            </a:pPr>
            <a:r>
              <a:rPr lang="en-US" sz="2800" b="0" dirty="0">
                <a:solidFill>
                  <a:schemeClr val="tx1"/>
                </a:solidFill>
              </a:rPr>
              <a:t>Fast and easy</a:t>
            </a:r>
          </a:p>
          <a:p>
            <a:pPr marL="342900" indent="-342900">
              <a:buFont typeface="Wingdings" panose="05000000000000000000" pitchFamily="2" charset="2"/>
              <a:buChar char="§"/>
            </a:pPr>
            <a:r>
              <a:rPr lang="en-US" sz="2800" b="0" dirty="0">
                <a:solidFill>
                  <a:schemeClr val="tx1"/>
                </a:solidFill>
              </a:rPr>
              <a:t>Outstanding user interface</a:t>
            </a:r>
          </a:p>
          <a:p>
            <a:pPr marL="342900" indent="-342900">
              <a:buFont typeface="Wingdings" panose="05000000000000000000" pitchFamily="2" charset="2"/>
              <a:buChar char="§"/>
            </a:pPr>
            <a:r>
              <a:rPr lang="en-US" sz="2800" b="0" dirty="0">
                <a:solidFill>
                  <a:schemeClr val="tx1"/>
                </a:solidFill>
              </a:rPr>
              <a:t>Leverage the power of data</a:t>
            </a:r>
          </a:p>
          <a:p>
            <a:pPr marL="342900" indent="-342900">
              <a:buFont typeface="Wingdings" panose="05000000000000000000" pitchFamily="2" charset="2"/>
              <a:buChar char="§"/>
            </a:pPr>
            <a:r>
              <a:rPr lang="en-US" sz="2800" b="0" dirty="0">
                <a:solidFill>
                  <a:schemeClr val="tx1"/>
                </a:solidFill>
              </a:rPr>
              <a:t>Easy visualization</a:t>
            </a:r>
          </a:p>
          <a:p>
            <a:pPr marL="342900" indent="-342900">
              <a:buFont typeface="Wingdings" panose="05000000000000000000" pitchFamily="2" charset="2"/>
              <a:buChar char="§"/>
            </a:pPr>
            <a:r>
              <a:rPr lang="en-US" sz="2800" b="0" dirty="0">
                <a:solidFill>
                  <a:schemeClr val="tx1"/>
                </a:solidFill>
              </a:rPr>
              <a:t>Realtime exploration</a:t>
            </a:r>
          </a:p>
          <a:p>
            <a:endParaRPr lang="en-US" sz="2800" b="0" dirty="0">
              <a:solidFill>
                <a:schemeClr val="tx1"/>
              </a:solidFill>
            </a:endParaRPr>
          </a:p>
        </p:txBody>
      </p:sp>
    </p:spTree>
    <p:extLst>
      <p:ext uri="{BB962C8B-B14F-4D97-AF65-F5344CB8AC3E}">
        <p14:creationId xmlns:p14="http://schemas.microsoft.com/office/powerpoint/2010/main" val="374616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274640" y="1563610"/>
            <a:ext cx="11465168" cy="460499"/>
          </a:xfrm>
        </p:spPr>
        <p:txBody>
          <a:bodyPr anchor="t">
            <a:normAutofit/>
          </a:bodyPr>
          <a:lstStyle/>
          <a:p>
            <a:r>
              <a:rPr lang="en-US" sz="2400" dirty="0">
                <a:solidFill>
                  <a:schemeClr val="bg2">
                    <a:lumMod val="50000"/>
                  </a:schemeClr>
                </a:solidFill>
              </a:rPr>
              <a:t>HOW DOES TABLEAU WORK? </a:t>
            </a:r>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365125"/>
            <a:ext cx="11465168" cy="91855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TABLEAU DESKTOP &amp; SERVER (cont..)</a:t>
            </a:r>
          </a:p>
        </p:txBody>
      </p:sp>
      <p:sp>
        <p:nvSpPr>
          <p:cNvPr id="8" name="Content Placeholder 2">
            <a:extLst>
              <a:ext uri="{FF2B5EF4-FFF2-40B4-BE49-F238E27FC236}">
                <a16:creationId xmlns:a16="http://schemas.microsoft.com/office/drawing/2014/main" id="{2AD36911-74BE-40FD-8D20-1B71017D7A70}"/>
              </a:ext>
            </a:extLst>
          </p:cNvPr>
          <p:cNvSpPr txBox="1">
            <a:spLocks/>
          </p:cNvSpPr>
          <p:nvPr/>
        </p:nvSpPr>
        <p:spPr>
          <a:xfrm>
            <a:off x="924019" y="2130642"/>
            <a:ext cx="10581442" cy="320483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800" b="0" dirty="0">
                <a:solidFill>
                  <a:schemeClr val="tx1"/>
                </a:solidFill>
              </a:rPr>
              <a:t>Tableau connects and extracts the data stored in various places pulls data from any platform imaginable.</a:t>
            </a:r>
          </a:p>
          <a:p>
            <a:pPr marL="285750" indent="-285750" algn="just">
              <a:buFont typeface="Arial" panose="020B0604020202020204" pitchFamily="34" charset="0"/>
              <a:buChar char="•"/>
            </a:pPr>
            <a:r>
              <a:rPr lang="en-US" sz="2800" b="0" dirty="0">
                <a:solidFill>
                  <a:schemeClr val="tx1"/>
                </a:solidFill>
              </a:rPr>
              <a:t>Ready data connectors are available to connect to any database.</a:t>
            </a:r>
          </a:p>
          <a:p>
            <a:pPr marL="285750" indent="-285750" algn="just">
              <a:buFont typeface="Arial" panose="020B0604020202020204" pitchFamily="34" charset="0"/>
              <a:buChar char="•"/>
            </a:pPr>
            <a:r>
              <a:rPr lang="en-US" sz="2800" b="0" dirty="0">
                <a:solidFill>
                  <a:schemeClr val="tx1"/>
                </a:solidFill>
              </a:rPr>
              <a:t>The pulled data can be either connected live or extracted to the Tableau's data engine, Tableau Desktop.</a:t>
            </a:r>
          </a:p>
          <a:p>
            <a:pPr marL="285750" indent="-285750" algn="just">
              <a:buFont typeface="Arial" panose="020B0604020202020204" pitchFamily="34" charset="0"/>
              <a:buChar char="•"/>
            </a:pPr>
            <a:r>
              <a:rPr lang="en-US" sz="2800" b="0" dirty="0">
                <a:solidFill>
                  <a:schemeClr val="tx1"/>
                </a:solidFill>
              </a:rPr>
              <a:t>The Data analyst, data engineer work with the data that was pulled up and develop visualizations.</a:t>
            </a:r>
          </a:p>
        </p:txBody>
      </p:sp>
    </p:spTree>
    <p:extLst>
      <p:ext uri="{BB962C8B-B14F-4D97-AF65-F5344CB8AC3E}">
        <p14:creationId xmlns:p14="http://schemas.microsoft.com/office/powerpoint/2010/main" val="378460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16</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274640" y="1563610"/>
            <a:ext cx="11465168" cy="460499"/>
          </a:xfrm>
        </p:spPr>
        <p:txBody>
          <a:bodyPr anchor="t">
            <a:normAutofit/>
          </a:bodyPr>
          <a:lstStyle/>
          <a:p>
            <a:r>
              <a:rPr lang="en-US" sz="2400" dirty="0">
                <a:solidFill>
                  <a:schemeClr val="bg2">
                    <a:lumMod val="50000"/>
                  </a:schemeClr>
                </a:solidFill>
              </a:rPr>
              <a:t>WHAT WE USED?</a:t>
            </a:r>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365125"/>
            <a:ext cx="11465168" cy="91855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TABLEAU DESKTOP &amp; SERVER (cont..)</a:t>
            </a:r>
          </a:p>
        </p:txBody>
      </p:sp>
      <p:sp>
        <p:nvSpPr>
          <p:cNvPr id="8" name="Content Placeholder 2">
            <a:extLst>
              <a:ext uri="{FF2B5EF4-FFF2-40B4-BE49-F238E27FC236}">
                <a16:creationId xmlns:a16="http://schemas.microsoft.com/office/drawing/2014/main" id="{2AD36911-74BE-40FD-8D20-1B71017D7A70}"/>
              </a:ext>
            </a:extLst>
          </p:cNvPr>
          <p:cNvSpPr txBox="1">
            <a:spLocks/>
          </p:cNvSpPr>
          <p:nvPr/>
        </p:nvSpPr>
        <p:spPr>
          <a:xfrm>
            <a:off x="924019" y="2130642"/>
            <a:ext cx="10581442" cy="320483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400" dirty="0">
                <a:solidFill>
                  <a:schemeClr val="tx1"/>
                </a:solidFill>
              </a:rPr>
              <a:t>Tableau Desktop:</a:t>
            </a:r>
          </a:p>
          <a:p>
            <a:pPr algn="just"/>
            <a:r>
              <a:rPr lang="en-US" sz="2400" b="0" dirty="0">
                <a:solidFill>
                  <a:schemeClr val="tx1"/>
                </a:solidFill>
              </a:rPr>
              <a:t>	- Software that is largely used for business intelligence</a:t>
            </a:r>
          </a:p>
          <a:p>
            <a:pPr algn="just"/>
            <a:r>
              <a:rPr lang="en-US" sz="2400" b="0" dirty="0">
                <a:solidFill>
                  <a:schemeClr val="tx1"/>
                </a:solidFill>
              </a:rPr>
              <a:t>	- Transforms huge amount of data (mostly statistical data) into interactive 		visual representations, such as graphs and charts.</a:t>
            </a:r>
          </a:p>
          <a:p>
            <a:pPr marL="457200" indent="-457200" algn="just">
              <a:buFont typeface="Arial" panose="020B0604020202020204" pitchFamily="34" charset="0"/>
              <a:buChar char="•"/>
            </a:pPr>
            <a:r>
              <a:rPr lang="en-US" sz="2400" dirty="0">
                <a:solidFill>
                  <a:schemeClr val="tx1"/>
                </a:solidFill>
              </a:rPr>
              <a:t>Tableau Server:</a:t>
            </a:r>
          </a:p>
          <a:p>
            <a:pPr algn="just"/>
            <a:r>
              <a:rPr lang="en-US" sz="2400" b="0" dirty="0">
                <a:solidFill>
                  <a:schemeClr val="tx1"/>
                </a:solidFill>
              </a:rPr>
              <a:t>	- Allows the users to publish, share and administrate this Tableau Desktop content.</a:t>
            </a:r>
          </a:p>
        </p:txBody>
      </p:sp>
    </p:spTree>
    <p:extLst>
      <p:ext uri="{BB962C8B-B14F-4D97-AF65-F5344CB8AC3E}">
        <p14:creationId xmlns:p14="http://schemas.microsoft.com/office/powerpoint/2010/main" val="3242775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17</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274640" y="1563610"/>
            <a:ext cx="11465168" cy="460499"/>
          </a:xfrm>
        </p:spPr>
        <p:txBody>
          <a:bodyPr anchor="t">
            <a:normAutofit/>
          </a:bodyPr>
          <a:lstStyle/>
          <a:p>
            <a:r>
              <a:rPr lang="en-US" sz="2400" dirty="0">
                <a:solidFill>
                  <a:schemeClr val="bg2">
                    <a:lumMod val="50000"/>
                  </a:schemeClr>
                </a:solidFill>
              </a:rPr>
              <a:t>HOW DID WE USE IT ?</a:t>
            </a:r>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365125"/>
            <a:ext cx="11465168" cy="91855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TABLEAU DESKTOP &amp; SERVER (cont..)</a:t>
            </a:r>
          </a:p>
        </p:txBody>
      </p:sp>
      <p:sp>
        <p:nvSpPr>
          <p:cNvPr id="3" name="Oval 2">
            <a:extLst>
              <a:ext uri="{FF2B5EF4-FFF2-40B4-BE49-F238E27FC236}">
                <a16:creationId xmlns:a16="http://schemas.microsoft.com/office/drawing/2014/main" id="{B5693E69-371E-4AF5-B163-1806B94EBC75}"/>
              </a:ext>
            </a:extLst>
          </p:cNvPr>
          <p:cNvSpPr/>
          <p:nvPr/>
        </p:nvSpPr>
        <p:spPr>
          <a:xfrm>
            <a:off x="613299"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INSTALL</a:t>
            </a:r>
            <a:br>
              <a:rPr lang="en-US" dirty="0"/>
            </a:br>
            <a:r>
              <a:rPr lang="en-US" dirty="0"/>
              <a:t>TABLEAU DESKTOP</a:t>
            </a:r>
          </a:p>
        </p:txBody>
      </p:sp>
      <p:sp>
        <p:nvSpPr>
          <p:cNvPr id="9" name="Oval 8">
            <a:extLst>
              <a:ext uri="{FF2B5EF4-FFF2-40B4-BE49-F238E27FC236}">
                <a16:creationId xmlns:a16="http://schemas.microsoft.com/office/drawing/2014/main" id="{81D040D7-5ADC-4AAF-A95D-6B92A8600394}"/>
              </a:ext>
            </a:extLst>
          </p:cNvPr>
          <p:cNvSpPr/>
          <p:nvPr/>
        </p:nvSpPr>
        <p:spPr>
          <a:xfrm>
            <a:off x="2791288"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CONNECT TO HIVE</a:t>
            </a:r>
          </a:p>
        </p:txBody>
      </p:sp>
      <p:sp>
        <p:nvSpPr>
          <p:cNvPr id="10" name="Oval 9">
            <a:extLst>
              <a:ext uri="{FF2B5EF4-FFF2-40B4-BE49-F238E27FC236}">
                <a16:creationId xmlns:a16="http://schemas.microsoft.com/office/drawing/2014/main" id="{1C5476D9-662A-4635-AB31-1D9FC1480895}"/>
              </a:ext>
            </a:extLst>
          </p:cNvPr>
          <p:cNvSpPr/>
          <p:nvPr/>
        </p:nvSpPr>
        <p:spPr>
          <a:xfrm>
            <a:off x="4969277"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SHEET</a:t>
            </a:r>
          </a:p>
        </p:txBody>
      </p:sp>
      <p:sp>
        <p:nvSpPr>
          <p:cNvPr id="11" name="Oval 10">
            <a:extLst>
              <a:ext uri="{FF2B5EF4-FFF2-40B4-BE49-F238E27FC236}">
                <a16:creationId xmlns:a16="http://schemas.microsoft.com/office/drawing/2014/main" id="{0CC6AEE3-81D8-43F5-B34D-E2B3CA1F043F}"/>
              </a:ext>
            </a:extLst>
          </p:cNvPr>
          <p:cNvSpPr/>
          <p:nvPr/>
        </p:nvSpPr>
        <p:spPr>
          <a:xfrm>
            <a:off x="7147266"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 NEEDED FIELDS</a:t>
            </a:r>
          </a:p>
        </p:txBody>
      </p:sp>
      <p:sp>
        <p:nvSpPr>
          <p:cNvPr id="12" name="Oval 11">
            <a:extLst>
              <a:ext uri="{FF2B5EF4-FFF2-40B4-BE49-F238E27FC236}">
                <a16:creationId xmlns:a16="http://schemas.microsoft.com/office/drawing/2014/main" id="{8ACB6E13-B514-4DEE-A3DC-D2642293EEC3}"/>
              </a:ext>
            </a:extLst>
          </p:cNvPr>
          <p:cNvSpPr/>
          <p:nvPr/>
        </p:nvSpPr>
        <p:spPr>
          <a:xfrm>
            <a:off x="9325255"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VIEW</a:t>
            </a:r>
          </a:p>
        </p:txBody>
      </p:sp>
      <p:sp>
        <p:nvSpPr>
          <p:cNvPr id="5" name="Rectangle 4">
            <a:extLst>
              <a:ext uri="{FF2B5EF4-FFF2-40B4-BE49-F238E27FC236}">
                <a16:creationId xmlns:a16="http://schemas.microsoft.com/office/drawing/2014/main" id="{2DD245B2-7E63-43B3-98E0-D36A3F09115F}"/>
              </a:ext>
            </a:extLst>
          </p:cNvPr>
          <p:cNvSpPr/>
          <p:nvPr/>
        </p:nvSpPr>
        <p:spPr>
          <a:xfrm>
            <a:off x="9285306" y="5181238"/>
            <a:ext cx="1695634" cy="1083075"/>
          </a:xfrm>
          <a:prstGeom prst="rect">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RENDER VISUALIZATION</a:t>
            </a:r>
          </a:p>
        </p:txBody>
      </p:sp>
      <p:cxnSp>
        <p:nvCxnSpPr>
          <p:cNvPr id="13" name="Straight Arrow Connector 12">
            <a:extLst>
              <a:ext uri="{FF2B5EF4-FFF2-40B4-BE49-F238E27FC236}">
                <a16:creationId xmlns:a16="http://schemas.microsoft.com/office/drawing/2014/main" id="{A773A82C-CDEB-4C91-8AF1-1D0A9150316C}"/>
              </a:ext>
            </a:extLst>
          </p:cNvPr>
          <p:cNvCxnSpPr>
            <a:stCxn id="3" idx="6"/>
            <a:endCxn id="9" idx="2"/>
          </p:cNvCxnSpPr>
          <p:nvPr/>
        </p:nvCxnSpPr>
        <p:spPr>
          <a:xfrm>
            <a:off x="2229035" y="3666477"/>
            <a:ext cx="562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AD6DEA-E694-42F7-A768-D7C0426E752C}"/>
              </a:ext>
            </a:extLst>
          </p:cNvPr>
          <p:cNvCxnSpPr>
            <a:stCxn id="9" idx="6"/>
            <a:endCxn id="10" idx="2"/>
          </p:cNvCxnSpPr>
          <p:nvPr/>
        </p:nvCxnSpPr>
        <p:spPr>
          <a:xfrm>
            <a:off x="4407024" y="3666477"/>
            <a:ext cx="562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48FFF94-F7AB-4B84-A4D4-5A1DAD13257E}"/>
              </a:ext>
            </a:extLst>
          </p:cNvPr>
          <p:cNvCxnSpPr>
            <a:stCxn id="10" idx="6"/>
            <a:endCxn id="11" idx="2"/>
          </p:cNvCxnSpPr>
          <p:nvPr/>
        </p:nvCxnSpPr>
        <p:spPr>
          <a:xfrm>
            <a:off x="6585013" y="3666477"/>
            <a:ext cx="562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1D7C75-F90C-462A-B3F0-176952FD241C}"/>
              </a:ext>
            </a:extLst>
          </p:cNvPr>
          <p:cNvCxnSpPr>
            <a:stCxn id="11" idx="6"/>
            <a:endCxn id="12" idx="2"/>
          </p:cNvCxnSpPr>
          <p:nvPr/>
        </p:nvCxnSpPr>
        <p:spPr>
          <a:xfrm>
            <a:off x="8763002" y="3666477"/>
            <a:ext cx="562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427483-7058-4352-B8E8-44F360092D8F}"/>
              </a:ext>
            </a:extLst>
          </p:cNvPr>
          <p:cNvCxnSpPr>
            <a:stCxn id="12" idx="4"/>
            <a:endCxn id="5" idx="0"/>
          </p:cNvCxnSpPr>
          <p:nvPr/>
        </p:nvCxnSpPr>
        <p:spPr>
          <a:xfrm>
            <a:off x="10133123" y="4474345"/>
            <a:ext cx="0" cy="70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73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274640" y="1563610"/>
            <a:ext cx="11465168" cy="460499"/>
          </a:xfrm>
        </p:spPr>
        <p:txBody>
          <a:bodyPr anchor="t">
            <a:normAutofit/>
          </a:bodyPr>
          <a:lstStyle/>
          <a:p>
            <a:r>
              <a:rPr lang="en-US" sz="2400" dirty="0">
                <a:solidFill>
                  <a:schemeClr val="bg2">
                    <a:lumMod val="50000"/>
                  </a:schemeClr>
                </a:solidFill>
              </a:rPr>
              <a:t>HOW DID WE ADDED NEEDED FIELDS?</a:t>
            </a:r>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365125"/>
            <a:ext cx="11465168" cy="91855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TABLEAU DESKTOP &amp; SERVER (cont..)</a:t>
            </a:r>
          </a:p>
        </p:txBody>
      </p:sp>
      <p:sp>
        <p:nvSpPr>
          <p:cNvPr id="5" name="Content Placeholder 2">
            <a:extLst>
              <a:ext uri="{FF2B5EF4-FFF2-40B4-BE49-F238E27FC236}">
                <a16:creationId xmlns:a16="http://schemas.microsoft.com/office/drawing/2014/main" id="{5FEE89A0-72E9-4F37-81E2-CEE58949216A}"/>
              </a:ext>
            </a:extLst>
          </p:cNvPr>
          <p:cNvSpPr txBox="1">
            <a:spLocks/>
          </p:cNvSpPr>
          <p:nvPr/>
        </p:nvSpPr>
        <p:spPr>
          <a:xfrm>
            <a:off x="924019" y="2130642"/>
            <a:ext cx="10581442" cy="320483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solidFill>
                  <a:schemeClr val="tx1"/>
                </a:solidFill>
              </a:rPr>
              <a:t>  </a:t>
            </a:r>
            <a:r>
              <a:rPr lang="en-US" dirty="0" err="1">
                <a:solidFill>
                  <a:schemeClr val="tx1"/>
                </a:solidFill>
              </a:rPr>
              <a:t>UpperBound</a:t>
            </a:r>
            <a:r>
              <a:rPr lang="en-US" dirty="0">
                <a:solidFill>
                  <a:schemeClr val="tx1"/>
                </a:solidFill>
              </a:rPr>
              <a:t>:</a:t>
            </a:r>
          </a:p>
          <a:p>
            <a:pPr algn="just"/>
            <a:r>
              <a:rPr lang="en-US" b="0" dirty="0">
                <a:solidFill>
                  <a:schemeClr val="tx1"/>
                </a:solidFill>
              </a:rPr>
              <a:t>	</a:t>
            </a:r>
            <a:r>
              <a:rPr lang="en-US" b="0" dirty="0">
                <a:solidFill>
                  <a:schemeClr val="tx1"/>
                </a:solidFill>
                <a:latin typeface="Courier New" panose="02070309020205020404" pitchFamily="49" charset="0"/>
                <a:cs typeface="Courier New" panose="02070309020205020404" pitchFamily="49" charset="0"/>
              </a:rPr>
              <a:t>[</a:t>
            </a:r>
            <a:r>
              <a:rPr lang="en-US" b="0" dirty="0" err="1">
                <a:solidFill>
                  <a:schemeClr val="tx1"/>
                </a:solidFill>
                <a:latin typeface="Courier New" panose="02070309020205020404" pitchFamily="49" charset="0"/>
                <a:cs typeface="Courier New" panose="02070309020205020404" pitchFamily="49" charset="0"/>
              </a:rPr>
              <a:t>MovingAverage</a:t>
            </a:r>
            <a:r>
              <a:rPr lang="en-US" b="0" dirty="0">
                <a:solidFill>
                  <a:schemeClr val="tx1"/>
                </a:solidFill>
                <a:latin typeface="Courier New" panose="02070309020205020404" pitchFamily="49" charset="0"/>
                <a:cs typeface="Courier New" panose="02070309020205020404" pitchFamily="49" charset="0"/>
              </a:rPr>
              <a:t>]+[</a:t>
            </a:r>
            <a:r>
              <a:rPr lang="en-US" b="0" dirty="0" err="1">
                <a:solidFill>
                  <a:schemeClr val="tx1"/>
                </a:solidFill>
                <a:latin typeface="Courier New" panose="02070309020205020404" pitchFamily="49" charset="0"/>
                <a:cs typeface="Courier New" panose="02070309020205020404" pitchFamily="49" charset="0"/>
              </a:rPr>
              <a:t>StandardDeviations</a:t>
            </a:r>
            <a:r>
              <a:rPr lang="en-US" b="0" dirty="0">
                <a:solidFill>
                  <a:schemeClr val="tx1"/>
                </a:solidFill>
                <a:latin typeface="Courier New" panose="02070309020205020404" pitchFamily="49" charset="0"/>
                <a:cs typeface="Courier New" panose="02070309020205020404" pitchFamily="49" charset="0"/>
              </a:rPr>
              <a:t>]*[</a:t>
            </a:r>
            <a:r>
              <a:rPr lang="en-US" b="0" dirty="0" err="1">
                <a:solidFill>
                  <a:schemeClr val="tx1"/>
                </a:solidFill>
                <a:latin typeface="Courier New" panose="02070309020205020404" pitchFamily="49" charset="0"/>
                <a:cs typeface="Courier New" panose="02070309020205020404" pitchFamily="49" charset="0"/>
              </a:rPr>
              <a:t>StandardDeviation</a:t>
            </a:r>
            <a:r>
              <a:rPr lang="en-US" b="0" dirty="0">
                <a:solidFill>
                  <a:schemeClr val="tx1"/>
                </a:solidFill>
                <a:latin typeface="Courier New" panose="02070309020205020404" pitchFamily="49" charset="0"/>
                <a:cs typeface="Courier New" panose="02070309020205020404" pitchFamily="49" charset="0"/>
              </a:rPr>
              <a:t>]</a:t>
            </a:r>
          </a:p>
          <a:p>
            <a:pPr marL="457200" indent="-457200" algn="just">
              <a:buFont typeface="Arial" panose="020B0604020202020204" pitchFamily="34" charset="0"/>
              <a:buChar char="•"/>
            </a:pPr>
            <a:r>
              <a:rPr lang="en-US" dirty="0" err="1">
                <a:solidFill>
                  <a:schemeClr val="tx1"/>
                </a:solidFill>
              </a:rPr>
              <a:t>LowerBound</a:t>
            </a:r>
            <a:r>
              <a:rPr lang="en-US" dirty="0">
                <a:solidFill>
                  <a:schemeClr val="tx1"/>
                </a:solidFill>
              </a:rPr>
              <a:t>:</a:t>
            </a:r>
          </a:p>
          <a:p>
            <a:pPr marL="914400" lvl="1" indent="-457200" algn="just">
              <a:buFont typeface="Arial" panose="020B0604020202020204" pitchFamily="34" charset="0"/>
              <a:buChar char="•"/>
            </a:pP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MovingAverage</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StandardDeviations</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StandardDeviation</a:t>
            </a:r>
            <a:r>
              <a:rPr lang="en-US" b="0" dirty="0">
                <a:latin typeface="Courier New" panose="02070309020205020404" pitchFamily="49" charset="0"/>
                <a:cs typeface="Courier New" panose="02070309020205020404" pitchFamily="49" charset="0"/>
              </a:rPr>
              <a:t>]</a:t>
            </a:r>
            <a:endParaRPr lang="en-US" dirty="0">
              <a:solidFill>
                <a:schemeClr val="tx1"/>
              </a:solidFill>
            </a:endParaRPr>
          </a:p>
          <a:p>
            <a:pPr marL="457200" indent="-457200" algn="just">
              <a:buFont typeface="Arial" panose="020B0604020202020204" pitchFamily="34" charset="0"/>
              <a:buChar char="•"/>
            </a:pPr>
            <a:r>
              <a:rPr lang="en-US" dirty="0">
                <a:solidFill>
                  <a:schemeClr val="tx1"/>
                </a:solidFill>
              </a:rPr>
              <a:t>Moving Average</a:t>
            </a:r>
          </a:p>
          <a:p>
            <a:pPr lvl="1" algn="just"/>
            <a:r>
              <a:rPr lang="en-US" sz="1800" b="0" dirty="0">
                <a:latin typeface="Courier New" panose="02070309020205020404" pitchFamily="49" charset="0"/>
                <a:cs typeface="Courier New" panose="02070309020205020404" pitchFamily="49" charset="0"/>
              </a:rPr>
              <a:t>	WINDOW_AVG(AVG([Close]),-[</a:t>
            </a:r>
            <a:r>
              <a:rPr lang="en-US" sz="1800" b="0" dirty="0" err="1">
                <a:latin typeface="Courier New" panose="02070309020205020404" pitchFamily="49" charset="0"/>
                <a:cs typeface="Courier New" panose="02070309020205020404" pitchFamily="49" charset="0"/>
              </a:rPr>
              <a:t>LookbackPeriod</a:t>
            </a:r>
            <a:r>
              <a:rPr lang="en-US" sz="1800" b="0" dirty="0">
                <a:latin typeface="Courier New" panose="02070309020205020404" pitchFamily="49" charset="0"/>
                <a:cs typeface="Courier New" panose="02070309020205020404" pitchFamily="49" charset="0"/>
              </a:rPr>
              <a:t>],0)</a:t>
            </a:r>
            <a:endParaRPr lang="en-US" sz="1800" b="0" dirty="0">
              <a:solidFill>
                <a:schemeClr val="tx1"/>
              </a:solidFill>
              <a:latin typeface="Courier New" panose="02070309020205020404" pitchFamily="49" charset="0"/>
              <a:cs typeface="Courier New" panose="02070309020205020404" pitchFamily="49" charset="0"/>
            </a:endParaRPr>
          </a:p>
          <a:p>
            <a:pPr marL="457200" indent="-457200" algn="just">
              <a:buFont typeface="Arial" panose="020B0604020202020204" pitchFamily="34" charset="0"/>
              <a:buChar char="•"/>
            </a:pPr>
            <a:r>
              <a:rPr lang="en-US" dirty="0" err="1">
                <a:solidFill>
                  <a:schemeClr val="tx1"/>
                </a:solidFill>
              </a:rPr>
              <a:t>StandardDeviation</a:t>
            </a:r>
            <a:endParaRPr lang="en-US" dirty="0">
              <a:solidFill>
                <a:schemeClr val="tx1"/>
              </a:solidFill>
            </a:endParaRPr>
          </a:p>
          <a:p>
            <a:pPr algn="just"/>
            <a:r>
              <a:rPr lang="en-US" b="0" dirty="0">
                <a:solidFill>
                  <a:schemeClr val="tx1"/>
                </a:solidFill>
                <a:latin typeface="Courier New" panose="02070309020205020404" pitchFamily="49" charset="0"/>
                <a:cs typeface="Courier New" panose="02070309020205020404" pitchFamily="49" charset="0"/>
              </a:rPr>
              <a:t>	WINDOW_STDEV(AVG([Close]),-[</a:t>
            </a:r>
            <a:r>
              <a:rPr lang="en-US" b="0" dirty="0" err="1">
                <a:solidFill>
                  <a:schemeClr val="tx1"/>
                </a:solidFill>
                <a:latin typeface="Courier New" panose="02070309020205020404" pitchFamily="49" charset="0"/>
                <a:cs typeface="Courier New" panose="02070309020205020404" pitchFamily="49" charset="0"/>
              </a:rPr>
              <a:t>LookbackPeriod</a:t>
            </a:r>
            <a:r>
              <a:rPr lang="en-US" b="0" dirty="0">
                <a:solidFill>
                  <a:schemeClr val="tx1"/>
                </a:solidFill>
                <a:latin typeface="Courier New" panose="02070309020205020404" pitchFamily="49" charset="0"/>
                <a:cs typeface="Courier New" panose="02070309020205020404" pitchFamily="49" charset="0"/>
              </a:rPr>
              <a:t>],0)</a:t>
            </a:r>
          </a:p>
          <a:p>
            <a:pPr marL="457200" indent="-457200" algn="just">
              <a:buFont typeface="Arial" panose="020B0604020202020204" pitchFamily="34" charset="0"/>
              <a:buChar char="•"/>
            </a:pPr>
            <a:r>
              <a:rPr lang="en-US" dirty="0" err="1">
                <a:solidFill>
                  <a:schemeClr val="tx1"/>
                </a:solidFill>
              </a:rPr>
              <a:t>LookBackPeriod</a:t>
            </a:r>
            <a:endParaRPr lang="en-US" dirty="0">
              <a:solidFill>
                <a:schemeClr val="tx1"/>
              </a:solidFill>
            </a:endParaRPr>
          </a:p>
          <a:p>
            <a:pPr marL="914400" lvl="1" indent="-457200" algn="just">
              <a:buFont typeface="Arial" panose="020B0604020202020204" pitchFamily="34" charset="0"/>
              <a:buChar char="•"/>
            </a:pPr>
            <a:r>
              <a:rPr lang="en-US" sz="1800" b="0" dirty="0">
                <a:solidFill>
                  <a:schemeClr val="tx1"/>
                </a:solidFill>
              </a:rPr>
              <a:t>Specific period of time to calculate </a:t>
            </a:r>
            <a:r>
              <a:rPr lang="en-US" sz="1800" b="0" dirty="0" err="1">
                <a:solidFill>
                  <a:schemeClr val="tx1"/>
                </a:solidFill>
              </a:rPr>
              <a:t>MovingAverage</a:t>
            </a:r>
            <a:endParaRPr lang="en-US" sz="1800" b="0" dirty="0">
              <a:solidFill>
                <a:schemeClr val="tx1"/>
              </a:solidFill>
            </a:endParaRPr>
          </a:p>
          <a:p>
            <a:pPr marL="457200" indent="-457200" algn="just">
              <a:buFont typeface="Arial" panose="020B0604020202020204" pitchFamily="34" charset="0"/>
              <a:buChar char="•"/>
            </a:pPr>
            <a:r>
              <a:rPr lang="en-US" dirty="0" err="1">
                <a:solidFill>
                  <a:schemeClr val="tx1"/>
                </a:solidFill>
              </a:rPr>
              <a:t>StandardDeviations</a:t>
            </a:r>
            <a:endParaRPr lang="en-US" dirty="0">
              <a:solidFill>
                <a:schemeClr val="tx1"/>
              </a:solidFill>
            </a:endParaRPr>
          </a:p>
          <a:p>
            <a:pPr marL="914400" lvl="1" indent="-457200" algn="just">
              <a:buFont typeface="Arial" panose="020B0604020202020204" pitchFamily="34" charset="0"/>
              <a:buChar char="•"/>
            </a:pPr>
            <a:r>
              <a:rPr lang="en-US" sz="1800" b="0" dirty="0">
                <a:solidFill>
                  <a:schemeClr val="tx1"/>
                </a:solidFill>
              </a:rPr>
              <a:t>Deviations from the average value</a:t>
            </a:r>
          </a:p>
        </p:txBody>
      </p:sp>
    </p:spTree>
    <p:extLst>
      <p:ext uri="{BB962C8B-B14F-4D97-AF65-F5344CB8AC3E}">
        <p14:creationId xmlns:p14="http://schemas.microsoft.com/office/powerpoint/2010/main" val="277658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363416" y="246186"/>
            <a:ext cx="3206261" cy="1037492"/>
          </a:xfrm>
          <a:prstGeom prst="rect">
            <a:avLst/>
          </a:prstGeom>
        </p:spPr>
        <p:txBody>
          <a:bodyPr vert="horz" lIns="0" tIns="0" rIns="0" bIns="0" rtlCol="0" anchor="b">
            <a:normAutofit/>
          </a:bodyPr>
          <a:lstStyle/>
          <a:p>
            <a:r>
              <a:rPr lang="en-US" b="1" kern="1200" cap="all" baseline="0" dirty="0">
                <a:latin typeface="+mj-lt"/>
                <a:ea typeface="+mj-ea"/>
                <a:cs typeface="+mj-cs"/>
              </a:rPr>
              <a:t>TABLEAU DESKTOP</a:t>
            </a:r>
          </a:p>
        </p:txBody>
      </p:sp>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a:xfrm>
            <a:off x="9085384" y="6463207"/>
            <a:ext cx="2743200" cy="249385"/>
          </a:xfrm>
          <a:prstGeom prst="rect">
            <a:avLst/>
          </a:prstGeom>
        </p:spPr>
        <p:txBody>
          <a:bodyPr vert="horz" lIns="91440" tIns="45720" rIns="91440" bIns="45720" rtlCol="0" anchor="ctr">
            <a:normAutofit/>
          </a:bodyPr>
          <a:lstStyle/>
          <a:p>
            <a:pPr>
              <a:spcAft>
                <a:spcPts val="600"/>
              </a:spcAft>
            </a:pPr>
            <a:fld id="{48BB047D-A6CD-43AB-96F0-683C726B586B}" type="slidenum">
              <a:rPr lang="en-US" smtClean="0"/>
              <a:pPr>
                <a:spcAft>
                  <a:spcPts val="600"/>
                </a:spcAft>
              </a:pPr>
              <a:t>19</a:t>
            </a:fld>
            <a:endParaRPr lang="en-US"/>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2057400"/>
            <a:ext cx="3206261" cy="381158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spcBef>
                <a:spcPts val="1000"/>
              </a:spcBef>
              <a:buClr>
                <a:schemeClr val="accent1"/>
              </a:buClr>
            </a:pPr>
            <a:r>
              <a:rPr lang="en-US" sz="1600" dirty="0">
                <a:latin typeface="+mn-lt"/>
                <a:ea typeface="+mn-ea"/>
                <a:cs typeface="+mn-cs"/>
              </a:rPr>
              <a:t>HOW DOES IT LOOK?</a:t>
            </a:r>
            <a:endParaRPr lang="en-US" sz="1600" kern="1200" dirty="0">
              <a:latin typeface="+mn-lt"/>
              <a:ea typeface="+mn-ea"/>
              <a:cs typeface="+mn-cs"/>
            </a:endParaRPr>
          </a:p>
        </p:txBody>
      </p:sp>
      <p:pic>
        <p:nvPicPr>
          <p:cNvPr id="6" name="Picture 5">
            <a:extLst>
              <a:ext uri="{FF2B5EF4-FFF2-40B4-BE49-F238E27FC236}">
                <a16:creationId xmlns:a16="http://schemas.microsoft.com/office/drawing/2014/main" id="{57FCF697-5CAF-44F5-AF73-E8DBAF6AA157}"/>
              </a:ext>
            </a:extLst>
          </p:cNvPr>
          <p:cNvPicPr>
            <a:picLocks noChangeAspect="1"/>
          </p:cNvPicPr>
          <p:nvPr/>
        </p:nvPicPr>
        <p:blipFill>
          <a:blip r:embed="rId2"/>
          <a:stretch>
            <a:fillRect/>
          </a:stretch>
        </p:blipFill>
        <p:spPr>
          <a:xfrm>
            <a:off x="2805343" y="1599354"/>
            <a:ext cx="8646850" cy="4863853"/>
          </a:xfrm>
          <a:prstGeom prst="rect">
            <a:avLst/>
          </a:prstGeom>
        </p:spPr>
      </p:pic>
    </p:spTree>
    <p:extLst>
      <p:ext uri="{BB962C8B-B14F-4D97-AF65-F5344CB8AC3E}">
        <p14:creationId xmlns:p14="http://schemas.microsoft.com/office/powerpoint/2010/main" val="236169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a:lstStyle/>
          <a:p>
            <a:r>
              <a:rPr lang="en-US" sz="4000" dirty="0"/>
              <a:t>ABOUT PROJECT</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p:txBody>
          <a:bodyPr/>
          <a:lstStyle/>
          <a:p>
            <a:r>
              <a:rPr lang="en-US" sz="2000" dirty="0"/>
              <a:t>This project is developed to analyze huge dataset of stock market and extract useful information out of it for maximizing profit in stock trading optimizing the processing of data fetching and aggregation utilizing various tools of Big Data Technology</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5" name="Picture 4">
            <a:extLst>
              <a:ext uri="{FF2B5EF4-FFF2-40B4-BE49-F238E27FC236}">
                <a16:creationId xmlns:a16="http://schemas.microsoft.com/office/drawing/2014/main" id="{53C9F22F-FF22-4866-A578-452524AAB45C}"/>
              </a:ext>
            </a:extLst>
          </p:cNvPr>
          <p:cNvPicPr>
            <a:picLocks noChangeAspect="1"/>
          </p:cNvPicPr>
          <p:nvPr/>
        </p:nvPicPr>
        <p:blipFill>
          <a:blip r:embed="rId3"/>
          <a:stretch>
            <a:fillRect/>
          </a:stretch>
        </p:blipFill>
        <p:spPr>
          <a:xfrm>
            <a:off x="-6350" y="-3096831"/>
            <a:ext cx="12192000" cy="6858000"/>
          </a:xfrm>
          <a:prstGeom prst="rect">
            <a:avLst/>
          </a:prstGeom>
        </p:spPr>
      </p:pic>
    </p:spTree>
    <p:extLst>
      <p:ext uri="{BB962C8B-B14F-4D97-AF65-F5344CB8AC3E}">
        <p14:creationId xmlns:p14="http://schemas.microsoft.com/office/powerpoint/2010/main" val="90454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794AA-0594-43CB-86AA-0C33AB4F3BE2}"/>
              </a:ext>
            </a:extLst>
          </p:cNvPr>
          <p:cNvSpPr>
            <a:spLocks noGrp="1"/>
          </p:cNvSpPr>
          <p:nvPr>
            <p:ph type="sldNum" sz="quarter" idx="12"/>
          </p:nvPr>
        </p:nvSpPr>
        <p:spPr/>
        <p:txBody>
          <a:bodyPr/>
          <a:lstStyle/>
          <a:p>
            <a:fld id="{48BB047D-A6CD-43AB-96F0-683C726B586B}" type="slidenum">
              <a:rPr lang="en-US" noProof="0" smtClean="0"/>
              <a:pPr/>
              <a:t>20</a:t>
            </a:fld>
            <a:endParaRPr lang="en-US" noProof="0" dirty="0"/>
          </a:p>
        </p:txBody>
      </p:sp>
      <p:sp>
        <p:nvSpPr>
          <p:cNvPr id="3" name="Title 1">
            <a:extLst>
              <a:ext uri="{FF2B5EF4-FFF2-40B4-BE49-F238E27FC236}">
                <a16:creationId xmlns:a16="http://schemas.microsoft.com/office/drawing/2014/main" id="{0D018A03-92E1-4956-9E26-12CEEDAA262D}"/>
              </a:ext>
            </a:extLst>
          </p:cNvPr>
          <p:cNvSpPr txBox="1">
            <a:spLocks/>
          </p:cNvSpPr>
          <p:nvPr/>
        </p:nvSpPr>
        <p:spPr>
          <a:xfrm>
            <a:off x="2423036" y="3033775"/>
            <a:ext cx="7084948" cy="1582614"/>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sz="6000" dirty="0"/>
              <a:t>Any queries?</a:t>
            </a:r>
            <a:endParaRPr lang="en-US" sz="5400" dirty="0"/>
          </a:p>
        </p:txBody>
      </p:sp>
    </p:spTree>
    <p:extLst>
      <p:ext uri="{BB962C8B-B14F-4D97-AF65-F5344CB8AC3E}">
        <p14:creationId xmlns:p14="http://schemas.microsoft.com/office/powerpoint/2010/main" val="594358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794AA-0594-43CB-86AA-0C33AB4F3BE2}"/>
              </a:ext>
            </a:extLst>
          </p:cNvPr>
          <p:cNvSpPr>
            <a:spLocks noGrp="1"/>
          </p:cNvSpPr>
          <p:nvPr>
            <p:ph type="sldNum" sz="quarter" idx="12"/>
          </p:nvPr>
        </p:nvSpPr>
        <p:spPr/>
        <p:txBody>
          <a:bodyPr/>
          <a:lstStyle/>
          <a:p>
            <a:fld id="{48BB047D-A6CD-43AB-96F0-683C726B586B}" type="slidenum">
              <a:rPr lang="en-US" noProof="0" smtClean="0"/>
              <a:pPr/>
              <a:t>21</a:t>
            </a:fld>
            <a:endParaRPr lang="en-US" noProof="0" dirty="0"/>
          </a:p>
        </p:txBody>
      </p:sp>
      <p:sp>
        <p:nvSpPr>
          <p:cNvPr id="3" name="Title 1">
            <a:extLst>
              <a:ext uri="{FF2B5EF4-FFF2-40B4-BE49-F238E27FC236}">
                <a16:creationId xmlns:a16="http://schemas.microsoft.com/office/drawing/2014/main" id="{0D018A03-92E1-4956-9E26-12CEEDAA262D}"/>
              </a:ext>
            </a:extLst>
          </p:cNvPr>
          <p:cNvSpPr txBox="1">
            <a:spLocks/>
          </p:cNvSpPr>
          <p:nvPr/>
        </p:nvSpPr>
        <p:spPr>
          <a:xfrm>
            <a:off x="2423036" y="3033775"/>
            <a:ext cx="7084948" cy="1582614"/>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sz="6000" dirty="0"/>
              <a:t>THANK YOU</a:t>
            </a:r>
          </a:p>
          <a:p>
            <a:pPr algn="ctr"/>
            <a:r>
              <a:rPr lang="en-US" sz="2800" b="0" dirty="0"/>
              <a:t>YOU GUYS ARE AWESOME</a:t>
            </a:r>
            <a:endParaRPr lang="en-US" sz="2400" b="0" dirty="0"/>
          </a:p>
        </p:txBody>
      </p:sp>
    </p:spTree>
    <p:extLst>
      <p:ext uri="{BB962C8B-B14F-4D97-AF65-F5344CB8AC3E}">
        <p14:creationId xmlns:p14="http://schemas.microsoft.com/office/powerpoint/2010/main" val="326375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794AA-0594-43CB-86AA-0C33AB4F3BE2}"/>
              </a:ext>
            </a:extLst>
          </p:cNvPr>
          <p:cNvSpPr>
            <a:spLocks noGrp="1"/>
          </p:cNvSpPr>
          <p:nvPr>
            <p:ph type="sldNum" sz="quarter" idx="12"/>
          </p:nvPr>
        </p:nvSpPr>
        <p:spPr/>
        <p:txBody>
          <a:bodyPr/>
          <a:lstStyle/>
          <a:p>
            <a:fld id="{48BB047D-A6CD-43AB-96F0-683C726B586B}" type="slidenum">
              <a:rPr lang="en-US" noProof="0" smtClean="0"/>
              <a:pPr/>
              <a:t>22</a:t>
            </a:fld>
            <a:endParaRPr lang="en-US" noProof="0" dirty="0"/>
          </a:p>
        </p:txBody>
      </p:sp>
      <p:sp>
        <p:nvSpPr>
          <p:cNvPr id="3" name="Title 1">
            <a:extLst>
              <a:ext uri="{FF2B5EF4-FFF2-40B4-BE49-F238E27FC236}">
                <a16:creationId xmlns:a16="http://schemas.microsoft.com/office/drawing/2014/main" id="{0D018A03-92E1-4956-9E26-12CEEDAA262D}"/>
              </a:ext>
            </a:extLst>
          </p:cNvPr>
          <p:cNvSpPr txBox="1">
            <a:spLocks/>
          </p:cNvSpPr>
          <p:nvPr/>
        </p:nvSpPr>
        <p:spPr>
          <a:xfrm>
            <a:off x="2423036" y="3033775"/>
            <a:ext cx="7084948" cy="1582614"/>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sz="6000" dirty="0"/>
              <a:t>LETS GO FOR THE DEMO</a:t>
            </a:r>
          </a:p>
        </p:txBody>
      </p:sp>
    </p:spTree>
    <p:extLst>
      <p:ext uri="{BB962C8B-B14F-4D97-AF65-F5344CB8AC3E}">
        <p14:creationId xmlns:p14="http://schemas.microsoft.com/office/powerpoint/2010/main" val="7843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buNone/>
            </a:pPr>
            <a:r>
              <a:rPr lang="en-US" sz="2000" dirty="0"/>
              <a:t>What are the technologies we used to develop the project?</a:t>
            </a:r>
          </a:p>
          <a:p>
            <a:pPr>
              <a:buFont typeface="Wingdings" panose="05000000000000000000" pitchFamily="2" charset="2"/>
              <a:buChar char="§"/>
            </a:pPr>
            <a:r>
              <a:rPr lang="en-US" sz="2000" dirty="0"/>
              <a:t>Kafka</a:t>
            </a:r>
          </a:p>
          <a:p>
            <a:pPr>
              <a:buFont typeface="Wingdings" panose="05000000000000000000" pitchFamily="2" charset="2"/>
              <a:buChar char="§"/>
            </a:pPr>
            <a:r>
              <a:rPr lang="en-US" sz="2000" dirty="0"/>
              <a:t>Spark</a:t>
            </a:r>
          </a:p>
          <a:p>
            <a:pPr>
              <a:buFont typeface="Wingdings" panose="05000000000000000000" pitchFamily="2" charset="2"/>
              <a:buChar char="§"/>
            </a:pPr>
            <a:r>
              <a:rPr lang="en-US" sz="2000" dirty="0" err="1"/>
              <a:t>Hbase</a:t>
            </a:r>
            <a:endParaRPr lang="en-US" sz="2000" dirty="0"/>
          </a:p>
          <a:p>
            <a:pPr>
              <a:buFont typeface="Wingdings" panose="05000000000000000000" pitchFamily="2" charset="2"/>
              <a:buChar char="§"/>
            </a:pPr>
            <a:r>
              <a:rPr lang="en-US" sz="2000" dirty="0"/>
              <a:t>Hive</a:t>
            </a:r>
          </a:p>
          <a:p>
            <a:pPr>
              <a:buFont typeface="Wingdings" panose="05000000000000000000" pitchFamily="2" charset="2"/>
              <a:buChar char="§"/>
            </a:pPr>
            <a:r>
              <a:rPr lang="en-US" sz="2000" dirty="0"/>
              <a:t>Tableau</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
        <p:nvSpPr>
          <p:cNvPr id="12" name="Rectangle 11">
            <a:extLst>
              <a:ext uri="{FF2B5EF4-FFF2-40B4-BE49-F238E27FC236}">
                <a16:creationId xmlns:a16="http://schemas.microsoft.com/office/drawing/2014/main" id="{82F6C757-76FF-49CF-BC40-EDA5E58B34EA}"/>
              </a:ext>
            </a:extLst>
          </p:cNvPr>
          <p:cNvSpPr/>
          <p:nvPr/>
        </p:nvSpPr>
        <p:spPr>
          <a:xfrm>
            <a:off x="6096000" y="0"/>
            <a:ext cx="3194139" cy="40393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logo&#10;&#10;Description automatically generated">
            <a:extLst>
              <a:ext uri="{FF2B5EF4-FFF2-40B4-BE49-F238E27FC236}">
                <a16:creationId xmlns:a16="http://schemas.microsoft.com/office/drawing/2014/main" id="{04012DA5-5F96-42D4-847A-7C9B75DC3C2A}"/>
              </a:ext>
            </a:extLst>
          </p:cNvPr>
          <p:cNvPicPr>
            <a:picLocks noChangeAspect="1"/>
          </p:cNvPicPr>
          <p:nvPr/>
        </p:nvPicPr>
        <p:blipFill>
          <a:blip r:embed="rId3"/>
          <a:stretch>
            <a:fillRect/>
          </a:stretch>
        </p:blipFill>
        <p:spPr>
          <a:xfrm>
            <a:off x="6159011" y="699366"/>
            <a:ext cx="3068115" cy="3339974"/>
          </a:xfrm>
          <a:prstGeom prst="rect">
            <a:avLst/>
          </a:prstGeom>
        </p:spPr>
      </p:pic>
      <p:sp>
        <p:nvSpPr>
          <p:cNvPr id="29" name="Rectangle 28">
            <a:extLst>
              <a:ext uri="{FF2B5EF4-FFF2-40B4-BE49-F238E27FC236}">
                <a16:creationId xmlns:a16="http://schemas.microsoft.com/office/drawing/2014/main" id="{BEA290DE-0214-4F24-A2A0-028D33E454E1}"/>
              </a:ext>
            </a:extLst>
          </p:cNvPr>
          <p:cNvSpPr/>
          <p:nvPr/>
        </p:nvSpPr>
        <p:spPr>
          <a:xfrm>
            <a:off x="6095998" y="4154021"/>
            <a:ext cx="3194139" cy="1727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close up of a sign&#10;&#10;Description automatically generated">
            <a:extLst>
              <a:ext uri="{FF2B5EF4-FFF2-40B4-BE49-F238E27FC236}">
                <a16:creationId xmlns:a16="http://schemas.microsoft.com/office/drawing/2014/main" id="{CD00C579-4D2E-40B0-B714-21296D15B410}"/>
              </a:ext>
            </a:extLst>
          </p:cNvPr>
          <p:cNvPicPr>
            <a:picLocks noChangeAspect="1"/>
          </p:cNvPicPr>
          <p:nvPr/>
        </p:nvPicPr>
        <p:blipFill>
          <a:blip r:embed="rId4"/>
          <a:stretch>
            <a:fillRect/>
          </a:stretch>
        </p:blipFill>
        <p:spPr>
          <a:xfrm>
            <a:off x="6416441" y="4323059"/>
            <a:ext cx="2668943" cy="1389185"/>
          </a:xfrm>
          <a:prstGeom prst="rect">
            <a:avLst/>
          </a:prstGeom>
        </p:spPr>
      </p:pic>
      <p:sp>
        <p:nvSpPr>
          <p:cNvPr id="35" name="Rectangle 34">
            <a:extLst>
              <a:ext uri="{FF2B5EF4-FFF2-40B4-BE49-F238E27FC236}">
                <a16:creationId xmlns:a16="http://schemas.microsoft.com/office/drawing/2014/main" id="{138F4A0B-6C53-433B-93C7-5BF8D2B43995}"/>
              </a:ext>
            </a:extLst>
          </p:cNvPr>
          <p:cNvSpPr/>
          <p:nvPr/>
        </p:nvSpPr>
        <p:spPr>
          <a:xfrm>
            <a:off x="9615279" y="953095"/>
            <a:ext cx="2576721" cy="253534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close up of a clock&#10;&#10;Description automatically generated">
            <a:extLst>
              <a:ext uri="{FF2B5EF4-FFF2-40B4-BE49-F238E27FC236}">
                <a16:creationId xmlns:a16="http://schemas.microsoft.com/office/drawing/2014/main" id="{403CF6A5-B8BF-4090-B7A2-84F65CB193E7}"/>
              </a:ext>
            </a:extLst>
          </p:cNvPr>
          <p:cNvPicPr>
            <a:picLocks noChangeAspect="1"/>
          </p:cNvPicPr>
          <p:nvPr/>
        </p:nvPicPr>
        <p:blipFill>
          <a:blip r:embed="rId5"/>
          <a:stretch>
            <a:fillRect/>
          </a:stretch>
        </p:blipFill>
        <p:spPr>
          <a:xfrm>
            <a:off x="9114142" y="1338031"/>
            <a:ext cx="3598995" cy="1594869"/>
          </a:xfrm>
          <a:prstGeom prst="rect">
            <a:avLst/>
          </a:prstGeom>
        </p:spPr>
      </p:pic>
      <p:sp>
        <p:nvSpPr>
          <p:cNvPr id="36" name="Rectangle 35">
            <a:extLst>
              <a:ext uri="{FF2B5EF4-FFF2-40B4-BE49-F238E27FC236}">
                <a16:creationId xmlns:a16="http://schemas.microsoft.com/office/drawing/2014/main" id="{E7D7FB09-DCB5-4A99-A629-5A63414B64ED}"/>
              </a:ext>
            </a:extLst>
          </p:cNvPr>
          <p:cNvSpPr/>
          <p:nvPr/>
        </p:nvSpPr>
        <p:spPr>
          <a:xfrm>
            <a:off x="9610580" y="5584054"/>
            <a:ext cx="2576721" cy="12739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picture containing clipart&#10;&#10;Description automatically generated">
            <a:extLst>
              <a:ext uri="{FF2B5EF4-FFF2-40B4-BE49-F238E27FC236}">
                <a16:creationId xmlns:a16="http://schemas.microsoft.com/office/drawing/2014/main" id="{537CDAC7-758A-4AA2-888F-9B4A48945C8D}"/>
              </a:ext>
            </a:extLst>
          </p:cNvPr>
          <p:cNvPicPr>
            <a:picLocks noChangeAspect="1"/>
          </p:cNvPicPr>
          <p:nvPr/>
        </p:nvPicPr>
        <p:blipFill>
          <a:blip r:embed="rId6"/>
          <a:stretch>
            <a:fillRect/>
          </a:stretch>
        </p:blipFill>
        <p:spPr>
          <a:xfrm>
            <a:off x="9815333" y="5998162"/>
            <a:ext cx="2210376" cy="546385"/>
          </a:xfrm>
          <a:prstGeom prst="rect">
            <a:avLst/>
          </a:prstGeom>
        </p:spPr>
      </p:pic>
      <p:sp>
        <p:nvSpPr>
          <p:cNvPr id="16" name="Rectangle 15">
            <a:extLst>
              <a:ext uri="{FF2B5EF4-FFF2-40B4-BE49-F238E27FC236}">
                <a16:creationId xmlns:a16="http://schemas.microsoft.com/office/drawing/2014/main" id="{686DC9EB-37BF-4D44-A74E-5E34E3403B69}"/>
              </a:ext>
            </a:extLst>
          </p:cNvPr>
          <p:cNvSpPr/>
          <p:nvPr/>
        </p:nvSpPr>
        <p:spPr>
          <a:xfrm>
            <a:off x="9610579" y="3585674"/>
            <a:ext cx="2576721" cy="187162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94AE0DB-0A11-498E-8BC1-E9FCE26D22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5810" y="3595799"/>
            <a:ext cx="3229422" cy="181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42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9725F6-DB4A-47CB-8CFB-F639192F86A6}"/>
              </a:ext>
            </a:extLst>
          </p:cNvPr>
          <p:cNvSpPr>
            <a:spLocks noGrp="1"/>
          </p:cNvSpPr>
          <p:nvPr>
            <p:ph type="sldNum" sz="quarter" idx="12"/>
          </p:nvPr>
        </p:nvSpPr>
        <p:spPr/>
        <p:txBody>
          <a:bodyPr/>
          <a:lstStyle/>
          <a:p>
            <a:fld id="{48BB047D-A6CD-43AB-96F0-683C726B586B}" type="slidenum">
              <a:rPr lang="en-US" noProof="0" smtClean="0"/>
              <a:pPr/>
              <a:t>4</a:t>
            </a:fld>
            <a:endParaRPr lang="en-US" noProof="0" dirty="0"/>
          </a:p>
        </p:txBody>
      </p:sp>
      <p:sp>
        <p:nvSpPr>
          <p:cNvPr id="4" name="Title 3">
            <a:extLst>
              <a:ext uri="{FF2B5EF4-FFF2-40B4-BE49-F238E27FC236}">
                <a16:creationId xmlns:a16="http://schemas.microsoft.com/office/drawing/2014/main" id="{D74066F7-B4D3-4ED1-96D7-507872395A4D}"/>
              </a:ext>
            </a:extLst>
          </p:cNvPr>
          <p:cNvSpPr>
            <a:spLocks noGrp="1"/>
          </p:cNvSpPr>
          <p:nvPr>
            <p:ph type="title"/>
          </p:nvPr>
        </p:nvSpPr>
        <p:spPr/>
        <p:txBody>
          <a:bodyPr/>
          <a:lstStyle/>
          <a:p>
            <a:r>
              <a:rPr lang="en-US" dirty="0"/>
              <a:t>ARCHITECTURE</a:t>
            </a:r>
          </a:p>
        </p:txBody>
      </p:sp>
      <p:sp>
        <p:nvSpPr>
          <p:cNvPr id="6" name="Rectangle: Rounded Corners 5">
            <a:extLst>
              <a:ext uri="{FF2B5EF4-FFF2-40B4-BE49-F238E27FC236}">
                <a16:creationId xmlns:a16="http://schemas.microsoft.com/office/drawing/2014/main" id="{771416C6-A506-4D17-B7F9-BFCF619A3B3B}"/>
              </a:ext>
            </a:extLst>
          </p:cNvPr>
          <p:cNvSpPr/>
          <p:nvPr/>
        </p:nvSpPr>
        <p:spPr>
          <a:xfrm>
            <a:off x="585925" y="2787585"/>
            <a:ext cx="870012" cy="47051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A4B3D1C6-B452-4589-AB4A-51D3EAF20A3B}"/>
              </a:ext>
            </a:extLst>
          </p:cNvPr>
          <p:cNvSpPr/>
          <p:nvPr/>
        </p:nvSpPr>
        <p:spPr>
          <a:xfrm>
            <a:off x="585925" y="3762468"/>
            <a:ext cx="870012" cy="47051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a:t>
            </a:r>
          </a:p>
        </p:txBody>
      </p:sp>
      <p:sp>
        <p:nvSpPr>
          <p:cNvPr id="8" name="Rectangle: Rounded Corners 7">
            <a:extLst>
              <a:ext uri="{FF2B5EF4-FFF2-40B4-BE49-F238E27FC236}">
                <a16:creationId xmlns:a16="http://schemas.microsoft.com/office/drawing/2014/main" id="{C3995610-5F51-451D-95EE-0F6DB49B3E26}"/>
              </a:ext>
            </a:extLst>
          </p:cNvPr>
          <p:cNvSpPr/>
          <p:nvPr/>
        </p:nvSpPr>
        <p:spPr>
          <a:xfrm>
            <a:off x="2246049" y="2787585"/>
            <a:ext cx="3346882" cy="139379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B9EC50A-9275-49AC-ADA6-DA86331701BF}"/>
              </a:ext>
            </a:extLst>
          </p:cNvPr>
          <p:cNvSpPr/>
          <p:nvPr/>
        </p:nvSpPr>
        <p:spPr>
          <a:xfrm>
            <a:off x="6233603" y="2787584"/>
            <a:ext cx="1995996" cy="139379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EACF130-58CA-479D-80F4-595F50CC5FE1}"/>
              </a:ext>
            </a:extLst>
          </p:cNvPr>
          <p:cNvSpPr/>
          <p:nvPr/>
        </p:nvSpPr>
        <p:spPr>
          <a:xfrm>
            <a:off x="8722130" y="3022842"/>
            <a:ext cx="1303717" cy="91038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30918783-7497-4C30-AB69-D1EAC29ADC93}"/>
              </a:ext>
            </a:extLst>
          </p:cNvPr>
          <p:cNvCxnSpPr>
            <a:cxnSpLocks/>
            <a:stCxn id="6" idx="3"/>
          </p:cNvCxnSpPr>
          <p:nvPr/>
        </p:nvCxnSpPr>
        <p:spPr>
          <a:xfrm>
            <a:off x="1455937" y="3022844"/>
            <a:ext cx="790112" cy="17089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C404022-E046-4D3A-AAA0-38E42B42EF74}"/>
              </a:ext>
            </a:extLst>
          </p:cNvPr>
          <p:cNvCxnSpPr>
            <a:cxnSpLocks/>
            <a:stCxn id="7" idx="3"/>
          </p:cNvCxnSpPr>
          <p:nvPr/>
        </p:nvCxnSpPr>
        <p:spPr>
          <a:xfrm flipV="1">
            <a:off x="1455937" y="3762468"/>
            <a:ext cx="790112" cy="23525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E6B4509-D314-4358-9FC9-FF297DCDFA02}"/>
              </a:ext>
            </a:extLst>
          </p:cNvPr>
          <p:cNvSpPr/>
          <p:nvPr/>
        </p:nvSpPr>
        <p:spPr>
          <a:xfrm>
            <a:off x="2361459" y="3022843"/>
            <a:ext cx="10386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a:t>
            </a:r>
          </a:p>
        </p:txBody>
      </p:sp>
      <p:sp>
        <p:nvSpPr>
          <p:cNvPr id="19" name="Rectangle 18">
            <a:extLst>
              <a:ext uri="{FF2B5EF4-FFF2-40B4-BE49-F238E27FC236}">
                <a16:creationId xmlns:a16="http://schemas.microsoft.com/office/drawing/2014/main" id="{4617CB80-8095-456E-A7B0-667558BD796C}"/>
              </a:ext>
            </a:extLst>
          </p:cNvPr>
          <p:cNvSpPr/>
          <p:nvPr/>
        </p:nvSpPr>
        <p:spPr>
          <a:xfrm>
            <a:off x="3741937" y="3022842"/>
            <a:ext cx="5814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Topic</a:t>
            </a:r>
          </a:p>
        </p:txBody>
      </p:sp>
      <p:sp>
        <p:nvSpPr>
          <p:cNvPr id="20" name="Rectangle 19">
            <a:extLst>
              <a:ext uri="{FF2B5EF4-FFF2-40B4-BE49-F238E27FC236}">
                <a16:creationId xmlns:a16="http://schemas.microsoft.com/office/drawing/2014/main" id="{D66DE553-9619-4141-83EB-9E6D4F0CD718}"/>
              </a:ext>
            </a:extLst>
          </p:cNvPr>
          <p:cNvSpPr/>
          <p:nvPr/>
        </p:nvSpPr>
        <p:spPr>
          <a:xfrm>
            <a:off x="4614168" y="3022842"/>
            <a:ext cx="872231"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Consumer</a:t>
            </a:r>
          </a:p>
        </p:txBody>
      </p:sp>
      <p:cxnSp>
        <p:nvCxnSpPr>
          <p:cNvPr id="23" name="Straight Connector 22">
            <a:extLst>
              <a:ext uri="{FF2B5EF4-FFF2-40B4-BE49-F238E27FC236}">
                <a16:creationId xmlns:a16="http://schemas.microsoft.com/office/drawing/2014/main" id="{A04BA318-1EEA-417B-B0FA-FB005F52A9AC}"/>
              </a:ext>
            </a:extLst>
          </p:cNvPr>
          <p:cNvCxnSpPr>
            <a:cxnSpLocks/>
            <a:stCxn id="17" idx="3"/>
            <a:endCxn id="19" idx="1"/>
          </p:cNvCxnSpPr>
          <p:nvPr/>
        </p:nvCxnSpPr>
        <p:spPr>
          <a:xfrm flipV="1">
            <a:off x="3400146" y="3193737"/>
            <a:ext cx="341791"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BA4F36-64F5-4851-9C2E-8E8C0A2C4C2C}"/>
              </a:ext>
            </a:extLst>
          </p:cNvPr>
          <p:cNvCxnSpPr>
            <a:stCxn id="19" idx="3"/>
            <a:endCxn id="20" idx="1"/>
          </p:cNvCxnSpPr>
          <p:nvPr/>
        </p:nvCxnSpPr>
        <p:spPr>
          <a:xfrm>
            <a:off x="4323424" y="3193737"/>
            <a:ext cx="2907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2C68E0C-4851-4E84-8425-C5DE69B50503}"/>
              </a:ext>
            </a:extLst>
          </p:cNvPr>
          <p:cNvSpPr/>
          <p:nvPr/>
        </p:nvSpPr>
        <p:spPr>
          <a:xfrm>
            <a:off x="2355910" y="3591574"/>
            <a:ext cx="10386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a:t>
            </a:r>
          </a:p>
        </p:txBody>
      </p:sp>
      <p:sp>
        <p:nvSpPr>
          <p:cNvPr id="29" name="Rectangle 28">
            <a:extLst>
              <a:ext uri="{FF2B5EF4-FFF2-40B4-BE49-F238E27FC236}">
                <a16:creationId xmlns:a16="http://schemas.microsoft.com/office/drawing/2014/main" id="{68C1EA6F-75BE-4B72-873A-AA600AD3F45E}"/>
              </a:ext>
            </a:extLst>
          </p:cNvPr>
          <p:cNvSpPr/>
          <p:nvPr/>
        </p:nvSpPr>
        <p:spPr>
          <a:xfrm>
            <a:off x="3736388" y="3591573"/>
            <a:ext cx="5814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Topic</a:t>
            </a:r>
          </a:p>
        </p:txBody>
      </p:sp>
      <p:sp>
        <p:nvSpPr>
          <p:cNvPr id="30" name="Rectangle 29">
            <a:extLst>
              <a:ext uri="{FF2B5EF4-FFF2-40B4-BE49-F238E27FC236}">
                <a16:creationId xmlns:a16="http://schemas.microsoft.com/office/drawing/2014/main" id="{B5F9F15E-FE7D-4A5A-9710-BEA2F3179B08}"/>
              </a:ext>
            </a:extLst>
          </p:cNvPr>
          <p:cNvSpPr/>
          <p:nvPr/>
        </p:nvSpPr>
        <p:spPr>
          <a:xfrm>
            <a:off x="4608619" y="3591573"/>
            <a:ext cx="872231"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Consumer</a:t>
            </a:r>
          </a:p>
        </p:txBody>
      </p:sp>
      <p:cxnSp>
        <p:nvCxnSpPr>
          <p:cNvPr id="31" name="Straight Connector 30">
            <a:extLst>
              <a:ext uri="{FF2B5EF4-FFF2-40B4-BE49-F238E27FC236}">
                <a16:creationId xmlns:a16="http://schemas.microsoft.com/office/drawing/2014/main" id="{80B2C34A-7F51-4CF0-A392-97AB8E5D84F5}"/>
              </a:ext>
            </a:extLst>
          </p:cNvPr>
          <p:cNvCxnSpPr>
            <a:cxnSpLocks/>
            <a:stCxn id="28" idx="3"/>
            <a:endCxn id="29" idx="1"/>
          </p:cNvCxnSpPr>
          <p:nvPr/>
        </p:nvCxnSpPr>
        <p:spPr>
          <a:xfrm flipV="1">
            <a:off x="3394597" y="3762468"/>
            <a:ext cx="341791"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74F766-F1E5-466F-92E4-DBDEE82427AB}"/>
              </a:ext>
            </a:extLst>
          </p:cNvPr>
          <p:cNvCxnSpPr>
            <a:stCxn id="29" idx="3"/>
            <a:endCxn id="30" idx="1"/>
          </p:cNvCxnSpPr>
          <p:nvPr/>
        </p:nvCxnSpPr>
        <p:spPr>
          <a:xfrm>
            <a:off x="4317875" y="3762468"/>
            <a:ext cx="2907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55FF0ED-676B-4B04-A69F-1CCE67C74C3A}"/>
              </a:ext>
            </a:extLst>
          </p:cNvPr>
          <p:cNvSpPr/>
          <p:nvPr/>
        </p:nvSpPr>
        <p:spPr>
          <a:xfrm>
            <a:off x="6373430" y="3022842"/>
            <a:ext cx="817483" cy="341791"/>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Stream</a:t>
            </a:r>
          </a:p>
        </p:txBody>
      </p:sp>
      <p:sp>
        <p:nvSpPr>
          <p:cNvPr id="34" name="Rectangle 33">
            <a:extLst>
              <a:ext uri="{FF2B5EF4-FFF2-40B4-BE49-F238E27FC236}">
                <a16:creationId xmlns:a16="http://schemas.microsoft.com/office/drawing/2014/main" id="{7F3FFC63-197C-417B-B8BF-6257DAC6046E}"/>
              </a:ext>
            </a:extLst>
          </p:cNvPr>
          <p:cNvSpPr/>
          <p:nvPr/>
        </p:nvSpPr>
        <p:spPr>
          <a:xfrm>
            <a:off x="7461679" y="3022842"/>
            <a:ext cx="598503"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SQL</a:t>
            </a:r>
          </a:p>
        </p:txBody>
      </p:sp>
      <p:cxnSp>
        <p:nvCxnSpPr>
          <p:cNvPr id="39" name="Straight Arrow Connector 38">
            <a:extLst>
              <a:ext uri="{FF2B5EF4-FFF2-40B4-BE49-F238E27FC236}">
                <a16:creationId xmlns:a16="http://schemas.microsoft.com/office/drawing/2014/main" id="{ED7123A4-A7B7-4AD5-ACCB-D22AF9800E06}"/>
              </a:ext>
            </a:extLst>
          </p:cNvPr>
          <p:cNvCxnSpPr>
            <a:stCxn id="33" idx="3"/>
          </p:cNvCxnSpPr>
          <p:nvPr/>
        </p:nvCxnSpPr>
        <p:spPr>
          <a:xfrm flipV="1">
            <a:off x="7190913" y="3193737"/>
            <a:ext cx="27076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7CC5FB9-210D-4CBE-A036-E0C224943D8A}"/>
              </a:ext>
            </a:extLst>
          </p:cNvPr>
          <p:cNvSpPr/>
          <p:nvPr/>
        </p:nvSpPr>
        <p:spPr>
          <a:xfrm>
            <a:off x="6373430" y="3599890"/>
            <a:ext cx="817483" cy="341791"/>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Stream</a:t>
            </a:r>
          </a:p>
        </p:txBody>
      </p:sp>
      <p:sp>
        <p:nvSpPr>
          <p:cNvPr id="44" name="Rectangle 43">
            <a:extLst>
              <a:ext uri="{FF2B5EF4-FFF2-40B4-BE49-F238E27FC236}">
                <a16:creationId xmlns:a16="http://schemas.microsoft.com/office/drawing/2014/main" id="{7A1FA1F6-1DA4-4D0C-880F-83F108E85504}"/>
              </a:ext>
            </a:extLst>
          </p:cNvPr>
          <p:cNvSpPr/>
          <p:nvPr/>
        </p:nvSpPr>
        <p:spPr>
          <a:xfrm>
            <a:off x="7461679" y="3599890"/>
            <a:ext cx="598503"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SQL</a:t>
            </a:r>
          </a:p>
        </p:txBody>
      </p:sp>
      <p:cxnSp>
        <p:nvCxnSpPr>
          <p:cNvPr id="45" name="Straight Arrow Connector 44">
            <a:extLst>
              <a:ext uri="{FF2B5EF4-FFF2-40B4-BE49-F238E27FC236}">
                <a16:creationId xmlns:a16="http://schemas.microsoft.com/office/drawing/2014/main" id="{FD5A6D8A-27B8-47E2-B558-F3477DF73410}"/>
              </a:ext>
            </a:extLst>
          </p:cNvPr>
          <p:cNvCxnSpPr>
            <a:stCxn id="43" idx="3"/>
          </p:cNvCxnSpPr>
          <p:nvPr/>
        </p:nvCxnSpPr>
        <p:spPr>
          <a:xfrm flipV="1">
            <a:off x="7190913" y="3770785"/>
            <a:ext cx="27076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7F4C1AB-B973-4669-BEC1-51ADA5A64D44}"/>
              </a:ext>
            </a:extLst>
          </p:cNvPr>
          <p:cNvCxnSpPr>
            <a:stCxn id="20" idx="3"/>
            <a:endCxn id="33" idx="1"/>
          </p:cNvCxnSpPr>
          <p:nvPr/>
        </p:nvCxnSpPr>
        <p:spPr>
          <a:xfrm>
            <a:off x="5486399" y="3193737"/>
            <a:ext cx="88703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F5AA228-B135-4ABD-B677-F3657B92D112}"/>
              </a:ext>
            </a:extLst>
          </p:cNvPr>
          <p:cNvCxnSpPr>
            <a:stCxn id="30" idx="3"/>
            <a:endCxn id="43" idx="1"/>
          </p:cNvCxnSpPr>
          <p:nvPr/>
        </p:nvCxnSpPr>
        <p:spPr>
          <a:xfrm>
            <a:off x="5480850" y="3762468"/>
            <a:ext cx="892580" cy="83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9AFD384-B39F-4493-A157-89CB0CC08A28}"/>
              </a:ext>
            </a:extLst>
          </p:cNvPr>
          <p:cNvSpPr/>
          <p:nvPr/>
        </p:nvSpPr>
        <p:spPr>
          <a:xfrm>
            <a:off x="10450496" y="3317745"/>
            <a:ext cx="1232516" cy="33347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Zeppelin</a:t>
            </a:r>
          </a:p>
        </p:txBody>
      </p:sp>
      <p:sp>
        <p:nvSpPr>
          <p:cNvPr id="51" name="Rectangle 50">
            <a:extLst>
              <a:ext uri="{FF2B5EF4-FFF2-40B4-BE49-F238E27FC236}">
                <a16:creationId xmlns:a16="http://schemas.microsoft.com/office/drawing/2014/main" id="{B3CBF28D-7923-4999-B933-2EE34DDA38B4}"/>
              </a:ext>
            </a:extLst>
          </p:cNvPr>
          <p:cNvSpPr/>
          <p:nvPr/>
        </p:nvSpPr>
        <p:spPr>
          <a:xfrm>
            <a:off x="8853995" y="3122925"/>
            <a:ext cx="10386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1</a:t>
            </a:r>
          </a:p>
        </p:txBody>
      </p:sp>
      <p:sp>
        <p:nvSpPr>
          <p:cNvPr id="52" name="Rectangle 51">
            <a:extLst>
              <a:ext uri="{FF2B5EF4-FFF2-40B4-BE49-F238E27FC236}">
                <a16:creationId xmlns:a16="http://schemas.microsoft.com/office/drawing/2014/main" id="{D6F6F4E3-C304-40ED-8EFD-7EDFAF67EC17}"/>
              </a:ext>
            </a:extLst>
          </p:cNvPr>
          <p:cNvSpPr/>
          <p:nvPr/>
        </p:nvSpPr>
        <p:spPr>
          <a:xfrm>
            <a:off x="8853994" y="3499428"/>
            <a:ext cx="10386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2</a:t>
            </a:r>
          </a:p>
        </p:txBody>
      </p:sp>
      <p:cxnSp>
        <p:nvCxnSpPr>
          <p:cNvPr id="54" name="Connector: Elbow 53">
            <a:extLst>
              <a:ext uri="{FF2B5EF4-FFF2-40B4-BE49-F238E27FC236}">
                <a16:creationId xmlns:a16="http://schemas.microsoft.com/office/drawing/2014/main" id="{47828E9A-B588-49AA-9BAC-F94E5FCA4A8D}"/>
              </a:ext>
            </a:extLst>
          </p:cNvPr>
          <p:cNvCxnSpPr>
            <a:stCxn id="34" idx="3"/>
          </p:cNvCxnSpPr>
          <p:nvPr/>
        </p:nvCxnSpPr>
        <p:spPr>
          <a:xfrm>
            <a:off x="8060182" y="3193737"/>
            <a:ext cx="793812" cy="17089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873AD98E-43CF-4C08-950C-C980A9E76902}"/>
              </a:ext>
            </a:extLst>
          </p:cNvPr>
          <p:cNvCxnSpPr>
            <a:stCxn id="44" idx="3"/>
            <a:endCxn id="52" idx="1"/>
          </p:cNvCxnSpPr>
          <p:nvPr/>
        </p:nvCxnSpPr>
        <p:spPr>
          <a:xfrm flipV="1">
            <a:off x="8060182" y="3670323"/>
            <a:ext cx="793812" cy="10046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5B3E77-7C33-4E26-90A1-25CAFB930246}"/>
              </a:ext>
            </a:extLst>
          </p:cNvPr>
          <p:cNvCxnSpPr>
            <a:stCxn id="10" idx="3"/>
            <a:endCxn id="50" idx="1"/>
          </p:cNvCxnSpPr>
          <p:nvPr/>
        </p:nvCxnSpPr>
        <p:spPr>
          <a:xfrm>
            <a:off x="10025847" y="3478032"/>
            <a:ext cx="424649" cy="64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C77BD2A-CB80-4B4D-9401-EC65D456A2E7}"/>
              </a:ext>
            </a:extLst>
          </p:cNvPr>
          <p:cNvSpPr txBox="1"/>
          <p:nvPr/>
        </p:nvSpPr>
        <p:spPr>
          <a:xfrm>
            <a:off x="596282" y="3310485"/>
            <a:ext cx="870012" cy="369332"/>
          </a:xfrm>
          <a:prstGeom prst="rect">
            <a:avLst/>
          </a:prstGeom>
          <a:noFill/>
        </p:spPr>
        <p:txBody>
          <a:bodyPr wrap="square" rtlCol="0">
            <a:spAutoFit/>
          </a:bodyPr>
          <a:lstStyle/>
          <a:p>
            <a:r>
              <a:rPr lang="en-US" u="sng" dirty="0">
                <a:latin typeface="Segoe UI Black" panose="020B0A02040204020203" pitchFamily="34" charset="0"/>
                <a:ea typeface="Segoe UI Black" panose="020B0A02040204020203" pitchFamily="34" charset="0"/>
              </a:rPr>
              <a:t>DATA</a:t>
            </a:r>
          </a:p>
        </p:txBody>
      </p:sp>
      <p:sp>
        <p:nvSpPr>
          <p:cNvPr id="63" name="TextBox 62">
            <a:extLst>
              <a:ext uri="{FF2B5EF4-FFF2-40B4-BE49-F238E27FC236}">
                <a16:creationId xmlns:a16="http://schemas.microsoft.com/office/drawing/2014/main" id="{D986C4A7-940A-430B-8DEE-97E928CDADFD}"/>
              </a:ext>
            </a:extLst>
          </p:cNvPr>
          <p:cNvSpPr txBox="1"/>
          <p:nvPr/>
        </p:nvSpPr>
        <p:spPr>
          <a:xfrm>
            <a:off x="2246049" y="4218145"/>
            <a:ext cx="3124940" cy="369332"/>
          </a:xfrm>
          <a:prstGeom prst="rect">
            <a:avLst/>
          </a:prstGeom>
          <a:noFill/>
        </p:spPr>
        <p:txBody>
          <a:bodyPr wrap="square" rtlCol="0">
            <a:spAutoFit/>
          </a:bodyPr>
          <a:lstStyle/>
          <a:p>
            <a:pPr algn="ctr"/>
            <a:r>
              <a:rPr lang="en-US" u="sng" dirty="0">
                <a:latin typeface="Segoe UI Black" panose="020B0A02040204020203" pitchFamily="34" charset="0"/>
                <a:ea typeface="Segoe UI Black" panose="020B0A02040204020203" pitchFamily="34" charset="0"/>
              </a:rPr>
              <a:t>Kafka</a:t>
            </a:r>
          </a:p>
        </p:txBody>
      </p:sp>
      <p:sp>
        <p:nvSpPr>
          <p:cNvPr id="64" name="TextBox 63">
            <a:extLst>
              <a:ext uri="{FF2B5EF4-FFF2-40B4-BE49-F238E27FC236}">
                <a16:creationId xmlns:a16="http://schemas.microsoft.com/office/drawing/2014/main" id="{66369598-DFED-4F01-AB03-63264734409C}"/>
              </a:ext>
            </a:extLst>
          </p:cNvPr>
          <p:cNvSpPr txBox="1"/>
          <p:nvPr/>
        </p:nvSpPr>
        <p:spPr>
          <a:xfrm>
            <a:off x="6376569" y="4201393"/>
            <a:ext cx="1710063" cy="369332"/>
          </a:xfrm>
          <a:prstGeom prst="rect">
            <a:avLst/>
          </a:prstGeom>
          <a:noFill/>
        </p:spPr>
        <p:txBody>
          <a:bodyPr wrap="square" rtlCol="0">
            <a:spAutoFit/>
          </a:bodyPr>
          <a:lstStyle/>
          <a:p>
            <a:pPr algn="ctr"/>
            <a:r>
              <a:rPr lang="en-US" u="sng" dirty="0">
                <a:latin typeface="Segoe UI Black" panose="020B0A02040204020203" pitchFamily="34" charset="0"/>
                <a:ea typeface="Segoe UI Black" panose="020B0A02040204020203" pitchFamily="34" charset="0"/>
              </a:rPr>
              <a:t>Spark</a:t>
            </a:r>
          </a:p>
        </p:txBody>
      </p:sp>
      <p:sp>
        <p:nvSpPr>
          <p:cNvPr id="65" name="TextBox 64">
            <a:extLst>
              <a:ext uri="{FF2B5EF4-FFF2-40B4-BE49-F238E27FC236}">
                <a16:creationId xmlns:a16="http://schemas.microsoft.com/office/drawing/2014/main" id="{899B08AA-88AB-4EEB-B9D7-4553D9116E0F}"/>
              </a:ext>
            </a:extLst>
          </p:cNvPr>
          <p:cNvSpPr txBox="1"/>
          <p:nvPr/>
        </p:nvSpPr>
        <p:spPr>
          <a:xfrm>
            <a:off x="8557698" y="3976014"/>
            <a:ext cx="1710063" cy="369332"/>
          </a:xfrm>
          <a:prstGeom prst="rect">
            <a:avLst/>
          </a:prstGeom>
          <a:noFill/>
        </p:spPr>
        <p:txBody>
          <a:bodyPr wrap="square" rtlCol="0">
            <a:spAutoFit/>
          </a:bodyPr>
          <a:lstStyle/>
          <a:p>
            <a:pPr algn="ctr"/>
            <a:r>
              <a:rPr lang="en-US" u="sng" dirty="0" err="1">
                <a:latin typeface="Segoe UI Black" panose="020B0A02040204020203" pitchFamily="34" charset="0"/>
                <a:ea typeface="Segoe UI Black" panose="020B0A02040204020203" pitchFamily="34" charset="0"/>
              </a:rPr>
              <a:t>Hbase</a:t>
            </a:r>
            <a:r>
              <a:rPr lang="en-US" u="sng" dirty="0">
                <a:latin typeface="Segoe UI Black" panose="020B0A02040204020203" pitchFamily="34" charset="0"/>
                <a:ea typeface="Segoe UI Black" panose="020B0A02040204020203" pitchFamily="34" charset="0"/>
              </a:rPr>
              <a:t>/Hive</a:t>
            </a:r>
          </a:p>
        </p:txBody>
      </p:sp>
      <p:sp>
        <p:nvSpPr>
          <p:cNvPr id="66" name="TextBox 65">
            <a:extLst>
              <a:ext uri="{FF2B5EF4-FFF2-40B4-BE49-F238E27FC236}">
                <a16:creationId xmlns:a16="http://schemas.microsoft.com/office/drawing/2014/main" id="{33D4B18A-266D-4339-9D17-378AFA00F924}"/>
              </a:ext>
            </a:extLst>
          </p:cNvPr>
          <p:cNvSpPr txBox="1"/>
          <p:nvPr/>
        </p:nvSpPr>
        <p:spPr>
          <a:xfrm>
            <a:off x="10250009" y="3676455"/>
            <a:ext cx="1710063" cy="523220"/>
          </a:xfrm>
          <a:prstGeom prst="rect">
            <a:avLst/>
          </a:prstGeom>
          <a:noFill/>
        </p:spPr>
        <p:txBody>
          <a:bodyPr wrap="square" rtlCol="0">
            <a:spAutoFit/>
          </a:bodyPr>
          <a:lstStyle/>
          <a:p>
            <a:pPr algn="ctr"/>
            <a:r>
              <a:rPr lang="en-US" sz="1400" u="sng" dirty="0">
                <a:latin typeface="Segoe UI Black" panose="020B0A02040204020203" pitchFamily="34" charset="0"/>
                <a:ea typeface="Segoe UI Black" panose="020B0A02040204020203" pitchFamily="34" charset="0"/>
              </a:rPr>
              <a:t>Data Visualization</a:t>
            </a:r>
          </a:p>
        </p:txBody>
      </p:sp>
      <p:sp>
        <p:nvSpPr>
          <p:cNvPr id="67" name="TextBox 66">
            <a:extLst>
              <a:ext uri="{FF2B5EF4-FFF2-40B4-BE49-F238E27FC236}">
                <a16:creationId xmlns:a16="http://schemas.microsoft.com/office/drawing/2014/main" id="{E9B5745C-3562-4A51-972C-4C0DDA5B91B3}"/>
              </a:ext>
            </a:extLst>
          </p:cNvPr>
          <p:cNvSpPr txBox="1"/>
          <p:nvPr/>
        </p:nvSpPr>
        <p:spPr>
          <a:xfrm>
            <a:off x="744573" y="2418252"/>
            <a:ext cx="552715" cy="369332"/>
          </a:xfrm>
          <a:prstGeom prst="rect">
            <a:avLst/>
          </a:prstGeom>
          <a:noFill/>
        </p:spPr>
        <p:txBody>
          <a:bodyPr wrap="none" rtlCol="0">
            <a:spAutoFit/>
          </a:bodyPr>
          <a:lstStyle/>
          <a:p>
            <a:r>
              <a:rPr lang="en-US" dirty="0"/>
              <a:t>Live</a:t>
            </a:r>
          </a:p>
        </p:txBody>
      </p:sp>
      <p:sp>
        <p:nvSpPr>
          <p:cNvPr id="68" name="TextBox 67">
            <a:extLst>
              <a:ext uri="{FF2B5EF4-FFF2-40B4-BE49-F238E27FC236}">
                <a16:creationId xmlns:a16="http://schemas.microsoft.com/office/drawing/2014/main" id="{D0D1CF3D-175E-4293-B22A-56BB57EAA253}"/>
              </a:ext>
            </a:extLst>
          </p:cNvPr>
          <p:cNvSpPr txBox="1"/>
          <p:nvPr/>
        </p:nvSpPr>
        <p:spPr>
          <a:xfrm>
            <a:off x="606308" y="4181379"/>
            <a:ext cx="851067" cy="369332"/>
          </a:xfrm>
          <a:prstGeom prst="rect">
            <a:avLst/>
          </a:prstGeom>
          <a:noFill/>
        </p:spPr>
        <p:txBody>
          <a:bodyPr wrap="none" rtlCol="0">
            <a:spAutoFit/>
          </a:bodyPr>
          <a:lstStyle/>
          <a:p>
            <a:r>
              <a:rPr lang="en-US" dirty="0"/>
              <a:t>History</a:t>
            </a:r>
          </a:p>
        </p:txBody>
      </p:sp>
    </p:spTree>
    <p:extLst>
      <p:ext uri="{BB962C8B-B14F-4D97-AF65-F5344CB8AC3E}">
        <p14:creationId xmlns:p14="http://schemas.microsoft.com/office/powerpoint/2010/main" val="102199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046163"/>
            <a:ext cx="5445369" cy="1114784"/>
          </a:xfrm>
        </p:spPr>
        <p:txBody>
          <a:bodyPr/>
          <a:lstStyle/>
          <a:p>
            <a:r>
              <a:rPr lang="en-US" dirty="0"/>
              <a:t>Data Source</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4264855" cy="3454523"/>
          </a:xfrm>
        </p:spPr>
        <p:txBody>
          <a:bodyPr/>
          <a:lstStyle/>
          <a:p>
            <a:pPr marL="0" indent="0">
              <a:buNone/>
            </a:pPr>
            <a:r>
              <a:rPr lang="en-US" sz="2000" dirty="0"/>
              <a:t>Types of data used:</a:t>
            </a:r>
          </a:p>
          <a:p>
            <a:pPr marL="457200" indent="-457200">
              <a:buAutoNum type="alphaUcPeriod"/>
            </a:pPr>
            <a:r>
              <a:rPr lang="en-US" sz="2000" dirty="0"/>
              <a:t>Web data </a:t>
            </a:r>
            <a:br>
              <a:rPr lang="en-US" sz="2000" dirty="0"/>
            </a:br>
            <a:r>
              <a:rPr lang="en-US" sz="2000" dirty="0"/>
              <a:t>Scrapped from Webpage (</a:t>
            </a:r>
            <a:r>
              <a:rPr lang="en-US" sz="2000" dirty="0" err="1"/>
              <a:t>RealTime</a:t>
            </a:r>
            <a:r>
              <a:rPr lang="en-US" sz="2000" dirty="0"/>
              <a:t>)</a:t>
            </a:r>
          </a:p>
          <a:p>
            <a:pPr marL="457200" indent="-457200">
              <a:buAutoNum type="alphaUcPeriod"/>
            </a:pPr>
            <a:r>
              <a:rPr lang="en-US" sz="2000" dirty="0"/>
              <a:t>History Indices Data File </a:t>
            </a:r>
            <a:br>
              <a:rPr lang="en-US" sz="2000"/>
            </a:br>
            <a:r>
              <a:rPr lang="en-US" sz="2000"/>
              <a:t>Downloaded </a:t>
            </a:r>
            <a:r>
              <a:rPr lang="en-US" sz="2000" dirty="0"/>
              <a:t>from Yahoo Finance Website [1980 – </a:t>
            </a:r>
            <a:r>
              <a:rPr lang="en-US" sz="2000"/>
              <a:t>2019]</a:t>
            </a:r>
            <a:endParaRPr lang="en-US" sz="2000" dirty="0"/>
          </a:p>
        </p:txBody>
      </p:sp>
      <p:sp>
        <p:nvSpPr>
          <p:cNvPr id="9" name="Content Placeholder 17">
            <a:extLst>
              <a:ext uri="{FF2B5EF4-FFF2-40B4-BE49-F238E27FC236}">
                <a16:creationId xmlns:a16="http://schemas.microsoft.com/office/drawing/2014/main" id="{16AB4084-5C09-D047-AB9C-BB58097252DB}"/>
              </a:ext>
            </a:extLst>
          </p:cNvPr>
          <p:cNvSpPr>
            <a:spLocks noGrp="1"/>
          </p:cNvSpPr>
          <p:nvPr>
            <p:ph sz="quarter" idx="14"/>
          </p:nvPr>
        </p:nvSpPr>
        <p:spPr>
          <a:xfrm>
            <a:off x="363416" y="6462713"/>
            <a:ext cx="2262187" cy="249237"/>
          </a:xfrm>
        </p:spPr>
        <p:txBody>
          <a:bodyPr/>
          <a:lstStyle/>
          <a:p>
            <a:r>
              <a:rPr lang="en-US"/>
              <a:t>Your company name</a:t>
            </a:r>
            <a:endParaRPr lang="en-US"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a:xfrm>
            <a:off x="9085384" y="6463207"/>
            <a:ext cx="2743200" cy="249385"/>
          </a:xfrm>
        </p:spPr>
        <p:txBody>
          <a:bodyPr/>
          <a:lstStyle/>
          <a:p>
            <a:fld id="{48BB047D-A6CD-43AB-96F0-683C726B586B}" type="slidenum">
              <a:rPr lang="en-US" smtClean="0"/>
              <a:pPr/>
              <a:t>5</a:t>
            </a:fld>
            <a:endParaRPr lang="en-US" dirty="0"/>
          </a:p>
        </p:txBody>
      </p:sp>
      <p:pic>
        <p:nvPicPr>
          <p:cNvPr id="11" name="Picture 10" descr="A close up of a logo&#10;&#10;Description automatically generated">
            <a:extLst>
              <a:ext uri="{FF2B5EF4-FFF2-40B4-BE49-F238E27FC236}">
                <a16:creationId xmlns:a16="http://schemas.microsoft.com/office/drawing/2014/main" id="{99F15A8D-3087-4633-92CB-27E05232AD4E}"/>
              </a:ext>
            </a:extLst>
          </p:cNvPr>
          <p:cNvPicPr>
            <a:picLocks noChangeAspect="1"/>
          </p:cNvPicPr>
          <p:nvPr/>
        </p:nvPicPr>
        <p:blipFill>
          <a:blip r:embed="rId3"/>
          <a:stretch>
            <a:fillRect/>
          </a:stretch>
        </p:blipFill>
        <p:spPr>
          <a:xfrm>
            <a:off x="6383217" y="145408"/>
            <a:ext cx="3810000" cy="2857500"/>
          </a:xfrm>
          <a:prstGeom prst="rect">
            <a:avLst/>
          </a:prstGeom>
        </p:spPr>
      </p:pic>
      <p:pic>
        <p:nvPicPr>
          <p:cNvPr id="13" name="Picture 12">
            <a:extLst>
              <a:ext uri="{FF2B5EF4-FFF2-40B4-BE49-F238E27FC236}">
                <a16:creationId xmlns:a16="http://schemas.microsoft.com/office/drawing/2014/main" id="{5B5CFA56-28DD-45A0-9569-09801F168CA5}"/>
              </a:ext>
            </a:extLst>
          </p:cNvPr>
          <p:cNvPicPr>
            <a:picLocks noChangeAspect="1"/>
          </p:cNvPicPr>
          <p:nvPr/>
        </p:nvPicPr>
        <p:blipFill rotWithShape="1">
          <a:blip r:embed="rId4"/>
          <a:srcRect l="3808" t="23577" r="30308" b="11571"/>
          <a:stretch/>
        </p:blipFill>
        <p:spPr>
          <a:xfrm>
            <a:off x="4909745" y="2567506"/>
            <a:ext cx="6756944" cy="3739394"/>
          </a:xfrm>
          <a:prstGeom prst="rect">
            <a:avLst/>
          </a:prstGeom>
        </p:spPr>
      </p:pic>
    </p:spTree>
    <p:extLst>
      <p:ext uri="{BB962C8B-B14F-4D97-AF65-F5344CB8AC3E}">
        <p14:creationId xmlns:p14="http://schemas.microsoft.com/office/powerpoint/2010/main" val="8082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Kafka</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sz="2800" dirty="0"/>
              <a:t>WHY DID WE USE KAFKA?</a:t>
            </a:r>
          </a:p>
        </p:txBody>
      </p:sp>
      <p:sp>
        <p:nvSpPr>
          <p:cNvPr id="27" name="Content Placeholder 2">
            <a:extLst>
              <a:ext uri="{FF2B5EF4-FFF2-40B4-BE49-F238E27FC236}">
                <a16:creationId xmlns:a16="http://schemas.microsoft.com/office/drawing/2014/main" id="{F65B4C58-4CC0-4D32-95C8-6333AD493CA8}"/>
              </a:ext>
            </a:extLst>
          </p:cNvPr>
          <p:cNvSpPr txBox="1">
            <a:spLocks/>
          </p:cNvSpPr>
          <p:nvPr/>
        </p:nvSpPr>
        <p:spPr>
          <a:xfrm>
            <a:off x="4338436" y="1304069"/>
            <a:ext cx="7490148" cy="461209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Wingdings" panose="05000000000000000000" pitchFamily="2" charset="2"/>
              <a:buChar char="§"/>
            </a:pPr>
            <a:r>
              <a:rPr lang="en-US" sz="2400" b="0" dirty="0">
                <a:solidFill>
                  <a:schemeClr val="tx1"/>
                </a:solidFill>
              </a:rPr>
              <a:t>provides real-time analytics</a:t>
            </a:r>
          </a:p>
          <a:p>
            <a:pPr marL="342900" indent="-342900">
              <a:buFont typeface="Wingdings" panose="05000000000000000000" pitchFamily="2" charset="2"/>
              <a:buChar char="§"/>
            </a:pPr>
            <a:r>
              <a:rPr lang="en-US" sz="2400" b="0" dirty="0">
                <a:solidFill>
                  <a:schemeClr val="tx1"/>
                </a:solidFill>
              </a:rPr>
              <a:t>has higher throughput, reliability, and replication characteristics</a:t>
            </a:r>
          </a:p>
          <a:p>
            <a:pPr marL="342900" indent="-342900">
              <a:buFont typeface="Wingdings" panose="05000000000000000000" pitchFamily="2" charset="2"/>
              <a:buChar char="§"/>
            </a:pPr>
            <a:r>
              <a:rPr lang="en-US" sz="2400" b="0" dirty="0">
                <a:solidFill>
                  <a:schemeClr val="tx1"/>
                </a:solidFill>
              </a:rPr>
              <a:t>Works great with Flume/</a:t>
            </a:r>
            <a:r>
              <a:rPr lang="en-US" sz="2400" b="0" dirty="0" err="1">
                <a:solidFill>
                  <a:schemeClr val="tx1"/>
                </a:solidFill>
              </a:rPr>
              <a:t>Flafka</a:t>
            </a:r>
            <a:r>
              <a:rPr lang="en-US" sz="2400" b="0" dirty="0">
                <a:solidFill>
                  <a:schemeClr val="tx1"/>
                </a:solidFill>
              </a:rPr>
              <a:t>, Spark Streaming, Storm, </a:t>
            </a:r>
            <a:r>
              <a:rPr lang="en-US" sz="2400" b="0" dirty="0" err="1">
                <a:solidFill>
                  <a:schemeClr val="tx1"/>
                </a:solidFill>
              </a:rPr>
              <a:t>Hbase</a:t>
            </a:r>
            <a:endParaRPr lang="en-US" sz="2400" b="0" dirty="0">
              <a:solidFill>
                <a:schemeClr val="tx1"/>
              </a:solidFill>
            </a:endParaRPr>
          </a:p>
        </p:txBody>
      </p:sp>
      <p:sp>
        <p:nvSpPr>
          <p:cNvPr id="28" name="Content Placeholder 2">
            <a:extLst>
              <a:ext uri="{FF2B5EF4-FFF2-40B4-BE49-F238E27FC236}">
                <a16:creationId xmlns:a16="http://schemas.microsoft.com/office/drawing/2014/main" id="{E3FA58FC-41A7-4E8E-8339-F56FABC62AC7}"/>
              </a:ext>
            </a:extLst>
          </p:cNvPr>
          <p:cNvSpPr txBox="1">
            <a:spLocks/>
          </p:cNvSpPr>
          <p:nvPr/>
        </p:nvSpPr>
        <p:spPr>
          <a:xfrm>
            <a:off x="363416" y="1683349"/>
            <a:ext cx="2818696" cy="1923451"/>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00000"/>
              </a:lnSpc>
            </a:pPr>
            <a:r>
              <a:rPr lang="en-US" sz="2000" b="0" dirty="0">
                <a:solidFill>
                  <a:schemeClr val="accent5">
                    <a:lumMod val="50000"/>
                  </a:schemeClr>
                </a:solidFill>
              </a:rPr>
              <a:t>Kafka is a durable event store; it maintains ordered sequences of entries called topics which are stored on disk and replicated within a cluster.</a:t>
            </a:r>
            <a:endParaRPr lang="en-US" sz="2800" b="0" dirty="0">
              <a:solidFill>
                <a:schemeClr val="accent5">
                  <a:lumMod val="50000"/>
                </a:schemeClr>
              </a:solidFill>
            </a:endParaRPr>
          </a:p>
        </p:txBody>
      </p:sp>
      <p:pic>
        <p:nvPicPr>
          <p:cNvPr id="3" name="Picture 2">
            <a:extLst>
              <a:ext uri="{FF2B5EF4-FFF2-40B4-BE49-F238E27FC236}">
                <a16:creationId xmlns:a16="http://schemas.microsoft.com/office/drawing/2014/main" id="{52A0F9BD-F397-436C-8BD7-C777C2A94899}"/>
              </a:ext>
            </a:extLst>
          </p:cNvPr>
          <p:cNvPicPr>
            <a:picLocks noChangeAspect="1"/>
          </p:cNvPicPr>
          <p:nvPr/>
        </p:nvPicPr>
        <p:blipFill>
          <a:blip r:embed="rId3"/>
          <a:stretch>
            <a:fillRect/>
          </a:stretch>
        </p:blipFill>
        <p:spPr>
          <a:xfrm>
            <a:off x="4670727" y="3080826"/>
            <a:ext cx="6354822" cy="3632608"/>
          </a:xfrm>
          <a:prstGeom prst="rect">
            <a:avLst/>
          </a:prstGeom>
        </p:spPr>
      </p:pic>
    </p:spTree>
    <p:extLst>
      <p:ext uri="{BB962C8B-B14F-4D97-AF65-F5344CB8AC3E}">
        <p14:creationId xmlns:p14="http://schemas.microsoft.com/office/powerpoint/2010/main" val="191303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Kafka</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4294967295"/>
          </p:nvPr>
        </p:nvSpPr>
        <p:spPr>
          <a:xfrm>
            <a:off x="1714964" y="764932"/>
            <a:ext cx="6580309" cy="823913"/>
          </a:xfrm>
        </p:spPr>
        <p:txBody>
          <a:bodyPr/>
          <a:lstStyle/>
          <a:p>
            <a:pPr marL="0" indent="0">
              <a:buNone/>
            </a:pPr>
            <a:r>
              <a:rPr lang="en-US" sz="2800" dirty="0"/>
              <a:t>(Command Lines)</a:t>
            </a:r>
          </a:p>
        </p:txBody>
      </p:sp>
      <p:sp>
        <p:nvSpPr>
          <p:cNvPr id="27" name="Content Placeholder 2">
            <a:extLst>
              <a:ext uri="{FF2B5EF4-FFF2-40B4-BE49-F238E27FC236}">
                <a16:creationId xmlns:a16="http://schemas.microsoft.com/office/drawing/2014/main" id="{F65B4C58-4CC0-4D32-95C8-6333AD493CA8}"/>
              </a:ext>
            </a:extLst>
          </p:cNvPr>
          <p:cNvSpPr txBox="1">
            <a:spLocks/>
          </p:cNvSpPr>
          <p:nvPr/>
        </p:nvSpPr>
        <p:spPr>
          <a:xfrm>
            <a:off x="363416" y="1537253"/>
            <a:ext cx="11280270" cy="5685183"/>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b="0" dirty="0">
                <a:solidFill>
                  <a:schemeClr val="tx1"/>
                </a:solidFill>
              </a:rPr>
              <a:t>Modify config file at:</a:t>
            </a:r>
          </a:p>
          <a:p>
            <a:pPr marL="800100" lvl="1" indent="-342900">
              <a:buFont typeface="Wingdings" panose="05000000000000000000" pitchFamily="2" charset="2"/>
              <a:buChar char="§"/>
            </a:pPr>
            <a:r>
              <a:rPr lang="en-US" sz="2400" b="0" dirty="0">
                <a:solidFill>
                  <a:schemeClr val="tx1"/>
                </a:solidFill>
              </a:rPr>
              <a:t>config/</a:t>
            </a:r>
            <a:r>
              <a:rPr lang="en-US" sz="2400" b="0" dirty="0" err="1">
                <a:solidFill>
                  <a:schemeClr val="tx1"/>
                </a:solidFill>
              </a:rPr>
              <a:t>server.properties</a:t>
            </a:r>
            <a:endParaRPr lang="en-US" sz="2400" b="0" dirty="0">
              <a:solidFill>
                <a:schemeClr val="tx1"/>
              </a:solidFill>
            </a:endParaRPr>
          </a:p>
          <a:p>
            <a:pPr marL="342900" indent="-342900">
              <a:buFont typeface="Wingdings" panose="05000000000000000000" pitchFamily="2" charset="2"/>
              <a:buChar char="§"/>
            </a:pPr>
            <a:r>
              <a:rPr lang="en-US" sz="2000" b="0" dirty="0">
                <a:solidFill>
                  <a:schemeClr val="tx1"/>
                </a:solidFill>
              </a:rPr>
              <a:t>start </a:t>
            </a:r>
            <a:r>
              <a:rPr lang="en-US" sz="2000" b="0" dirty="0" err="1">
                <a:solidFill>
                  <a:schemeClr val="tx1"/>
                </a:solidFill>
              </a:rPr>
              <a:t>kafka</a:t>
            </a:r>
            <a:r>
              <a:rPr lang="en-US" sz="2000" b="0" dirty="0">
                <a:solidFill>
                  <a:schemeClr val="tx1"/>
                </a:solidFill>
              </a:rPr>
              <a:t> server:</a:t>
            </a:r>
          </a:p>
          <a:p>
            <a:pPr marL="800100" lvl="1" indent="-342900">
              <a:buFont typeface="Wingdings" panose="05000000000000000000" pitchFamily="2" charset="2"/>
              <a:buChar char="§"/>
            </a:pPr>
            <a:r>
              <a:rPr lang="en-US" sz="2400" b="0" dirty="0">
                <a:solidFill>
                  <a:schemeClr val="tx1"/>
                </a:solidFill>
              </a:rPr>
              <a:t>bin/kafka-server-start.sh config/</a:t>
            </a:r>
            <a:r>
              <a:rPr lang="en-US" sz="2400" b="0" dirty="0" err="1">
                <a:solidFill>
                  <a:schemeClr val="tx1"/>
                </a:solidFill>
              </a:rPr>
              <a:t>server.properties</a:t>
            </a:r>
            <a:endParaRPr lang="en-US" sz="2400" b="0" dirty="0">
              <a:solidFill>
                <a:schemeClr val="tx1"/>
              </a:solidFill>
            </a:endParaRPr>
          </a:p>
          <a:p>
            <a:pPr marL="342900" indent="-342900">
              <a:buFont typeface="Wingdings" panose="05000000000000000000" pitchFamily="2" charset="2"/>
              <a:buChar char="§"/>
            </a:pPr>
            <a:r>
              <a:rPr lang="en-US" sz="2000" b="0" dirty="0">
                <a:solidFill>
                  <a:schemeClr val="tx1"/>
                </a:solidFill>
              </a:rPr>
              <a:t>create topic:</a:t>
            </a:r>
          </a:p>
          <a:p>
            <a:pPr marL="800100" lvl="1" indent="-342900">
              <a:buFont typeface="Wingdings" panose="05000000000000000000" pitchFamily="2" charset="2"/>
              <a:buChar char="§"/>
            </a:pPr>
            <a:r>
              <a:rPr lang="en-US" sz="2400" b="0" dirty="0">
                <a:solidFill>
                  <a:schemeClr val="tx1"/>
                </a:solidFill>
              </a:rPr>
              <a:t>bin/kafka-topics.sh --create --zookeeper localhost:2181 --topic kafka-topic1--replication-factor 3 --partitions 3</a:t>
            </a:r>
          </a:p>
          <a:p>
            <a:pPr marL="342900" indent="-342900">
              <a:buFont typeface="Wingdings" panose="05000000000000000000" pitchFamily="2" charset="2"/>
              <a:buChar char="§"/>
            </a:pPr>
            <a:r>
              <a:rPr lang="en-US" sz="2000" b="0" dirty="0">
                <a:solidFill>
                  <a:schemeClr val="tx1"/>
                </a:solidFill>
              </a:rPr>
              <a:t>verify that topic started:</a:t>
            </a:r>
          </a:p>
          <a:p>
            <a:pPr marL="800100" lvl="1" indent="-342900">
              <a:buFont typeface="Wingdings" panose="05000000000000000000" pitchFamily="2" charset="2"/>
              <a:buChar char="§"/>
            </a:pPr>
            <a:r>
              <a:rPr lang="en-US" sz="2400" b="0" dirty="0">
                <a:solidFill>
                  <a:schemeClr val="tx1"/>
                </a:solidFill>
              </a:rPr>
              <a:t>bin/kafka-topics.sh --list --zookeeper localhost:2181</a:t>
            </a:r>
          </a:p>
          <a:p>
            <a:pPr marL="342900" indent="-342900">
              <a:buFont typeface="Wingdings" panose="05000000000000000000" pitchFamily="2" charset="2"/>
              <a:buChar char="§"/>
            </a:pPr>
            <a:r>
              <a:rPr lang="en-US" sz="2000" b="0" dirty="0">
                <a:solidFill>
                  <a:schemeClr val="tx1"/>
                </a:solidFill>
              </a:rPr>
              <a:t>start </a:t>
            </a:r>
            <a:r>
              <a:rPr lang="en-US" sz="2000" b="0" dirty="0" err="1">
                <a:solidFill>
                  <a:schemeClr val="tx1"/>
                </a:solidFill>
              </a:rPr>
              <a:t>kafka</a:t>
            </a:r>
            <a:r>
              <a:rPr lang="en-US" sz="2000" b="0" dirty="0">
                <a:solidFill>
                  <a:schemeClr val="tx1"/>
                </a:solidFill>
              </a:rPr>
              <a:t> console producer:</a:t>
            </a:r>
          </a:p>
          <a:p>
            <a:pPr marL="800100" lvl="1" indent="-342900">
              <a:buFont typeface="Wingdings" panose="05000000000000000000" pitchFamily="2" charset="2"/>
              <a:buChar char="§"/>
            </a:pPr>
            <a:r>
              <a:rPr lang="en-US" sz="2400" b="0" dirty="0">
                <a:solidFill>
                  <a:schemeClr val="tx1"/>
                </a:solidFill>
              </a:rPr>
              <a:t>bin/kafka-console-producer.sh --broker-list localhost:9092 --topic kafka-topic1</a:t>
            </a:r>
          </a:p>
          <a:p>
            <a:pPr marL="342900" indent="-342900">
              <a:buFont typeface="Wingdings" panose="05000000000000000000" pitchFamily="2" charset="2"/>
              <a:buChar char="§"/>
            </a:pPr>
            <a:r>
              <a:rPr lang="en-US" sz="2000" b="0" dirty="0">
                <a:solidFill>
                  <a:schemeClr val="tx1"/>
                </a:solidFill>
              </a:rPr>
              <a:t>start </a:t>
            </a:r>
            <a:r>
              <a:rPr lang="en-US" sz="2000" b="0" dirty="0" err="1">
                <a:solidFill>
                  <a:schemeClr val="tx1"/>
                </a:solidFill>
              </a:rPr>
              <a:t>kafka</a:t>
            </a:r>
            <a:r>
              <a:rPr lang="en-US" sz="2000" b="0" dirty="0">
                <a:solidFill>
                  <a:schemeClr val="tx1"/>
                </a:solidFill>
              </a:rPr>
              <a:t> console consumer:</a:t>
            </a:r>
          </a:p>
          <a:p>
            <a:pPr marL="800100" lvl="1" indent="-342900">
              <a:buFont typeface="Wingdings" panose="05000000000000000000" pitchFamily="2" charset="2"/>
              <a:buChar char="§"/>
            </a:pPr>
            <a:r>
              <a:rPr lang="en-US" sz="2400" b="0" dirty="0">
                <a:solidFill>
                  <a:schemeClr val="tx1"/>
                </a:solidFill>
              </a:rPr>
              <a:t>bin/kafka-console-consumer.sh --broker-list localhost:9092 --topic kafka-topic1 --from-beginning</a:t>
            </a:r>
          </a:p>
        </p:txBody>
      </p:sp>
    </p:spTree>
    <p:extLst>
      <p:ext uri="{BB962C8B-B14F-4D97-AF65-F5344CB8AC3E}">
        <p14:creationId xmlns:p14="http://schemas.microsoft.com/office/powerpoint/2010/main" val="403481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sz="2800" dirty="0"/>
              <a:t>Spark streaming</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3983330" y="705645"/>
            <a:ext cx="6944563" cy="823912"/>
          </a:xfrm>
        </p:spPr>
        <p:txBody>
          <a:bodyPr/>
          <a:lstStyle/>
          <a:p>
            <a:r>
              <a:rPr lang="en-US" sz="2400" dirty="0"/>
              <a:t>HOW DOES SPARK STREAMING WORKS?</a:t>
            </a:r>
          </a:p>
        </p:txBody>
      </p:sp>
      <p:sp>
        <p:nvSpPr>
          <p:cNvPr id="27" name="Content Placeholder 2">
            <a:extLst>
              <a:ext uri="{FF2B5EF4-FFF2-40B4-BE49-F238E27FC236}">
                <a16:creationId xmlns:a16="http://schemas.microsoft.com/office/drawing/2014/main" id="{F65B4C58-4CC0-4D32-95C8-6333AD493CA8}"/>
              </a:ext>
            </a:extLst>
          </p:cNvPr>
          <p:cNvSpPr txBox="1">
            <a:spLocks/>
          </p:cNvSpPr>
          <p:nvPr/>
        </p:nvSpPr>
        <p:spPr>
          <a:xfrm>
            <a:off x="4191002" y="1529557"/>
            <a:ext cx="7373228" cy="1323721"/>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400" b="0" dirty="0">
                <a:solidFill>
                  <a:schemeClr val="tx1"/>
                </a:solidFill>
              </a:rPr>
              <a:t>Spark Streaming receives live input data streams and divides the data into batches, which are then processed by the Spark engine to generate the final stream of results in batches.</a:t>
            </a:r>
            <a:endParaRPr lang="en-US" sz="3200" b="0" dirty="0">
              <a:solidFill>
                <a:schemeClr val="tx1"/>
              </a:solidFill>
            </a:endParaRPr>
          </a:p>
        </p:txBody>
      </p:sp>
      <p:sp>
        <p:nvSpPr>
          <p:cNvPr id="5" name="Content Placeholder 2">
            <a:extLst>
              <a:ext uri="{FF2B5EF4-FFF2-40B4-BE49-F238E27FC236}">
                <a16:creationId xmlns:a16="http://schemas.microsoft.com/office/drawing/2014/main" id="{8116C807-4441-47B7-BDB9-2A23464145E8}"/>
              </a:ext>
            </a:extLst>
          </p:cNvPr>
          <p:cNvSpPr txBox="1">
            <a:spLocks/>
          </p:cNvSpPr>
          <p:nvPr/>
        </p:nvSpPr>
        <p:spPr>
          <a:xfrm>
            <a:off x="271976" y="1640363"/>
            <a:ext cx="3206260" cy="1864837"/>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00000"/>
              </a:lnSpc>
            </a:pPr>
            <a:r>
              <a:rPr lang="en-US" sz="2000" b="0" dirty="0"/>
              <a:t>An extension of the core Spark API that enables scalable, high-throughput, fault-tolerant stream processing of live data streams.</a:t>
            </a:r>
            <a:endParaRPr lang="en-US" sz="2400" b="0" dirty="0">
              <a:solidFill>
                <a:schemeClr val="tx1"/>
              </a:solidFill>
            </a:endParaRPr>
          </a:p>
        </p:txBody>
      </p:sp>
      <p:pic>
        <p:nvPicPr>
          <p:cNvPr id="4098" name="Picture 2" descr="Spark Streaming">
            <a:extLst>
              <a:ext uri="{FF2B5EF4-FFF2-40B4-BE49-F238E27FC236}">
                <a16:creationId xmlns:a16="http://schemas.microsoft.com/office/drawing/2014/main" id="{E082512F-9DA7-4FD2-82B6-2F4CCF0BB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154" y="3677190"/>
            <a:ext cx="8344923" cy="186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5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984C-7B03-4964-AC7D-1BC692B6558D}"/>
              </a:ext>
            </a:extLst>
          </p:cNvPr>
          <p:cNvSpPr>
            <a:spLocks noGrp="1"/>
          </p:cNvSpPr>
          <p:nvPr>
            <p:ph type="title"/>
          </p:nvPr>
        </p:nvSpPr>
        <p:spPr/>
        <p:txBody>
          <a:bodyPr/>
          <a:lstStyle/>
          <a:p>
            <a:r>
              <a:rPr lang="en-US" dirty="0"/>
              <a:t>Spark streaming </a:t>
            </a:r>
            <a:r>
              <a:rPr lang="en-US" dirty="0">
                <a:latin typeface="+mn-lt"/>
              </a:rPr>
              <a:t>(cont..)</a:t>
            </a:r>
          </a:p>
        </p:txBody>
      </p:sp>
      <p:sp>
        <p:nvSpPr>
          <p:cNvPr id="3" name="Slide Number Placeholder 2">
            <a:extLst>
              <a:ext uri="{FF2B5EF4-FFF2-40B4-BE49-F238E27FC236}">
                <a16:creationId xmlns:a16="http://schemas.microsoft.com/office/drawing/2014/main" id="{86D44CD7-C5CA-4978-94D7-22F7C94C227F}"/>
              </a:ext>
            </a:extLst>
          </p:cNvPr>
          <p:cNvSpPr>
            <a:spLocks noGrp="1"/>
          </p:cNvSpPr>
          <p:nvPr>
            <p:ph type="sldNum" sz="quarter" idx="12"/>
          </p:nvPr>
        </p:nvSpPr>
        <p:spPr/>
        <p:txBody>
          <a:bodyPr/>
          <a:lstStyle/>
          <a:p>
            <a:fld id="{48BB047D-A6CD-43AB-96F0-683C726B586B}" type="slidenum">
              <a:rPr lang="en-US" noProof="0" smtClean="0"/>
              <a:pPr/>
              <a:t>9</a:t>
            </a:fld>
            <a:endParaRPr lang="en-US" noProof="0" dirty="0"/>
          </a:p>
        </p:txBody>
      </p:sp>
      <p:pic>
        <p:nvPicPr>
          <p:cNvPr id="1026" name="Picture 2">
            <a:extLst>
              <a:ext uri="{FF2B5EF4-FFF2-40B4-BE49-F238E27FC236}">
                <a16:creationId xmlns:a16="http://schemas.microsoft.com/office/drawing/2014/main" id="{EBDD423C-C16D-455A-B634-9935169D6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13" y="1514323"/>
            <a:ext cx="6217285" cy="24268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63A659D-6C6E-4573-8D30-A2563CE48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77" y="3941191"/>
            <a:ext cx="6791007" cy="241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424180"/>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0CE401-796E-4493-905E-4DDA5AF62AB4}">
  <ds:schemaRefs>
    <ds:schemaRef ds:uri="http://purl.org/dc/terms/"/>
    <ds:schemaRef ds:uri="16c05727-aa75-4e4a-9b5f-8a80a1165891"/>
    <ds:schemaRef ds:uri="http://schemas.microsoft.com/office/2006/metadata/properties"/>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Widescreen</PresentationFormat>
  <Paragraphs>192</Paragraphs>
  <Slides>22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Courier New</vt:lpstr>
      <vt:lpstr>Segoe UI</vt:lpstr>
      <vt:lpstr>Segoe UI Black</vt:lpstr>
      <vt:lpstr>Segoe UI Semibold</vt:lpstr>
      <vt:lpstr>Selawik Light</vt:lpstr>
      <vt:lpstr>Wingdings</vt:lpstr>
      <vt:lpstr>Office Theme</vt:lpstr>
      <vt:lpstr>Realtime stock data analysis</vt:lpstr>
      <vt:lpstr>ABOUT PROJECT</vt:lpstr>
      <vt:lpstr>TECHNOLOGIES USED</vt:lpstr>
      <vt:lpstr>ARCHITECTURE</vt:lpstr>
      <vt:lpstr>Data Source</vt:lpstr>
      <vt:lpstr>Kafka</vt:lpstr>
      <vt:lpstr>Kafka</vt:lpstr>
      <vt:lpstr>Spark streaming</vt:lpstr>
      <vt:lpstr>Spark streaming (cont..)</vt:lpstr>
      <vt:lpstr>Spark streaming (cont..)</vt:lpstr>
      <vt:lpstr>Spark streaming (cont..)</vt:lpstr>
      <vt:lpstr>Spark SQL</vt:lpstr>
      <vt:lpstr>HBASE/HIVE</vt:lpstr>
      <vt:lpstr>TABLEAU DESKTOP &amp; sERVER</vt:lpstr>
      <vt:lpstr>HOW DOES TABLEAU WORK? </vt:lpstr>
      <vt:lpstr>WHAT WE USED?</vt:lpstr>
      <vt:lpstr>HOW DID WE USE IT ?</vt:lpstr>
      <vt:lpstr>HOW DID WE ADDED NEEDED FIELDS?</vt:lpstr>
      <vt:lpstr>TABLEAU DESKTOP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2019-09-24T16:18:13Z</dcterms:created>
  <dcterms:modified xsi:type="dcterms:W3CDTF">2019-09-24T16:41:54Z</dcterms:modified>
</cp:coreProperties>
</file>