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9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4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5/23/2025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01735-6F83-019F-DA97-EA94C37906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Android Layout &amp; View Types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E97813-1D4F-4217-D341-1353F98C5E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Frame, Linear, Relative, Table, </a:t>
            </a:r>
            <a:r>
              <a:rPr lang="en-US" dirty="0" err="1">
                <a:solidFill>
                  <a:schemeClr val="tx1"/>
                </a:solidFill>
              </a:rPr>
              <a:t>ListView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GridView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RecyclerView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accent1"/>
                </a:solidFill>
              </a:rPr>
              <a:t>Presented by: [Sujon Ahmed]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043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6DD8D-5CBD-D96B-57D9-291168C39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200" y="563153"/>
            <a:ext cx="9905998" cy="1478570"/>
          </a:xfrm>
        </p:spPr>
        <p:txBody>
          <a:bodyPr/>
          <a:lstStyle/>
          <a:p>
            <a:r>
              <a:rPr lang="en-US" b="1" dirty="0"/>
              <a:t>Frame Layout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F7ECA-0E1F-0FE2-D621-391A43874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600" b="1" dirty="0"/>
              <a:t>Definition:</a:t>
            </a:r>
            <a:r>
              <a:rPr lang="en-US" sz="1600" dirty="0"/>
              <a:t> A layout that </a:t>
            </a:r>
            <a:r>
              <a:rPr lang="en-US" sz="1600" b="1" dirty="0"/>
              <a:t>stacks child views on top of each other</a:t>
            </a:r>
            <a:r>
              <a:rPr lang="en-US" sz="1600" dirty="0"/>
              <a:t>, like layers.</a:t>
            </a:r>
            <a:br>
              <a:rPr lang="en-US" sz="1600" dirty="0"/>
            </a:br>
            <a:r>
              <a:rPr lang="as-IN" sz="1400" dirty="0">
                <a:latin typeface="Nikos"/>
              </a:rPr>
              <a:t>এ</a:t>
            </a:r>
            <a:r>
              <a:rPr lang="as-IN" sz="1400" dirty="0"/>
              <a:t> </a:t>
            </a:r>
            <a:r>
              <a:rPr lang="en-US" sz="1400" dirty="0"/>
              <a:t>Overlapping Layout</a:t>
            </a:r>
          </a:p>
          <a:p>
            <a:r>
              <a:rPr lang="as-IN" sz="1400" dirty="0">
                <a:latin typeface="Cascadia Mono Light" panose="020B0609020000020004" pitchFamily="49" charset="0"/>
                <a:ea typeface="Cascadia Mono Light" panose="020B0609020000020004" pitchFamily="49" charset="0"/>
              </a:rPr>
              <a:t>একটার উপর আরেকটা ভিউ বসানো যায়</a:t>
            </a:r>
          </a:p>
          <a:p>
            <a:r>
              <a:rPr lang="en-US" sz="14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Simple UI design-</a:t>
            </a:r>
            <a:r>
              <a:rPr lang="as-IN" sz="1400" dirty="0">
                <a:latin typeface="Cascadia Mono Light" panose="020B0609020000020004" pitchFamily="49" charset="0"/>
                <a:ea typeface="Cascadia Mono Light" panose="020B0609020000020004" pitchFamily="49" charset="0"/>
              </a:rPr>
              <a:t>এর জন্য</a:t>
            </a:r>
          </a:p>
          <a:p>
            <a:r>
              <a:rPr lang="en-US" sz="1400" dirty="0">
                <a:latin typeface="Cascadia Mono Light" panose="020B0609020000020004" pitchFamily="49" charset="0"/>
                <a:ea typeface="Cascadia Mono Light" panose="020B0609020000020004" pitchFamily="49" charset="0"/>
                <a:cs typeface="Cascadia Mono Light" panose="020B0609020000020004" pitchFamily="49" charset="0"/>
              </a:rPr>
              <a:t>Example: Image on a button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BBF30C6-EEC3-CF18-CDA0-6CA4996EF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9918" y="3429000"/>
            <a:ext cx="3121197" cy="277840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582756B-921D-6B5A-8ADC-F1770FE53D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2757" y="2892509"/>
            <a:ext cx="2163948" cy="3703539"/>
          </a:xfrm>
          <a:prstGeom prst="rect">
            <a:avLst/>
          </a:prstGeom>
        </p:spPr>
      </p:pic>
      <p:sp>
        <p:nvSpPr>
          <p:cNvPr id="18" name="Arrow: Right 17">
            <a:extLst>
              <a:ext uri="{FF2B5EF4-FFF2-40B4-BE49-F238E27FC236}">
                <a16:creationId xmlns:a16="http://schemas.microsoft.com/office/drawing/2014/main" id="{815EDC96-E5E5-9DFC-8EA9-E5B5EB805C04}"/>
              </a:ext>
            </a:extLst>
          </p:cNvPr>
          <p:cNvSpPr/>
          <p:nvPr/>
        </p:nvSpPr>
        <p:spPr>
          <a:xfrm>
            <a:off x="7503459" y="4419600"/>
            <a:ext cx="1452282" cy="5020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578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87BC7-B5F8-C591-C2EB-4E9D16C3C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Linear Layout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035B6-C535-0D85-954F-E16064C54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741" y="1425839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en-US" sz="1800" b="1" dirty="0"/>
              <a:t>Definition:</a:t>
            </a:r>
            <a:br>
              <a:rPr lang="en-US" sz="1800" dirty="0"/>
            </a:br>
            <a:r>
              <a:rPr lang="en-US" sz="1800" dirty="0"/>
              <a:t>A layout that </a:t>
            </a:r>
            <a:r>
              <a:rPr lang="en-US" sz="1800" b="1" dirty="0"/>
              <a:t>arranges child views in a single direction</a:t>
            </a:r>
            <a:r>
              <a:rPr lang="en-US" sz="1800" dirty="0"/>
              <a:t> — either vertically or horizontally.</a:t>
            </a: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 </a:t>
            </a:r>
            <a:r>
              <a:rPr lang="as-IN" sz="1800" dirty="0"/>
              <a:t>লাইন ধরে ভিউ বসে (</a:t>
            </a:r>
            <a:r>
              <a:rPr lang="en-US" sz="1800" dirty="0"/>
              <a:t>Vertical </a:t>
            </a:r>
            <a:r>
              <a:rPr lang="as-IN" sz="1800" dirty="0"/>
              <a:t>বা </a:t>
            </a:r>
            <a:r>
              <a:rPr lang="en-US" sz="1800" dirty="0"/>
              <a:t>Horizontal)</a:t>
            </a:r>
          </a:p>
          <a:p>
            <a:r>
              <a:rPr lang="en-US" sz="1800" dirty="0"/>
              <a:t>Simple Form Design-</a:t>
            </a:r>
            <a:r>
              <a:rPr lang="as-IN" sz="1800" dirty="0"/>
              <a:t>এ ব্যবহৃত হয়</a:t>
            </a:r>
          </a:p>
          <a:p>
            <a:r>
              <a:rPr lang="en-US" sz="1800" dirty="0"/>
              <a:t>Example: Name + Email fields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F59DF4D-E7A6-BA32-EEEC-7E607858A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7642" y="1864235"/>
            <a:ext cx="2401981" cy="43122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6FD5EB2-984C-6762-10C9-72CA995E99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7305" y="2287502"/>
            <a:ext cx="3301254" cy="346568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AEAD6324-5F12-3CDE-1BAD-2CFE28FFB2E1}"/>
              </a:ext>
            </a:extLst>
          </p:cNvPr>
          <p:cNvSpPr/>
          <p:nvPr/>
        </p:nvSpPr>
        <p:spPr>
          <a:xfrm>
            <a:off x="8453718" y="3944471"/>
            <a:ext cx="923924" cy="24204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991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EEE90-48EE-6086-388E-17596BB9E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695" y="349248"/>
            <a:ext cx="9905998" cy="1478570"/>
          </a:xfrm>
        </p:spPr>
        <p:txBody>
          <a:bodyPr/>
          <a:lstStyle/>
          <a:p>
            <a:r>
              <a:rPr lang="en-US" dirty="0"/>
              <a:t>Relative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E30F7F-C252-C755-2E3C-89322B315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9012" y="1488469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Definition: </a:t>
            </a:r>
            <a:r>
              <a:rPr lang="en-US" sz="2000" dirty="0"/>
              <a:t>A layout where child views are positioned relative to each other or the parent.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•"/>
            </a:pPr>
            <a:r>
              <a:rPr lang="en-US" altLang="en-US" sz="1600" dirty="0">
                <a:latin typeface="Arial" panose="020B0604020202020204" pitchFamily="34" charset="0"/>
              </a:rPr>
              <a:t>A view’s position is set relative to another view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•"/>
            </a:pPr>
            <a:r>
              <a:rPr lang="en-US" altLang="en-US" sz="1600" dirty="0">
                <a:latin typeface="Arial" panose="020B0604020202020204" pitchFamily="34" charset="0"/>
              </a:rPr>
              <a:t>Allows for creating complex UI layouts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•"/>
            </a:pPr>
            <a:r>
              <a:rPr lang="en-US" altLang="en-US" sz="1600" b="1" dirty="0">
                <a:latin typeface="Arial" panose="020B0604020202020204" pitchFamily="34" charset="0"/>
              </a:rPr>
              <a:t>Example:</a:t>
            </a:r>
            <a:r>
              <a:rPr lang="en-US" altLang="en-US" sz="1600" dirty="0">
                <a:latin typeface="Arial" panose="020B0604020202020204" pitchFamily="34" charset="0"/>
              </a:rPr>
              <a:t> A Button placed below a Text View</a:t>
            </a:r>
            <a:br>
              <a:rPr lang="en-US" altLang="en-US" sz="1600" dirty="0">
                <a:latin typeface="Arial" panose="020B0604020202020204" pitchFamily="34" charset="0"/>
              </a:rPr>
            </a:br>
            <a:endParaRPr lang="en-US" altLang="en-US" sz="16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C1F4654E-CDB6-B2FB-932B-DAA400A69C26}"/>
              </a:ext>
            </a:extLst>
          </p:cNvPr>
          <p:cNvSpPr/>
          <p:nvPr/>
        </p:nvSpPr>
        <p:spPr>
          <a:xfrm>
            <a:off x="169754" y="1585502"/>
            <a:ext cx="834972" cy="484632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5DEB04A-D60E-D044-89CA-E2CAD2CB4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725" y="2681639"/>
            <a:ext cx="4947839" cy="408671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0EE5EFD-7C99-03B7-9FF2-08B9C52C99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0474" y="2146030"/>
            <a:ext cx="1901313" cy="417062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84D17072-F295-CEE2-15F4-7941E46B2E15}"/>
              </a:ext>
            </a:extLst>
          </p:cNvPr>
          <p:cNvSpPr/>
          <p:nvPr/>
        </p:nvSpPr>
        <p:spPr>
          <a:xfrm>
            <a:off x="6472518" y="4231341"/>
            <a:ext cx="2174734" cy="510988"/>
          </a:xfrm>
          <a:prstGeom prst="right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884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B75BE-D02E-D4C5-6A8D-0269E6795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327514"/>
            <a:ext cx="9905998" cy="1478570"/>
          </a:xfrm>
        </p:spPr>
        <p:txBody>
          <a:bodyPr/>
          <a:lstStyle/>
          <a:p>
            <a:r>
              <a:rPr lang="en-US" dirty="0"/>
              <a:t>Table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8BC1E-2AA9-FEC2-CD2E-B59CFF09D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283" y="1806084"/>
            <a:ext cx="9905999" cy="3541714"/>
          </a:xfrm>
        </p:spPr>
        <p:txBody>
          <a:bodyPr>
            <a:normAutofit/>
          </a:bodyPr>
          <a:lstStyle/>
          <a:p>
            <a:r>
              <a:rPr lang="en-US" b="1" dirty="0"/>
              <a:t>Definition: </a:t>
            </a:r>
            <a:r>
              <a:rPr lang="en-US" sz="1600" dirty="0"/>
              <a:t>A layout that </a:t>
            </a:r>
            <a:r>
              <a:rPr lang="en-US" sz="1600" b="1" dirty="0"/>
              <a:t>organizes views in rows and columns</a:t>
            </a:r>
            <a:r>
              <a:rPr lang="en-US" sz="1600" dirty="0"/>
              <a:t> like a table.</a:t>
            </a:r>
          </a:p>
          <a:p>
            <a:r>
              <a:rPr lang="en-US" sz="1600" dirty="0"/>
              <a:t>Views placed in </a:t>
            </a:r>
            <a:r>
              <a:rPr lang="en-US" sz="1600" b="1" dirty="0"/>
              <a:t>row-column format</a:t>
            </a:r>
            <a:endParaRPr lang="en-US" sz="1600" dirty="0"/>
          </a:p>
          <a:p>
            <a:r>
              <a:rPr lang="en-US" sz="1600" dirty="0"/>
              <a:t>Common in </a:t>
            </a:r>
            <a:r>
              <a:rPr lang="en-US" sz="1600" b="1" dirty="0"/>
              <a:t>calculator-type UIs</a:t>
            </a:r>
            <a:endParaRPr lang="en-US" sz="1600" dirty="0"/>
          </a:p>
          <a:p>
            <a:r>
              <a:rPr lang="en-US" sz="1600" dirty="0"/>
              <a:t>Example: </a:t>
            </a:r>
            <a:r>
              <a:rPr lang="en-US" sz="1600" b="1" dirty="0"/>
              <a:t>Calculator App</a:t>
            </a:r>
            <a:endParaRPr lang="en-US" sz="1600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FD059EB-B494-8585-D884-29D5A8119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4760" y="3284654"/>
            <a:ext cx="2871589" cy="2601236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DA691015-EF55-6D54-A592-EDCC8B041D50}"/>
              </a:ext>
            </a:extLst>
          </p:cNvPr>
          <p:cNvSpPr/>
          <p:nvPr/>
        </p:nvSpPr>
        <p:spPr>
          <a:xfrm>
            <a:off x="6535271" y="4401671"/>
            <a:ext cx="1972235" cy="40341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7755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34E2C-4928-2744-188B-D5272D4F9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3" y="417163"/>
            <a:ext cx="9905998" cy="1478570"/>
          </a:xfrm>
        </p:spPr>
        <p:txBody>
          <a:bodyPr/>
          <a:lstStyle/>
          <a:p>
            <a:r>
              <a:rPr lang="en-US" dirty="0"/>
              <a:t>List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A8CD99-A7D2-EFFF-3C9E-667AD4E20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5247" y="1799476"/>
            <a:ext cx="9905999" cy="3541714"/>
          </a:xfrm>
        </p:spPr>
        <p:txBody>
          <a:bodyPr/>
          <a:lstStyle/>
          <a:p>
            <a:r>
              <a:rPr lang="en-US" b="1" dirty="0"/>
              <a:t>Definition: </a:t>
            </a:r>
            <a:r>
              <a:rPr lang="en-US" sz="2000" dirty="0"/>
              <a:t>A view that shows a </a:t>
            </a:r>
            <a:r>
              <a:rPr lang="en-US" sz="2000" b="1" dirty="0"/>
              <a:t>vertical list of scrollable items</a:t>
            </a:r>
          </a:p>
          <a:p>
            <a:r>
              <a:rPr lang="en-US" sz="2000" dirty="0"/>
              <a:t>Good for </a:t>
            </a:r>
            <a:r>
              <a:rPr lang="en-US" sz="2000" b="1" dirty="0"/>
              <a:t>static or dynamic data</a:t>
            </a:r>
            <a:endParaRPr lang="en-US" sz="2000" dirty="0"/>
          </a:p>
          <a:p>
            <a:r>
              <a:rPr lang="en-US" sz="2000" dirty="0"/>
              <a:t>Displays one item per row</a:t>
            </a:r>
          </a:p>
          <a:p>
            <a:r>
              <a:rPr lang="en-US" sz="2000" dirty="0"/>
              <a:t>Example: </a:t>
            </a:r>
            <a:r>
              <a:rPr lang="en-US" sz="2000" b="1" dirty="0"/>
              <a:t>Contact List</a:t>
            </a:r>
            <a:br>
              <a:rPr lang="en-US" sz="2000" b="1" dirty="0"/>
            </a:br>
            <a:endParaRPr lang="en-US" sz="2000" dirty="0"/>
          </a:p>
          <a:p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C73B01-BB1F-6C6F-9590-8391521313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8306" y="3429000"/>
            <a:ext cx="3950353" cy="2202951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141D2313-8956-4568-A43A-BA1258BAED9F}"/>
              </a:ext>
            </a:extLst>
          </p:cNvPr>
          <p:cNvSpPr/>
          <p:nvPr/>
        </p:nvSpPr>
        <p:spPr>
          <a:xfrm>
            <a:off x="188259" y="1963271"/>
            <a:ext cx="486988" cy="21515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1F23199C-D708-60A5-BA40-F7CDB7734C09}"/>
              </a:ext>
            </a:extLst>
          </p:cNvPr>
          <p:cNvSpPr/>
          <p:nvPr/>
        </p:nvSpPr>
        <p:spPr>
          <a:xfrm>
            <a:off x="7736541" y="4034118"/>
            <a:ext cx="1524000" cy="67235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665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05DAF-2429-5B19-0735-B034A92B68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331" y="546800"/>
            <a:ext cx="9905998" cy="1478570"/>
          </a:xfrm>
        </p:spPr>
        <p:txBody>
          <a:bodyPr/>
          <a:lstStyle/>
          <a:p>
            <a:r>
              <a:rPr lang="en-US" dirty="0"/>
              <a:t>Grid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EEECD-B9E1-9F46-3B4A-5ED1FDF2F6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682" y="1890899"/>
            <a:ext cx="9905999" cy="3541714"/>
          </a:xfrm>
        </p:spPr>
        <p:txBody>
          <a:bodyPr/>
          <a:lstStyle/>
          <a:p>
            <a:r>
              <a:rPr lang="en-US" b="1" dirty="0"/>
              <a:t>Definition: </a:t>
            </a:r>
            <a:r>
              <a:rPr lang="en-US" sz="2000" dirty="0"/>
              <a:t>A view that </a:t>
            </a:r>
            <a:r>
              <a:rPr lang="en-US" sz="2000" b="1" dirty="0"/>
              <a:t>displays items in a scrollable 2D grid</a:t>
            </a:r>
            <a:r>
              <a:rPr lang="en-US" sz="2000" dirty="0"/>
              <a:t> (rows and columns)</a:t>
            </a:r>
          </a:p>
          <a:p>
            <a:r>
              <a:rPr lang="en-US" sz="1800" dirty="0"/>
              <a:t>Good for </a:t>
            </a:r>
            <a:r>
              <a:rPr lang="en-US" sz="1800" b="1" dirty="0"/>
              <a:t>images or icons</a:t>
            </a:r>
            <a:endParaRPr lang="en-US" sz="1800" dirty="0"/>
          </a:p>
          <a:p>
            <a:r>
              <a:rPr lang="en-US" sz="1800" dirty="0"/>
              <a:t>Displays content in </a:t>
            </a:r>
            <a:r>
              <a:rPr lang="en-US" sz="1800" b="1" dirty="0"/>
              <a:t>multiple columns</a:t>
            </a:r>
            <a:endParaRPr lang="en-US" sz="1800" dirty="0"/>
          </a:p>
          <a:p>
            <a:r>
              <a:rPr lang="en-US" sz="1800" dirty="0"/>
              <a:t>Example: </a:t>
            </a:r>
            <a:r>
              <a:rPr lang="en-US" sz="1800" b="1" dirty="0"/>
              <a:t>Photo Gallery</a:t>
            </a:r>
            <a:endParaRPr lang="en-US" sz="1800" dirty="0"/>
          </a:p>
          <a:p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86D899-0150-D05E-8F6F-DB0F6ED2F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546" y="3771900"/>
            <a:ext cx="4506726" cy="265005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0CBEE155-AEDD-0355-0D70-8BD14AA8217A}"/>
              </a:ext>
            </a:extLst>
          </p:cNvPr>
          <p:cNvSpPr/>
          <p:nvPr/>
        </p:nvSpPr>
        <p:spPr>
          <a:xfrm>
            <a:off x="6535272" y="4706471"/>
            <a:ext cx="2375646" cy="61856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643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C3EA1-E816-6080-34B9-1021ACE4F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436" y="510940"/>
            <a:ext cx="9905998" cy="1478570"/>
          </a:xfrm>
        </p:spPr>
        <p:txBody>
          <a:bodyPr/>
          <a:lstStyle/>
          <a:p>
            <a:r>
              <a:rPr lang="en-US" dirty="0"/>
              <a:t>Recycler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A71F23-2D48-482A-5023-7DB028973F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766" y="1881934"/>
            <a:ext cx="9905999" cy="3541714"/>
          </a:xfrm>
        </p:spPr>
        <p:txBody>
          <a:bodyPr/>
          <a:lstStyle/>
          <a:p>
            <a:r>
              <a:rPr lang="en-US" b="1" dirty="0"/>
              <a:t>Definition: </a:t>
            </a:r>
            <a:r>
              <a:rPr lang="en-US" sz="1800" dirty="0"/>
              <a:t>A </a:t>
            </a:r>
            <a:r>
              <a:rPr lang="en-US" sz="1800" b="1" dirty="0"/>
              <a:t>modern, flexible, and efficient</a:t>
            </a:r>
            <a:r>
              <a:rPr lang="en-US" sz="1800" dirty="0"/>
              <a:t> version of List View used for large or dynamic datasets.</a:t>
            </a:r>
          </a:p>
          <a:p>
            <a:r>
              <a:rPr lang="en-US" sz="1800" b="1" dirty="0"/>
              <a:t>Memory-efficient</a:t>
            </a:r>
            <a:r>
              <a:rPr lang="en-US" sz="1800" dirty="0"/>
              <a:t> and smooth scrolling</a:t>
            </a:r>
          </a:p>
          <a:p>
            <a:r>
              <a:rPr lang="en-US" sz="1800" dirty="0"/>
              <a:t>Highly customizable</a:t>
            </a:r>
          </a:p>
          <a:p>
            <a:r>
              <a:rPr lang="en-US" sz="1800" dirty="0"/>
              <a:t>Example: </a:t>
            </a:r>
            <a:r>
              <a:rPr lang="en-US" sz="1800" b="1" dirty="0"/>
              <a:t>Facebook Feed, Shopping App</a:t>
            </a:r>
            <a:endParaRPr lang="en-US" sz="1800" dirty="0"/>
          </a:p>
          <a:p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DBD763-26F4-FEA8-408D-849F0BD2C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611" y="4082771"/>
            <a:ext cx="5549609" cy="249732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B8B6CB49-B4A6-E08D-C328-FB585586D156}"/>
              </a:ext>
            </a:extLst>
          </p:cNvPr>
          <p:cNvSpPr/>
          <p:nvPr/>
        </p:nvSpPr>
        <p:spPr>
          <a:xfrm>
            <a:off x="7162800" y="4867835"/>
            <a:ext cx="1613647" cy="43927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7106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270</TotalTime>
  <Words>285</Words>
  <Application>Microsoft Office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Cascadia Mono Light</vt:lpstr>
      <vt:lpstr>Nikos</vt:lpstr>
      <vt:lpstr>Tw Cen MT</vt:lpstr>
      <vt:lpstr>Circuit</vt:lpstr>
      <vt:lpstr>Android Layout &amp; View Types </vt:lpstr>
      <vt:lpstr>Frame Layout </vt:lpstr>
      <vt:lpstr>Linear Layout </vt:lpstr>
      <vt:lpstr>Relative Layout</vt:lpstr>
      <vt:lpstr>Table Layout</vt:lpstr>
      <vt:lpstr>List View</vt:lpstr>
      <vt:lpstr>Grid View</vt:lpstr>
      <vt:lpstr>Recycler 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md sujon</dc:creator>
  <cp:lastModifiedBy>Md Ahmed</cp:lastModifiedBy>
  <cp:revision>1</cp:revision>
  <dcterms:created xsi:type="dcterms:W3CDTF">2025-05-23T05:51:58Z</dcterms:created>
  <dcterms:modified xsi:type="dcterms:W3CDTF">2025-05-23T10:22:42Z</dcterms:modified>
</cp:coreProperties>
</file>