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42" r:id="rId2"/>
  </p:sldMasterIdLst>
  <p:notesMasterIdLst>
    <p:notesMasterId r:id="rId17"/>
  </p:notesMasterIdLst>
  <p:handoutMasterIdLst>
    <p:handoutMasterId r:id="rId18"/>
  </p:handoutMasterIdLst>
  <p:sldIdLst>
    <p:sldId id="599" r:id="rId3"/>
    <p:sldId id="563" r:id="rId4"/>
    <p:sldId id="559" r:id="rId5"/>
    <p:sldId id="558" r:id="rId6"/>
    <p:sldId id="280" r:id="rId7"/>
    <p:sldId id="602" r:id="rId8"/>
    <p:sldId id="575" r:id="rId9"/>
    <p:sldId id="601" r:id="rId10"/>
    <p:sldId id="603" r:id="rId11"/>
    <p:sldId id="591" r:id="rId12"/>
    <p:sldId id="576" r:id="rId13"/>
    <p:sldId id="577" r:id="rId14"/>
    <p:sldId id="604" r:id="rId15"/>
    <p:sldId id="596" r:id="rId16"/>
  </p:sldIdLst>
  <p:sldSz cx="9144000" cy="6858000" type="screen4x3"/>
  <p:notesSz cx="9934575" cy="68024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899C3F"/>
    <a:srgbClr val="EEA230"/>
    <a:srgbClr val="58AEB9"/>
    <a:srgbClr val="FF5050"/>
    <a:srgbClr val="95B3D7"/>
    <a:srgbClr val="B9CDE5"/>
    <a:srgbClr val="1F4E79"/>
    <a:srgbClr val="834551"/>
    <a:srgbClr val="8FA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3" autoAdjust="0"/>
    <p:restoredTop sz="94434" autoAdjust="0"/>
  </p:normalViewPr>
  <p:slideViewPr>
    <p:cSldViewPr snapToGrid="0">
      <p:cViewPr varScale="1">
        <p:scale>
          <a:sx n="113" d="100"/>
          <a:sy n="113" d="100"/>
        </p:scale>
        <p:origin x="148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171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DC74EA-C0F9-4AC5-83F2-AA2315D74F46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</dgm:pt>
    <dgm:pt modelId="{00EF4178-B1A1-4542-904D-44B2EA21ECCF}">
      <dgm:prSet/>
      <dgm:spPr/>
      <dgm:t>
        <a:bodyPr/>
        <a:lstStyle/>
        <a:p>
          <a:r>
            <a:rPr lang="en-US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Jumlah</a:t>
          </a:r>
          <a:r>
            <a:rPr lang="en-US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</a:t>
          </a:r>
          <a:r>
            <a:rPr lang="en-US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Penumpang</a:t>
          </a:r>
          <a:r>
            <a:rPr lang="en-US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di Terminal (Kementerian </a:t>
          </a:r>
          <a:r>
            <a:rPr lang="en-US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Perhubungan</a:t>
          </a:r>
          <a:r>
            <a:rPr lang="en-US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)</a:t>
          </a:r>
          <a:endParaRPr lang="es-ES" dirty="0"/>
        </a:p>
      </dgm:t>
    </dgm:pt>
    <dgm:pt modelId="{80966EDC-8CBC-45E1-9AE8-668D7DF5C2DB}" type="parTrans" cxnId="{A724B0A8-8AC3-4C59-9516-BE2AA3ED8ECC}">
      <dgm:prSet/>
      <dgm:spPr/>
      <dgm:t>
        <a:bodyPr/>
        <a:lstStyle/>
        <a:p>
          <a:endParaRPr lang="en-ID"/>
        </a:p>
      </dgm:t>
    </dgm:pt>
    <dgm:pt modelId="{D442511D-DDB8-4DD0-A679-9306F9952F93}" type="sibTrans" cxnId="{A724B0A8-8AC3-4C59-9516-BE2AA3ED8ECC}">
      <dgm:prSet/>
      <dgm:spPr/>
      <dgm:t>
        <a:bodyPr/>
        <a:lstStyle/>
        <a:p>
          <a:endParaRPr lang="en-ID"/>
        </a:p>
      </dgm:t>
    </dgm:pt>
    <dgm:pt modelId="{5C2809EC-F87D-445B-85C2-1EB449D66F46}">
      <dgm:prSet/>
      <dgm:spPr/>
      <dgm:t>
        <a:bodyPr/>
        <a:lstStyle/>
        <a:p>
          <a:r>
            <a:rPr lang="en-US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Jumlah</a:t>
          </a:r>
          <a:r>
            <a:rPr lang="en-US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</a:t>
          </a:r>
          <a:r>
            <a:rPr lang="en-US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Kendaraan</a:t>
          </a:r>
          <a:r>
            <a:rPr lang="en-US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(</a:t>
          </a:r>
          <a:r>
            <a:rPr lang="en-US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Kepolisian</a:t>
          </a:r>
          <a:r>
            <a:rPr lang="en-US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</a:t>
          </a:r>
          <a:r>
            <a:rPr lang="en-US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Republik</a:t>
          </a:r>
          <a:r>
            <a:rPr lang="en-US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Indonesia)</a:t>
          </a:r>
          <a:endParaRPr lang="en-ID" dirty="0"/>
        </a:p>
      </dgm:t>
    </dgm:pt>
    <dgm:pt modelId="{01968C36-EDEC-4248-BE7D-E63BD5C4700B}" type="parTrans" cxnId="{A599C196-B4B1-4F9D-82BF-FF9498FCC5DB}">
      <dgm:prSet/>
      <dgm:spPr/>
      <dgm:t>
        <a:bodyPr/>
        <a:lstStyle/>
        <a:p>
          <a:endParaRPr lang="en-ID"/>
        </a:p>
      </dgm:t>
    </dgm:pt>
    <dgm:pt modelId="{052E3462-2038-4812-9E1D-3E6293787461}" type="sibTrans" cxnId="{A599C196-B4B1-4F9D-82BF-FF9498FCC5DB}">
      <dgm:prSet/>
      <dgm:spPr/>
      <dgm:t>
        <a:bodyPr/>
        <a:lstStyle/>
        <a:p>
          <a:endParaRPr lang="en-ID"/>
        </a:p>
      </dgm:t>
    </dgm:pt>
    <dgm:pt modelId="{B2AFAA91-6EF7-47E0-9CCB-DDDE62CDDD8E}">
      <dgm:prSet/>
      <dgm:spPr/>
      <dgm:t>
        <a:bodyPr/>
        <a:lstStyle/>
        <a:p>
          <a:r>
            <a:rPr lang="en-US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Jumlah</a:t>
          </a:r>
          <a:r>
            <a:rPr lang="en-US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</a:t>
          </a:r>
          <a:r>
            <a:rPr lang="en-US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Sekolah</a:t>
          </a:r>
          <a:r>
            <a:rPr lang="en-US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Dasar (SD) (Kementerian Pendidikan dan </a:t>
          </a:r>
          <a:r>
            <a:rPr lang="en-US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Kebudayaan</a:t>
          </a:r>
          <a:r>
            <a:rPr lang="en-US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)</a:t>
          </a:r>
          <a:endParaRPr lang="en-ID" dirty="0"/>
        </a:p>
      </dgm:t>
    </dgm:pt>
    <dgm:pt modelId="{A1A22AB4-D2A2-41B0-822C-89C14D87F795}" type="parTrans" cxnId="{18F207BC-D8D9-449B-A6DD-5B4C3A2A30B7}">
      <dgm:prSet/>
      <dgm:spPr/>
      <dgm:t>
        <a:bodyPr/>
        <a:lstStyle/>
        <a:p>
          <a:endParaRPr lang="en-ID"/>
        </a:p>
      </dgm:t>
    </dgm:pt>
    <dgm:pt modelId="{DC02D6EE-036F-4AAC-B10F-749DADDCAC0F}" type="sibTrans" cxnId="{18F207BC-D8D9-449B-A6DD-5B4C3A2A30B7}">
      <dgm:prSet/>
      <dgm:spPr/>
      <dgm:t>
        <a:bodyPr/>
        <a:lstStyle/>
        <a:p>
          <a:endParaRPr lang="en-ID"/>
        </a:p>
      </dgm:t>
    </dgm:pt>
    <dgm:pt modelId="{4B80DFF1-D4A4-41F7-BB5B-725BB0782FAB}">
      <dgm:prSet/>
      <dgm:spPr/>
      <dgm:t>
        <a:bodyPr/>
        <a:lstStyle/>
        <a:p>
          <a:r>
            <a:rPr lang="en-US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Indeks</a:t>
          </a:r>
          <a:r>
            <a:rPr lang="en-US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</a:t>
          </a:r>
          <a:r>
            <a:rPr lang="en-US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Kepuasan</a:t>
          </a:r>
          <a:r>
            <a:rPr lang="en-US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</a:t>
          </a:r>
          <a:r>
            <a:rPr lang="en-US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Jamaah</a:t>
          </a:r>
          <a:r>
            <a:rPr lang="en-US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Haji Indonesia (Kementerian Agama)</a:t>
          </a:r>
          <a:endParaRPr lang="en-ID" dirty="0"/>
        </a:p>
      </dgm:t>
    </dgm:pt>
    <dgm:pt modelId="{6D65C279-4617-438F-8ABA-203C9BDF9DB1}" type="parTrans" cxnId="{2172B8A0-4B1F-4B70-BA4A-F120AAA59E95}">
      <dgm:prSet/>
      <dgm:spPr/>
      <dgm:t>
        <a:bodyPr/>
        <a:lstStyle/>
        <a:p>
          <a:endParaRPr lang="en-ID"/>
        </a:p>
      </dgm:t>
    </dgm:pt>
    <dgm:pt modelId="{B28F8C96-B861-439C-B27B-F7A713D2E7E3}" type="sibTrans" cxnId="{2172B8A0-4B1F-4B70-BA4A-F120AAA59E95}">
      <dgm:prSet/>
      <dgm:spPr/>
      <dgm:t>
        <a:bodyPr/>
        <a:lstStyle/>
        <a:p>
          <a:endParaRPr lang="en-ID"/>
        </a:p>
      </dgm:t>
    </dgm:pt>
    <dgm:pt modelId="{DF934A03-C835-4863-81D1-55EBA5241736}">
      <dgm:prSet custT="1"/>
      <dgm:spPr/>
      <dgm:t>
        <a:bodyPr/>
        <a:lstStyle/>
        <a:p>
          <a:r>
            <a:rPr lang="en-US" sz="1800" b="1" dirty="0" err="1">
              <a:solidFill>
                <a:srgbClr val="272525"/>
              </a:solidFill>
              <a:latin typeface="Inter Bold" pitchFamily="34" charset="0"/>
              <a:ea typeface="Inter Bold" pitchFamily="34" charset="-122"/>
              <a:cs typeface="Inter Bold" pitchFamily="34" charset="-120"/>
            </a:rPr>
            <a:t>Statistik</a:t>
          </a:r>
          <a:r>
            <a:rPr lang="en-US" sz="1800" b="1" dirty="0">
              <a:solidFill>
                <a:srgbClr val="272525"/>
              </a:solidFill>
              <a:latin typeface="Inter Bold" pitchFamily="34" charset="0"/>
              <a:ea typeface="Inter Bold" pitchFamily="34" charset="-122"/>
              <a:cs typeface="Inter Bold" pitchFamily="34" charset="-120"/>
            </a:rPr>
            <a:t> </a:t>
          </a:r>
          <a:r>
            <a:rPr lang="en-US" sz="1800" b="1" dirty="0" err="1">
              <a:solidFill>
                <a:srgbClr val="272525"/>
              </a:solidFill>
              <a:latin typeface="Inter Bold" pitchFamily="34" charset="0"/>
              <a:ea typeface="Inter Bold" pitchFamily="34" charset="-122"/>
              <a:cs typeface="Inter Bold" pitchFamily="34" charset="-120"/>
            </a:rPr>
            <a:t>Sektoral</a:t>
          </a:r>
          <a:endParaRPr lang="en-ID" sz="1800" dirty="0"/>
        </a:p>
      </dgm:t>
    </dgm:pt>
    <dgm:pt modelId="{F9DAFCF1-9B81-4BA2-B152-BBCE9BB1F371}" type="parTrans" cxnId="{CB3D1426-3875-478D-91D7-29EBA8BB7B77}">
      <dgm:prSet/>
      <dgm:spPr/>
      <dgm:t>
        <a:bodyPr/>
        <a:lstStyle/>
        <a:p>
          <a:endParaRPr lang="en-ID"/>
        </a:p>
      </dgm:t>
    </dgm:pt>
    <dgm:pt modelId="{BF00D141-3858-47D0-A26C-FA79D520CFBC}" type="sibTrans" cxnId="{CB3D1426-3875-478D-91D7-29EBA8BB7B77}">
      <dgm:prSet/>
      <dgm:spPr/>
      <dgm:t>
        <a:bodyPr/>
        <a:lstStyle/>
        <a:p>
          <a:endParaRPr lang="en-ID"/>
        </a:p>
      </dgm:t>
    </dgm:pt>
    <dgm:pt modelId="{163A3775-1063-4F09-9FF1-E9DBCD720238}" type="pres">
      <dgm:prSet presAssocID="{78DC74EA-C0F9-4AC5-83F2-AA2315D74F46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8F6CA916-1124-4A6E-9BEF-66F478F145D1}" type="pres">
      <dgm:prSet presAssocID="{DF934A03-C835-4863-81D1-55EBA5241736}" presName="Accent5" presStyleCnt="0"/>
      <dgm:spPr/>
    </dgm:pt>
    <dgm:pt modelId="{29893655-B451-4912-891A-036E0826CD11}" type="pres">
      <dgm:prSet presAssocID="{DF934A03-C835-4863-81D1-55EBA5241736}" presName="Accent" presStyleLbl="node1" presStyleIdx="0" presStyleCnt="5"/>
      <dgm:spPr/>
    </dgm:pt>
    <dgm:pt modelId="{A8EFB9D1-39F5-4D2D-A941-1529256EBDD1}" type="pres">
      <dgm:prSet presAssocID="{DF934A03-C835-4863-81D1-55EBA5241736}" presName="ParentBackground5" presStyleCnt="0"/>
      <dgm:spPr/>
    </dgm:pt>
    <dgm:pt modelId="{3F32634D-AB09-408A-9A0A-0B9DC4A2EE7C}" type="pres">
      <dgm:prSet presAssocID="{DF934A03-C835-4863-81D1-55EBA5241736}" presName="ParentBackground" presStyleLbl="fgAcc1" presStyleIdx="0" presStyleCnt="5"/>
      <dgm:spPr/>
    </dgm:pt>
    <dgm:pt modelId="{C62641DD-EB68-4128-BE58-EB7BCADACEFB}" type="pres">
      <dgm:prSet presAssocID="{DF934A03-C835-4863-81D1-55EBA5241736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8BD7F9F-60C0-4E42-857A-1EC6D4977B81}" type="pres">
      <dgm:prSet presAssocID="{00EF4178-B1A1-4542-904D-44B2EA21ECCF}" presName="Accent4" presStyleCnt="0"/>
      <dgm:spPr/>
    </dgm:pt>
    <dgm:pt modelId="{200D3218-E47D-4648-8999-53595DC50CBD}" type="pres">
      <dgm:prSet presAssocID="{00EF4178-B1A1-4542-904D-44B2EA21ECCF}" presName="Accent" presStyleLbl="node1" presStyleIdx="1" presStyleCnt="5"/>
      <dgm:spPr/>
    </dgm:pt>
    <dgm:pt modelId="{04A49AAB-B668-47BC-A04C-CFD49361A206}" type="pres">
      <dgm:prSet presAssocID="{00EF4178-B1A1-4542-904D-44B2EA21ECCF}" presName="ParentBackground4" presStyleCnt="0"/>
      <dgm:spPr/>
    </dgm:pt>
    <dgm:pt modelId="{B7339907-5D68-4875-BE28-8296A9417F20}" type="pres">
      <dgm:prSet presAssocID="{00EF4178-B1A1-4542-904D-44B2EA21ECCF}" presName="ParentBackground" presStyleLbl="fgAcc1" presStyleIdx="1" presStyleCnt="5"/>
      <dgm:spPr/>
    </dgm:pt>
    <dgm:pt modelId="{037ABD66-340C-4A10-BCE5-F01BAFFDAF1E}" type="pres">
      <dgm:prSet presAssocID="{00EF4178-B1A1-4542-904D-44B2EA21ECCF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4E8BBB93-3D1C-4007-A98B-6359E51BAF48}" type="pres">
      <dgm:prSet presAssocID="{5C2809EC-F87D-445B-85C2-1EB449D66F46}" presName="Accent3" presStyleCnt="0"/>
      <dgm:spPr/>
    </dgm:pt>
    <dgm:pt modelId="{D2DA76AB-2A80-4A29-83A8-9AB8FD88134A}" type="pres">
      <dgm:prSet presAssocID="{5C2809EC-F87D-445B-85C2-1EB449D66F46}" presName="Accent" presStyleLbl="node1" presStyleIdx="2" presStyleCnt="5"/>
      <dgm:spPr/>
    </dgm:pt>
    <dgm:pt modelId="{9C5C6642-7F8C-4AF5-84F7-522D97F205EB}" type="pres">
      <dgm:prSet presAssocID="{5C2809EC-F87D-445B-85C2-1EB449D66F46}" presName="ParentBackground3" presStyleCnt="0"/>
      <dgm:spPr/>
    </dgm:pt>
    <dgm:pt modelId="{7997800A-BB6F-4907-B268-70B5B2A2A744}" type="pres">
      <dgm:prSet presAssocID="{5C2809EC-F87D-445B-85C2-1EB449D66F46}" presName="ParentBackground" presStyleLbl="fgAcc1" presStyleIdx="2" presStyleCnt="5"/>
      <dgm:spPr/>
    </dgm:pt>
    <dgm:pt modelId="{0A1E757B-7102-4126-8C50-8A9EFFED8710}" type="pres">
      <dgm:prSet presAssocID="{5C2809EC-F87D-445B-85C2-1EB449D66F4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8F067A5-C22F-41B2-980B-2595A02ED7B9}" type="pres">
      <dgm:prSet presAssocID="{4B80DFF1-D4A4-41F7-BB5B-725BB0782FAB}" presName="Accent2" presStyleCnt="0"/>
      <dgm:spPr/>
    </dgm:pt>
    <dgm:pt modelId="{E9F4756B-E35E-4F0C-9AD2-1D46809AD0C4}" type="pres">
      <dgm:prSet presAssocID="{4B80DFF1-D4A4-41F7-BB5B-725BB0782FAB}" presName="Accent" presStyleLbl="node1" presStyleIdx="3" presStyleCnt="5"/>
      <dgm:spPr/>
    </dgm:pt>
    <dgm:pt modelId="{0DBD5161-621A-48D3-AD1B-36F469BF83C2}" type="pres">
      <dgm:prSet presAssocID="{4B80DFF1-D4A4-41F7-BB5B-725BB0782FAB}" presName="ParentBackground2" presStyleCnt="0"/>
      <dgm:spPr/>
    </dgm:pt>
    <dgm:pt modelId="{DF2CA3C8-2AA3-4A13-9BEF-C8BAC3165067}" type="pres">
      <dgm:prSet presAssocID="{4B80DFF1-D4A4-41F7-BB5B-725BB0782FAB}" presName="ParentBackground" presStyleLbl="fgAcc1" presStyleIdx="3" presStyleCnt="5"/>
      <dgm:spPr/>
    </dgm:pt>
    <dgm:pt modelId="{342CDB2D-7AEA-461E-964F-4DBBD5285C40}" type="pres">
      <dgm:prSet presAssocID="{4B80DFF1-D4A4-41F7-BB5B-725BB0782FAB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343F331-AB18-4A0F-A482-08DFF41FFC07}" type="pres">
      <dgm:prSet presAssocID="{B2AFAA91-6EF7-47E0-9CCB-DDDE62CDDD8E}" presName="Accent1" presStyleCnt="0"/>
      <dgm:spPr/>
    </dgm:pt>
    <dgm:pt modelId="{16FA5619-EEC5-4D86-97B0-6BC8A7F492B5}" type="pres">
      <dgm:prSet presAssocID="{B2AFAA91-6EF7-47E0-9CCB-DDDE62CDDD8E}" presName="Accent" presStyleLbl="node1" presStyleIdx="4" presStyleCnt="5"/>
      <dgm:spPr/>
    </dgm:pt>
    <dgm:pt modelId="{13BD3BD4-B576-4D48-B11C-495D56093650}" type="pres">
      <dgm:prSet presAssocID="{B2AFAA91-6EF7-47E0-9CCB-DDDE62CDDD8E}" presName="ParentBackground1" presStyleCnt="0"/>
      <dgm:spPr/>
    </dgm:pt>
    <dgm:pt modelId="{81F59A74-DD7A-4138-A58A-D69A815EC809}" type="pres">
      <dgm:prSet presAssocID="{B2AFAA91-6EF7-47E0-9CCB-DDDE62CDDD8E}" presName="ParentBackground" presStyleLbl="fgAcc1" presStyleIdx="4" presStyleCnt="5"/>
      <dgm:spPr/>
    </dgm:pt>
    <dgm:pt modelId="{2D901BBD-29DF-4D23-96E5-3E5960787378}" type="pres">
      <dgm:prSet presAssocID="{B2AFAA91-6EF7-47E0-9CCB-DDDE62CDDD8E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9A3AB19-FA86-4C31-9FF0-4CFF36A95B96}" type="presOf" srcId="{B2AFAA91-6EF7-47E0-9CCB-DDDE62CDDD8E}" destId="{81F59A74-DD7A-4138-A58A-D69A815EC809}" srcOrd="0" destOrd="0" presId="urn:microsoft.com/office/officeart/2011/layout/CircleProcess"/>
    <dgm:cxn modelId="{CB3D1426-3875-478D-91D7-29EBA8BB7B77}" srcId="{78DC74EA-C0F9-4AC5-83F2-AA2315D74F46}" destId="{DF934A03-C835-4863-81D1-55EBA5241736}" srcOrd="4" destOrd="0" parTransId="{F9DAFCF1-9B81-4BA2-B152-BBCE9BB1F371}" sibTransId="{BF00D141-3858-47D0-A26C-FA79D520CFBC}"/>
    <dgm:cxn modelId="{38D64E2D-B9B0-48B8-B943-6C6B633E301A}" type="presOf" srcId="{5C2809EC-F87D-445B-85C2-1EB449D66F46}" destId="{0A1E757B-7102-4126-8C50-8A9EFFED8710}" srcOrd="1" destOrd="0" presId="urn:microsoft.com/office/officeart/2011/layout/CircleProcess"/>
    <dgm:cxn modelId="{A29EB82E-2ADE-40ED-B10E-2B24D97DF261}" type="presOf" srcId="{DF934A03-C835-4863-81D1-55EBA5241736}" destId="{3F32634D-AB09-408A-9A0A-0B9DC4A2EE7C}" srcOrd="0" destOrd="0" presId="urn:microsoft.com/office/officeart/2011/layout/CircleProcess"/>
    <dgm:cxn modelId="{6B044163-FB8F-4438-9216-13F6BAA4C72F}" type="presOf" srcId="{5C2809EC-F87D-445B-85C2-1EB449D66F46}" destId="{7997800A-BB6F-4907-B268-70B5B2A2A744}" srcOrd="0" destOrd="0" presId="urn:microsoft.com/office/officeart/2011/layout/CircleProcess"/>
    <dgm:cxn modelId="{36AA0F7F-BFB8-407E-87C1-F8F6F0E0F286}" type="presOf" srcId="{DF934A03-C835-4863-81D1-55EBA5241736}" destId="{C62641DD-EB68-4128-BE58-EB7BCADACEFB}" srcOrd="1" destOrd="0" presId="urn:microsoft.com/office/officeart/2011/layout/CircleProcess"/>
    <dgm:cxn modelId="{865BBA8A-4281-4D79-9D64-CC0D589C9C1B}" type="presOf" srcId="{00EF4178-B1A1-4542-904D-44B2EA21ECCF}" destId="{037ABD66-340C-4A10-BCE5-F01BAFFDAF1E}" srcOrd="1" destOrd="0" presId="urn:microsoft.com/office/officeart/2011/layout/CircleProcess"/>
    <dgm:cxn modelId="{ED52EB8D-E9A9-45F1-9BA3-28FC184EC6B9}" type="presOf" srcId="{00EF4178-B1A1-4542-904D-44B2EA21ECCF}" destId="{B7339907-5D68-4875-BE28-8296A9417F20}" srcOrd="0" destOrd="0" presId="urn:microsoft.com/office/officeart/2011/layout/CircleProcess"/>
    <dgm:cxn modelId="{A599C196-B4B1-4F9D-82BF-FF9498FCC5DB}" srcId="{78DC74EA-C0F9-4AC5-83F2-AA2315D74F46}" destId="{5C2809EC-F87D-445B-85C2-1EB449D66F46}" srcOrd="2" destOrd="0" parTransId="{01968C36-EDEC-4248-BE7D-E63BD5C4700B}" sibTransId="{052E3462-2038-4812-9E1D-3E6293787461}"/>
    <dgm:cxn modelId="{1EE40C9A-44EC-4E2A-9541-EFD740A28666}" type="presOf" srcId="{4B80DFF1-D4A4-41F7-BB5B-725BB0782FAB}" destId="{DF2CA3C8-2AA3-4A13-9BEF-C8BAC3165067}" srcOrd="0" destOrd="0" presId="urn:microsoft.com/office/officeart/2011/layout/CircleProcess"/>
    <dgm:cxn modelId="{052CF49C-2C10-4B7E-AAC8-402536C8D9E4}" type="presOf" srcId="{4B80DFF1-D4A4-41F7-BB5B-725BB0782FAB}" destId="{342CDB2D-7AEA-461E-964F-4DBBD5285C40}" srcOrd="1" destOrd="0" presId="urn:microsoft.com/office/officeart/2011/layout/CircleProcess"/>
    <dgm:cxn modelId="{2172B8A0-4B1F-4B70-BA4A-F120AAA59E95}" srcId="{78DC74EA-C0F9-4AC5-83F2-AA2315D74F46}" destId="{4B80DFF1-D4A4-41F7-BB5B-725BB0782FAB}" srcOrd="1" destOrd="0" parTransId="{6D65C279-4617-438F-8ABA-203C9BDF9DB1}" sibTransId="{B28F8C96-B861-439C-B27B-F7A713D2E7E3}"/>
    <dgm:cxn modelId="{A724B0A8-8AC3-4C59-9516-BE2AA3ED8ECC}" srcId="{78DC74EA-C0F9-4AC5-83F2-AA2315D74F46}" destId="{00EF4178-B1A1-4542-904D-44B2EA21ECCF}" srcOrd="3" destOrd="0" parTransId="{80966EDC-8CBC-45E1-9AE8-668D7DF5C2DB}" sibTransId="{D442511D-DDB8-4DD0-A679-9306F9952F93}"/>
    <dgm:cxn modelId="{18F207BC-D8D9-449B-A6DD-5B4C3A2A30B7}" srcId="{78DC74EA-C0F9-4AC5-83F2-AA2315D74F46}" destId="{B2AFAA91-6EF7-47E0-9CCB-DDDE62CDDD8E}" srcOrd="0" destOrd="0" parTransId="{A1A22AB4-D2A2-41B0-822C-89C14D87F795}" sibTransId="{DC02D6EE-036F-4AAC-B10F-749DADDCAC0F}"/>
    <dgm:cxn modelId="{243515DB-18EA-4F5D-A233-3AE379092A2B}" type="presOf" srcId="{78DC74EA-C0F9-4AC5-83F2-AA2315D74F46}" destId="{163A3775-1063-4F09-9FF1-E9DBCD720238}" srcOrd="0" destOrd="0" presId="urn:microsoft.com/office/officeart/2011/layout/CircleProcess"/>
    <dgm:cxn modelId="{3809A4F6-F2A1-4947-9D1E-FC44FFCE4BBF}" type="presOf" srcId="{B2AFAA91-6EF7-47E0-9CCB-DDDE62CDDD8E}" destId="{2D901BBD-29DF-4D23-96E5-3E5960787378}" srcOrd="1" destOrd="0" presId="urn:microsoft.com/office/officeart/2011/layout/CircleProcess"/>
    <dgm:cxn modelId="{50735573-509C-4FBE-9088-4E3119B4EDA8}" type="presParOf" srcId="{163A3775-1063-4F09-9FF1-E9DBCD720238}" destId="{8F6CA916-1124-4A6E-9BEF-66F478F145D1}" srcOrd="0" destOrd="0" presId="urn:microsoft.com/office/officeart/2011/layout/CircleProcess"/>
    <dgm:cxn modelId="{B793D4FD-1CC6-4768-9FA3-7D0D5EB6E4F3}" type="presParOf" srcId="{8F6CA916-1124-4A6E-9BEF-66F478F145D1}" destId="{29893655-B451-4912-891A-036E0826CD11}" srcOrd="0" destOrd="0" presId="urn:microsoft.com/office/officeart/2011/layout/CircleProcess"/>
    <dgm:cxn modelId="{A483C634-708B-4821-B429-6D392F711674}" type="presParOf" srcId="{163A3775-1063-4F09-9FF1-E9DBCD720238}" destId="{A8EFB9D1-39F5-4D2D-A941-1529256EBDD1}" srcOrd="1" destOrd="0" presId="urn:microsoft.com/office/officeart/2011/layout/CircleProcess"/>
    <dgm:cxn modelId="{14FB14D9-2542-4A80-B9E4-E621D52BA78E}" type="presParOf" srcId="{A8EFB9D1-39F5-4D2D-A941-1529256EBDD1}" destId="{3F32634D-AB09-408A-9A0A-0B9DC4A2EE7C}" srcOrd="0" destOrd="0" presId="urn:microsoft.com/office/officeart/2011/layout/CircleProcess"/>
    <dgm:cxn modelId="{3FA322B1-CCF5-4AB2-AB78-910176EE0D31}" type="presParOf" srcId="{163A3775-1063-4F09-9FF1-E9DBCD720238}" destId="{C62641DD-EB68-4128-BE58-EB7BCADACEFB}" srcOrd="2" destOrd="0" presId="urn:microsoft.com/office/officeart/2011/layout/CircleProcess"/>
    <dgm:cxn modelId="{7E8396A2-1FC3-44AE-AD45-BCC0ED37E935}" type="presParOf" srcId="{163A3775-1063-4F09-9FF1-E9DBCD720238}" destId="{48BD7F9F-60C0-4E42-857A-1EC6D4977B81}" srcOrd="3" destOrd="0" presId="urn:microsoft.com/office/officeart/2011/layout/CircleProcess"/>
    <dgm:cxn modelId="{EE110023-2578-4E9A-9809-47FAFA4C707E}" type="presParOf" srcId="{48BD7F9F-60C0-4E42-857A-1EC6D4977B81}" destId="{200D3218-E47D-4648-8999-53595DC50CBD}" srcOrd="0" destOrd="0" presId="urn:microsoft.com/office/officeart/2011/layout/CircleProcess"/>
    <dgm:cxn modelId="{AACE5EDF-124D-452F-8388-1DC2D3A4735A}" type="presParOf" srcId="{163A3775-1063-4F09-9FF1-E9DBCD720238}" destId="{04A49AAB-B668-47BC-A04C-CFD49361A206}" srcOrd="4" destOrd="0" presId="urn:microsoft.com/office/officeart/2011/layout/CircleProcess"/>
    <dgm:cxn modelId="{CAF87EA9-1E75-418D-9FB7-F4A563334D33}" type="presParOf" srcId="{04A49AAB-B668-47BC-A04C-CFD49361A206}" destId="{B7339907-5D68-4875-BE28-8296A9417F20}" srcOrd="0" destOrd="0" presId="urn:microsoft.com/office/officeart/2011/layout/CircleProcess"/>
    <dgm:cxn modelId="{F9C6210F-1401-4DC0-8C05-C133225F1480}" type="presParOf" srcId="{163A3775-1063-4F09-9FF1-E9DBCD720238}" destId="{037ABD66-340C-4A10-BCE5-F01BAFFDAF1E}" srcOrd="5" destOrd="0" presId="urn:microsoft.com/office/officeart/2011/layout/CircleProcess"/>
    <dgm:cxn modelId="{09AD09C8-C641-4CFB-A699-329727819068}" type="presParOf" srcId="{163A3775-1063-4F09-9FF1-E9DBCD720238}" destId="{4E8BBB93-3D1C-4007-A98B-6359E51BAF48}" srcOrd="6" destOrd="0" presId="urn:microsoft.com/office/officeart/2011/layout/CircleProcess"/>
    <dgm:cxn modelId="{C4F60683-2E3D-430D-AF47-B21C235C4B33}" type="presParOf" srcId="{4E8BBB93-3D1C-4007-A98B-6359E51BAF48}" destId="{D2DA76AB-2A80-4A29-83A8-9AB8FD88134A}" srcOrd="0" destOrd="0" presId="urn:microsoft.com/office/officeart/2011/layout/CircleProcess"/>
    <dgm:cxn modelId="{B6916ACA-4D01-478F-A83A-DA975F11CB6A}" type="presParOf" srcId="{163A3775-1063-4F09-9FF1-E9DBCD720238}" destId="{9C5C6642-7F8C-4AF5-84F7-522D97F205EB}" srcOrd="7" destOrd="0" presId="urn:microsoft.com/office/officeart/2011/layout/CircleProcess"/>
    <dgm:cxn modelId="{2B7F1044-5777-4170-8C82-2E73A0F14662}" type="presParOf" srcId="{9C5C6642-7F8C-4AF5-84F7-522D97F205EB}" destId="{7997800A-BB6F-4907-B268-70B5B2A2A744}" srcOrd="0" destOrd="0" presId="urn:microsoft.com/office/officeart/2011/layout/CircleProcess"/>
    <dgm:cxn modelId="{954ED21A-CDBD-4AEB-9156-72837CEB0275}" type="presParOf" srcId="{163A3775-1063-4F09-9FF1-E9DBCD720238}" destId="{0A1E757B-7102-4126-8C50-8A9EFFED8710}" srcOrd="8" destOrd="0" presId="urn:microsoft.com/office/officeart/2011/layout/CircleProcess"/>
    <dgm:cxn modelId="{F9D55EC0-AD22-49D3-BA37-70FB801AB08C}" type="presParOf" srcId="{163A3775-1063-4F09-9FF1-E9DBCD720238}" destId="{B8F067A5-C22F-41B2-980B-2595A02ED7B9}" srcOrd="9" destOrd="0" presId="urn:microsoft.com/office/officeart/2011/layout/CircleProcess"/>
    <dgm:cxn modelId="{4B21BB03-1E68-4332-9752-D995CAAAA6C9}" type="presParOf" srcId="{B8F067A5-C22F-41B2-980B-2595A02ED7B9}" destId="{E9F4756B-E35E-4F0C-9AD2-1D46809AD0C4}" srcOrd="0" destOrd="0" presId="urn:microsoft.com/office/officeart/2011/layout/CircleProcess"/>
    <dgm:cxn modelId="{969FF181-B8B5-4071-B57F-59502BB68055}" type="presParOf" srcId="{163A3775-1063-4F09-9FF1-E9DBCD720238}" destId="{0DBD5161-621A-48D3-AD1B-36F469BF83C2}" srcOrd="10" destOrd="0" presId="urn:microsoft.com/office/officeart/2011/layout/CircleProcess"/>
    <dgm:cxn modelId="{C01AB0AF-43C3-4386-A049-35A9A249B9F1}" type="presParOf" srcId="{0DBD5161-621A-48D3-AD1B-36F469BF83C2}" destId="{DF2CA3C8-2AA3-4A13-9BEF-C8BAC3165067}" srcOrd="0" destOrd="0" presId="urn:microsoft.com/office/officeart/2011/layout/CircleProcess"/>
    <dgm:cxn modelId="{EADC15A4-42B9-40CF-A00E-C7E3DDC198D1}" type="presParOf" srcId="{163A3775-1063-4F09-9FF1-E9DBCD720238}" destId="{342CDB2D-7AEA-461E-964F-4DBBD5285C40}" srcOrd="11" destOrd="0" presId="urn:microsoft.com/office/officeart/2011/layout/CircleProcess"/>
    <dgm:cxn modelId="{B9FE6C46-AFE7-4A55-8E27-B1AF938FDD3F}" type="presParOf" srcId="{163A3775-1063-4F09-9FF1-E9DBCD720238}" destId="{F343F331-AB18-4A0F-A482-08DFF41FFC07}" srcOrd="12" destOrd="0" presId="urn:microsoft.com/office/officeart/2011/layout/CircleProcess"/>
    <dgm:cxn modelId="{B42F699E-5E59-4572-9716-B2C80131AFFD}" type="presParOf" srcId="{F343F331-AB18-4A0F-A482-08DFF41FFC07}" destId="{16FA5619-EEC5-4D86-97B0-6BC8A7F492B5}" srcOrd="0" destOrd="0" presId="urn:microsoft.com/office/officeart/2011/layout/CircleProcess"/>
    <dgm:cxn modelId="{DD6C1048-6D57-4614-B431-1E9BBF9CEFA5}" type="presParOf" srcId="{163A3775-1063-4F09-9FF1-E9DBCD720238}" destId="{13BD3BD4-B576-4D48-B11C-495D56093650}" srcOrd="13" destOrd="0" presId="urn:microsoft.com/office/officeart/2011/layout/CircleProcess"/>
    <dgm:cxn modelId="{B244DE10-5DC8-470B-B85F-9BDF687A83F5}" type="presParOf" srcId="{13BD3BD4-B576-4D48-B11C-495D56093650}" destId="{81F59A74-DD7A-4138-A58A-D69A815EC809}" srcOrd="0" destOrd="0" presId="urn:microsoft.com/office/officeart/2011/layout/CircleProcess"/>
    <dgm:cxn modelId="{15E456D8-6DD8-4828-84DA-9BAA17BB34B9}" type="presParOf" srcId="{163A3775-1063-4F09-9FF1-E9DBCD720238}" destId="{2D901BBD-29DF-4D23-96E5-3E5960787378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DC74EA-C0F9-4AC5-83F2-AA2315D74F46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D"/>
        </a:p>
      </dgm:t>
    </dgm:pt>
    <dgm:pt modelId="{5C2809EC-F87D-445B-85C2-1EB449D66F46}">
      <dgm:prSet/>
      <dgm:spPr/>
      <dgm:t>
        <a:bodyPr/>
        <a:lstStyle/>
        <a:p>
          <a:pPr algn="r"/>
          <a:r>
            <a:rPr lang="en-US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Jumlah</a:t>
          </a:r>
          <a:r>
            <a:rPr lang="en-US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</a:t>
          </a:r>
          <a:r>
            <a:rPr lang="en-US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Mahasiswa</a:t>
          </a:r>
          <a:r>
            <a:rPr lang="en-US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UNSOED (</a:t>
          </a:r>
          <a:r>
            <a:rPr lang="en-US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Kompilasi</a:t>
          </a:r>
          <a:r>
            <a:rPr lang="en-US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</a:t>
          </a:r>
          <a:r>
            <a:rPr lang="en-US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Statistik</a:t>
          </a:r>
          <a:r>
            <a:rPr lang="en-US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UNSOED </a:t>
          </a:r>
          <a:r>
            <a:rPr lang="en-US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Dalam</a:t>
          </a:r>
          <a:r>
            <a:rPr lang="en-US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Angka, oleh Universitas </a:t>
          </a:r>
          <a:r>
            <a:rPr lang="en-US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Jenderal</a:t>
          </a:r>
          <a:r>
            <a:rPr lang="en-US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</a:t>
          </a:r>
          <a:r>
            <a:rPr lang="en-US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Soedirman</a:t>
          </a:r>
          <a:r>
            <a:rPr lang="en-US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)</a:t>
          </a:r>
          <a:endParaRPr lang="en-ID" dirty="0"/>
        </a:p>
      </dgm:t>
    </dgm:pt>
    <dgm:pt modelId="{01968C36-EDEC-4248-BE7D-E63BD5C4700B}" type="parTrans" cxnId="{A599C196-B4B1-4F9D-82BF-FF9498FCC5DB}">
      <dgm:prSet/>
      <dgm:spPr/>
      <dgm:t>
        <a:bodyPr/>
        <a:lstStyle/>
        <a:p>
          <a:endParaRPr lang="en-ID"/>
        </a:p>
      </dgm:t>
    </dgm:pt>
    <dgm:pt modelId="{052E3462-2038-4812-9E1D-3E6293787461}" type="sibTrans" cxnId="{A599C196-B4B1-4F9D-82BF-FF9498FCC5DB}">
      <dgm:prSet/>
      <dgm:spPr/>
      <dgm:t>
        <a:bodyPr/>
        <a:lstStyle/>
        <a:p>
          <a:endParaRPr lang="en-ID"/>
        </a:p>
      </dgm:t>
    </dgm:pt>
    <dgm:pt modelId="{B2AFAA91-6EF7-47E0-9CCB-DDDE62CDDD8E}">
      <dgm:prSet/>
      <dgm:spPr/>
      <dgm:t>
        <a:bodyPr/>
        <a:lstStyle/>
        <a:p>
          <a:r>
            <a:rPr lang="en-US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Jumlah</a:t>
          </a:r>
          <a:r>
            <a:rPr lang="en-US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</a:t>
          </a:r>
          <a:r>
            <a:rPr lang="en-US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Pemilih</a:t>
          </a:r>
          <a:r>
            <a:rPr lang="en-US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</a:t>
          </a:r>
          <a:r>
            <a:rPr lang="en-US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Capres</a:t>
          </a:r>
          <a:r>
            <a:rPr lang="en-US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dan </a:t>
          </a:r>
          <a:r>
            <a:rPr lang="en-US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Cawapres</a:t>
          </a:r>
          <a:r>
            <a:rPr lang="en-US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(</a:t>
          </a:r>
          <a:r>
            <a:rPr lang="en-US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Hitung</a:t>
          </a:r>
          <a:r>
            <a:rPr lang="en-US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</a:t>
          </a:r>
          <a:r>
            <a:rPr lang="en-US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Cepat</a:t>
          </a:r>
          <a:r>
            <a:rPr lang="en-US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/Quick Count oleh </a:t>
          </a:r>
          <a:r>
            <a:rPr lang="en-US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Lingkaran</a:t>
          </a:r>
          <a:r>
            <a:rPr lang="en-US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</a:t>
          </a:r>
          <a:r>
            <a:rPr lang="en-US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Survei</a:t>
          </a:r>
          <a:r>
            <a:rPr lang="en-US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Indonesia)</a:t>
          </a:r>
          <a:endParaRPr lang="en-ID" dirty="0"/>
        </a:p>
      </dgm:t>
    </dgm:pt>
    <dgm:pt modelId="{A1A22AB4-D2A2-41B0-822C-89C14D87F795}" type="parTrans" cxnId="{18F207BC-D8D9-449B-A6DD-5B4C3A2A30B7}">
      <dgm:prSet/>
      <dgm:spPr/>
      <dgm:t>
        <a:bodyPr/>
        <a:lstStyle/>
        <a:p>
          <a:endParaRPr lang="en-ID"/>
        </a:p>
      </dgm:t>
    </dgm:pt>
    <dgm:pt modelId="{DC02D6EE-036F-4AAC-B10F-749DADDCAC0F}" type="sibTrans" cxnId="{18F207BC-D8D9-449B-A6DD-5B4C3A2A30B7}">
      <dgm:prSet/>
      <dgm:spPr/>
      <dgm:t>
        <a:bodyPr/>
        <a:lstStyle/>
        <a:p>
          <a:endParaRPr lang="en-ID"/>
        </a:p>
      </dgm:t>
    </dgm:pt>
    <dgm:pt modelId="{DF934A03-C835-4863-81D1-55EBA5241736}">
      <dgm:prSet custT="1"/>
      <dgm:spPr/>
      <dgm:t>
        <a:bodyPr/>
        <a:lstStyle/>
        <a:p>
          <a:r>
            <a:rPr lang="en-US" sz="1800" b="1" dirty="0" err="1">
              <a:solidFill>
                <a:srgbClr val="272525"/>
              </a:solidFill>
              <a:latin typeface="Inter Bold" pitchFamily="34" charset="0"/>
              <a:ea typeface="Inter Bold" pitchFamily="34" charset="-122"/>
              <a:cs typeface="Inter Bold" pitchFamily="34" charset="-120"/>
            </a:rPr>
            <a:t>Statistik</a:t>
          </a:r>
          <a:r>
            <a:rPr lang="en-US" sz="1800" b="1" dirty="0">
              <a:solidFill>
                <a:srgbClr val="272525"/>
              </a:solidFill>
              <a:latin typeface="Inter Bold" pitchFamily="34" charset="0"/>
              <a:ea typeface="Inter Bold" pitchFamily="34" charset="-122"/>
              <a:cs typeface="Inter Bold" pitchFamily="34" charset="-120"/>
            </a:rPr>
            <a:t> </a:t>
          </a:r>
          <a:r>
            <a:rPr lang="en-US" sz="1800" b="1" dirty="0" err="1">
              <a:solidFill>
                <a:srgbClr val="272525"/>
              </a:solidFill>
              <a:latin typeface="Inter Bold" pitchFamily="34" charset="0"/>
              <a:ea typeface="Inter Bold" pitchFamily="34" charset="-122"/>
              <a:cs typeface="Inter Bold" pitchFamily="34" charset="-120"/>
            </a:rPr>
            <a:t>Khusus</a:t>
          </a:r>
          <a:endParaRPr lang="en-ID" sz="1800" dirty="0"/>
        </a:p>
      </dgm:t>
    </dgm:pt>
    <dgm:pt modelId="{F9DAFCF1-9B81-4BA2-B152-BBCE9BB1F371}" type="parTrans" cxnId="{CB3D1426-3875-478D-91D7-29EBA8BB7B77}">
      <dgm:prSet/>
      <dgm:spPr/>
      <dgm:t>
        <a:bodyPr/>
        <a:lstStyle/>
        <a:p>
          <a:endParaRPr lang="en-ID"/>
        </a:p>
      </dgm:t>
    </dgm:pt>
    <dgm:pt modelId="{BF00D141-3858-47D0-A26C-FA79D520CFBC}" type="sibTrans" cxnId="{CB3D1426-3875-478D-91D7-29EBA8BB7B77}">
      <dgm:prSet/>
      <dgm:spPr/>
      <dgm:t>
        <a:bodyPr/>
        <a:lstStyle/>
        <a:p>
          <a:endParaRPr lang="en-ID"/>
        </a:p>
      </dgm:t>
    </dgm:pt>
    <dgm:pt modelId="{163A3775-1063-4F09-9FF1-E9DBCD720238}" type="pres">
      <dgm:prSet presAssocID="{78DC74EA-C0F9-4AC5-83F2-AA2315D74F46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2354F940-9996-47B1-B0AD-8C8DAF211B35}" type="pres">
      <dgm:prSet presAssocID="{DF934A03-C835-4863-81D1-55EBA5241736}" presName="Accent3" presStyleCnt="0"/>
      <dgm:spPr/>
    </dgm:pt>
    <dgm:pt modelId="{29893655-B451-4912-891A-036E0826CD11}" type="pres">
      <dgm:prSet presAssocID="{DF934A03-C835-4863-81D1-55EBA5241736}" presName="Accent" presStyleLbl="node1" presStyleIdx="0" presStyleCnt="3"/>
      <dgm:spPr/>
    </dgm:pt>
    <dgm:pt modelId="{03F369DD-77D7-40AD-B6A0-BF390CD88F74}" type="pres">
      <dgm:prSet presAssocID="{DF934A03-C835-4863-81D1-55EBA5241736}" presName="ParentBackground3" presStyleCnt="0"/>
      <dgm:spPr/>
    </dgm:pt>
    <dgm:pt modelId="{3F32634D-AB09-408A-9A0A-0B9DC4A2EE7C}" type="pres">
      <dgm:prSet presAssocID="{DF934A03-C835-4863-81D1-55EBA5241736}" presName="ParentBackground" presStyleLbl="fgAcc1" presStyleIdx="0" presStyleCnt="3" custLinFactNeighborX="12034" custLinFactNeighborY="-1742"/>
      <dgm:spPr/>
    </dgm:pt>
    <dgm:pt modelId="{BD3F685E-9F2B-4E3D-8935-4A0FF8EC3757}" type="pres">
      <dgm:prSet presAssocID="{DF934A03-C835-4863-81D1-55EBA5241736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B1628BD-73CE-4F3C-94EF-3DBCD983B2AA}" type="pres">
      <dgm:prSet presAssocID="{5C2809EC-F87D-445B-85C2-1EB449D66F46}" presName="Accent2" presStyleCnt="0"/>
      <dgm:spPr/>
    </dgm:pt>
    <dgm:pt modelId="{D2DA76AB-2A80-4A29-83A8-9AB8FD88134A}" type="pres">
      <dgm:prSet presAssocID="{5C2809EC-F87D-445B-85C2-1EB449D66F46}" presName="Accent" presStyleLbl="node1" presStyleIdx="1" presStyleCnt="3" custScaleX="145636" custScaleY="124069"/>
      <dgm:spPr/>
    </dgm:pt>
    <dgm:pt modelId="{B5984FEF-1A88-4373-9903-DE404078B54E}" type="pres">
      <dgm:prSet presAssocID="{5C2809EC-F87D-445B-85C2-1EB449D66F46}" presName="ParentBackground2" presStyleCnt="0"/>
      <dgm:spPr/>
    </dgm:pt>
    <dgm:pt modelId="{7997800A-BB6F-4907-B268-70B5B2A2A744}" type="pres">
      <dgm:prSet presAssocID="{5C2809EC-F87D-445B-85C2-1EB449D66F46}" presName="ParentBackground" presStyleLbl="fgAcc1" presStyleIdx="1" presStyleCnt="3" custScaleX="114639" custScaleY="113745"/>
      <dgm:spPr/>
    </dgm:pt>
    <dgm:pt modelId="{1371C676-424E-418C-85F5-0379E505EAE2}" type="pres">
      <dgm:prSet presAssocID="{5C2809EC-F87D-445B-85C2-1EB449D66F46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343F331-AB18-4A0F-A482-08DFF41FFC07}" type="pres">
      <dgm:prSet presAssocID="{B2AFAA91-6EF7-47E0-9CCB-DDDE62CDDD8E}" presName="Accent1" presStyleCnt="0"/>
      <dgm:spPr/>
    </dgm:pt>
    <dgm:pt modelId="{16FA5619-EEC5-4D86-97B0-6BC8A7F492B5}" type="pres">
      <dgm:prSet presAssocID="{B2AFAA91-6EF7-47E0-9CCB-DDDE62CDDD8E}" presName="Accent" presStyleLbl="node1" presStyleIdx="2" presStyleCnt="3" custScaleX="122536" custScaleY="112421"/>
      <dgm:spPr/>
    </dgm:pt>
    <dgm:pt modelId="{13BD3BD4-B576-4D48-B11C-495D56093650}" type="pres">
      <dgm:prSet presAssocID="{B2AFAA91-6EF7-47E0-9CCB-DDDE62CDDD8E}" presName="ParentBackground1" presStyleCnt="0"/>
      <dgm:spPr/>
    </dgm:pt>
    <dgm:pt modelId="{81F59A74-DD7A-4138-A58A-D69A815EC809}" type="pres">
      <dgm:prSet presAssocID="{B2AFAA91-6EF7-47E0-9CCB-DDDE62CDDD8E}" presName="ParentBackground" presStyleLbl="fgAcc1" presStyleIdx="2" presStyleCnt="3" custScaleX="117551" custScaleY="102635"/>
      <dgm:spPr/>
    </dgm:pt>
    <dgm:pt modelId="{2D901BBD-29DF-4D23-96E5-3E5960787378}" type="pres">
      <dgm:prSet presAssocID="{B2AFAA91-6EF7-47E0-9CCB-DDDE62CDDD8E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F4894713-C844-4681-B845-FEA44CF3F2DA}" type="presOf" srcId="{DF934A03-C835-4863-81D1-55EBA5241736}" destId="{BD3F685E-9F2B-4E3D-8935-4A0FF8EC3757}" srcOrd="1" destOrd="0" presId="urn:microsoft.com/office/officeart/2011/layout/CircleProcess"/>
    <dgm:cxn modelId="{A9A3AB19-FA86-4C31-9FF0-4CFF36A95B96}" type="presOf" srcId="{B2AFAA91-6EF7-47E0-9CCB-DDDE62CDDD8E}" destId="{81F59A74-DD7A-4138-A58A-D69A815EC809}" srcOrd="0" destOrd="0" presId="urn:microsoft.com/office/officeart/2011/layout/CircleProcess"/>
    <dgm:cxn modelId="{CB3D1426-3875-478D-91D7-29EBA8BB7B77}" srcId="{78DC74EA-C0F9-4AC5-83F2-AA2315D74F46}" destId="{DF934A03-C835-4863-81D1-55EBA5241736}" srcOrd="2" destOrd="0" parTransId="{F9DAFCF1-9B81-4BA2-B152-BBCE9BB1F371}" sibTransId="{BF00D141-3858-47D0-A26C-FA79D520CFBC}"/>
    <dgm:cxn modelId="{B8EE5F2D-F417-4937-BF23-F8949BE6BDFA}" type="presOf" srcId="{DF934A03-C835-4863-81D1-55EBA5241736}" destId="{3F32634D-AB09-408A-9A0A-0B9DC4A2EE7C}" srcOrd="0" destOrd="0" presId="urn:microsoft.com/office/officeart/2011/layout/CircleProcess"/>
    <dgm:cxn modelId="{A599C196-B4B1-4F9D-82BF-FF9498FCC5DB}" srcId="{78DC74EA-C0F9-4AC5-83F2-AA2315D74F46}" destId="{5C2809EC-F87D-445B-85C2-1EB449D66F46}" srcOrd="1" destOrd="0" parTransId="{01968C36-EDEC-4248-BE7D-E63BD5C4700B}" sibTransId="{052E3462-2038-4812-9E1D-3E6293787461}"/>
    <dgm:cxn modelId="{A949BEB3-E8AE-4B28-9291-7BD483C7DCF2}" type="presOf" srcId="{5C2809EC-F87D-445B-85C2-1EB449D66F46}" destId="{7997800A-BB6F-4907-B268-70B5B2A2A744}" srcOrd="0" destOrd="0" presId="urn:microsoft.com/office/officeart/2011/layout/CircleProcess"/>
    <dgm:cxn modelId="{18F207BC-D8D9-449B-A6DD-5B4C3A2A30B7}" srcId="{78DC74EA-C0F9-4AC5-83F2-AA2315D74F46}" destId="{B2AFAA91-6EF7-47E0-9CCB-DDDE62CDDD8E}" srcOrd="0" destOrd="0" parTransId="{A1A22AB4-D2A2-41B0-822C-89C14D87F795}" sibTransId="{DC02D6EE-036F-4AAC-B10F-749DADDCAC0F}"/>
    <dgm:cxn modelId="{F9E5FDD8-54D0-4CCA-A773-58642CF93128}" type="presOf" srcId="{5C2809EC-F87D-445B-85C2-1EB449D66F46}" destId="{1371C676-424E-418C-85F5-0379E505EAE2}" srcOrd="1" destOrd="0" presId="urn:microsoft.com/office/officeart/2011/layout/CircleProcess"/>
    <dgm:cxn modelId="{243515DB-18EA-4F5D-A233-3AE379092A2B}" type="presOf" srcId="{78DC74EA-C0F9-4AC5-83F2-AA2315D74F46}" destId="{163A3775-1063-4F09-9FF1-E9DBCD720238}" srcOrd="0" destOrd="0" presId="urn:microsoft.com/office/officeart/2011/layout/CircleProcess"/>
    <dgm:cxn modelId="{3809A4F6-F2A1-4947-9D1E-FC44FFCE4BBF}" type="presOf" srcId="{B2AFAA91-6EF7-47E0-9CCB-DDDE62CDDD8E}" destId="{2D901BBD-29DF-4D23-96E5-3E5960787378}" srcOrd="1" destOrd="0" presId="urn:microsoft.com/office/officeart/2011/layout/CircleProcess"/>
    <dgm:cxn modelId="{B60F82F1-7B06-48D7-BEFB-DDB8FCF39B71}" type="presParOf" srcId="{163A3775-1063-4F09-9FF1-E9DBCD720238}" destId="{2354F940-9996-47B1-B0AD-8C8DAF211B35}" srcOrd="0" destOrd="0" presId="urn:microsoft.com/office/officeart/2011/layout/CircleProcess"/>
    <dgm:cxn modelId="{565FAC8A-1B61-40E4-A1BB-6FE4707B823F}" type="presParOf" srcId="{2354F940-9996-47B1-B0AD-8C8DAF211B35}" destId="{29893655-B451-4912-891A-036E0826CD11}" srcOrd="0" destOrd="0" presId="urn:microsoft.com/office/officeart/2011/layout/CircleProcess"/>
    <dgm:cxn modelId="{80A5CB15-95CC-4BF5-AA41-85626B2F34C4}" type="presParOf" srcId="{163A3775-1063-4F09-9FF1-E9DBCD720238}" destId="{03F369DD-77D7-40AD-B6A0-BF390CD88F74}" srcOrd="1" destOrd="0" presId="urn:microsoft.com/office/officeart/2011/layout/CircleProcess"/>
    <dgm:cxn modelId="{A58CBFE7-180D-44E4-B4B7-C9170C0FC574}" type="presParOf" srcId="{03F369DD-77D7-40AD-B6A0-BF390CD88F74}" destId="{3F32634D-AB09-408A-9A0A-0B9DC4A2EE7C}" srcOrd="0" destOrd="0" presId="urn:microsoft.com/office/officeart/2011/layout/CircleProcess"/>
    <dgm:cxn modelId="{6266CB53-DB88-4DF7-B7EF-E1EFA36BD450}" type="presParOf" srcId="{163A3775-1063-4F09-9FF1-E9DBCD720238}" destId="{BD3F685E-9F2B-4E3D-8935-4A0FF8EC3757}" srcOrd="2" destOrd="0" presId="urn:microsoft.com/office/officeart/2011/layout/CircleProcess"/>
    <dgm:cxn modelId="{DABF04BA-9771-469D-B07D-BCEF450210F6}" type="presParOf" srcId="{163A3775-1063-4F09-9FF1-E9DBCD720238}" destId="{7B1628BD-73CE-4F3C-94EF-3DBCD983B2AA}" srcOrd="3" destOrd="0" presId="urn:microsoft.com/office/officeart/2011/layout/CircleProcess"/>
    <dgm:cxn modelId="{6BD3D1A4-770E-4DC8-A5A4-9BC6A75447DF}" type="presParOf" srcId="{7B1628BD-73CE-4F3C-94EF-3DBCD983B2AA}" destId="{D2DA76AB-2A80-4A29-83A8-9AB8FD88134A}" srcOrd="0" destOrd="0" presId="urn:microsoft.com/office/officeart/2011/layout/CircleProcess"/>
    <dgm:cxn modelId="{877AFEF1-A769-4094-B8BF-9D987F8D3D77}" type="presParOf" srcId="{163A3775-1063-4F09-9FF1-E9DBCD720238}" destId="{B5984FEF-1A88-4373-9903-DE404078B54E}" srcOrd="4" destOrd="0" presId="urn:microsoft.com/office/officeart/2011/layout/CircleProcess"/>
    <dgm:cxn modelId="{2878604D-490A-4133-AFF1-B1F1B6DC243D}" type="presParOf" srcId="{B5984FEF-1A88-4373-9903-DE404078B54E}" destId="{7997800A-BB6F-4907-B268-70B5B2A2A744}" srcOrd="0" destOrd="0" presId="urn:microsoft.com/office/officeart/2011/layout/CircleProcess"/>
    <dgm:cxn modelId="{B46ABA46-E453-47A1-8A1D-C31B1565DCB5}" type="presParOf" srcId="{163A3775-1063-4F09-9FF1-E9DBCD720238}" destId="{1371C676-424E-418C-85F5-0379E505EAE2}" srcOrd="5" destOrd="0" presId="urn:microsoft.com/office/officeart/2011/layout/CircleProcess"/>
    <dgm:cxn modelId="{B9FE6C46-AFE7-4A55-8E27-B1AF938FDD3F}" type="presParOf" srcId="{163A3775-1063-4F09-9FF1-E9DBCD720238}" destId="{F343F331-AB18-4A0F-A482-08DFF41FFC07}" srcOrd="6" destOrd="0" presId="urn:microsoft.com/office/officeart/2011/layout/CircleProcess"/>
    <dgm:cxn modelId="{B42F699E-5E59-4572-9716-B2C80131AFFD}" type="presParOf" srcId="{F343F331-AB18-4A0F-A482-08DFF41FFC07}" destId="{16FA5619-EEC5-4D86-97B0-6BC8A7F492B5}" srcOrd="0" destOrd="0" presId="urn:microsoft.com/office/officeart/2011/layout/CircleProcess"/>
    <dgm:cxn modelId="{DD6C1048-6D57-4614-B431-1E9BBF9CEFA5}" type="presParOf" srcId="{163A3775-1063-4F09-9FF1-E9DBCD720238}" destId="{13BD3BD4-B576-4D48-B11C-495D56093650}" srcOrd="7" destOrd="0" presId="urn:microsoft.com/office/officeart/2011/layout/CircleProcess"/>
    <dgm:cxn modelId="{B244DE10-5DC8-470B-B85F-9BDF687A83F5}" type="presParOf" srcId="{13BD3BD4-B576-4D48-B11C-495D56093650}" destId="{81F59A74-DD7A-4138-A58A-D69A815EC809}" srcOrd="0" destOrd="0" presId="urn:microsoft.com/office/officeart/2011/layout/CircleProcess"/>
    <dgm:cxn modelId="{15E456D8-6DD8-4828-84DA-9BAA17BB34B9}" type="presParOf" srcId="{163A3775-1063-4F09-9FF1-E9DBCD720238}" destId="{2D901BBD-29DF-4D23-96E5-3E5960787378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DC74EA-C0F9-4AC5-83F2-AA2315D74F46}" type="doc">
      <dgm:prSet loTypeId="urn:microsoft.com/office/officeart/2005/8/layout/vProcess5" loCatId="process" qsTypeId="urn:microsoft.com/office/officeart/2005/8/quickstyle/simple1" qsCatId="simple" csTypeId="urn:microsoft.com/office/officeart/2005/8/colors/colorful4" csCatId="colorful" phldr="1"/>
      <dgm:spPr/>
    </dgm:pt>
    <dgm:pt modelId="{5C2809EC-F87D-445B-85C2-1EB449D66F46}">
      <dgm:prSet custT="1"/>
      <dgm:spPr/>
      <dgm:t>
        <a:bodyPr/>
        <a:lstStyle/>
        <a:p>
          <a:r>
            <a:rPr lang="en-US" sz="1800" b="1" dirty="0" err="1"/>
            <a:t>Sosialisasi</a:t>
          </a:r>
          <a:r>
            <a:rPr lang="en-US" sz="1800" b="1" dirty="0"/>
            <a:t> dan </a:t>
          </a:r>
          <a:r>
            <a:rPr lang="en-US" sz="1800" b="1" dirty="0" err="1"/>
            <a:t>Literasi</a:t>
          </a:r>
          <a:r>
            <a:rPr lang="en-US" sz="1800" b="1" dirty="0"/>
            <a:t> Data </a:t>
          </a:r>
          <a:r>
            <a:rPr lang="en-US" sz="1800" b="1" dirty="0" err="1"/>
            <a:t>Statistik</a:t>
          </a:r>
          <a:endParaRPr lang="en-US" sz="1800" b="1" dirty="0"/>
        </a:p>
        <a:p>
          <a:r>
            <a:rPr lang="en-US" sz="1400" dirty="0" err="1"/>
            <a:t>Sosialisasi</a:t>
          </a:r>
          <a:r>
            <a:rPr lang="en-US" sz="1400" dirty="0"/>
            <a:t> data </a:t>
          </a:r>
          <a:r>
            <a:rPr lang="en-US" sz="1400" dirty="0" err="1"/>
            <a:t>statistik</a:t>
          </a:r>
          <a:r>
            <a:rPr lang="en-US" sz="1400" dirty="0"/>
            <a:t> </a:t>
          </a:r>
          <a:r>
            <a:rPr lang="en-US" sz="1400" dirty="0" err="1"/>
            <a:t>ini</a:t>
          </a:r>
          <a:r>
            <a:rPr lang="en-US" sz="1400" dirty="0"/>
            <a:t> </a:t>
          </a:r>
          <a:r>
            <a:rPr lang="en-US" sz="1400" dirty="0" err="1"/>
            <a:t>perlu</a:t>
          </a:r>
          <a:r>
            <a:rPr lang="en-US" sz="1400" dirty="0"/>
            <a:t> </a:t>
          </a:r>
          <a:r>
            <a:rPr lang="en-US" sz="1400" dirty="0" err="1"/>
            <a:t>dilakukan</a:t>
          </a:r>
          <a:r>
            <a:rPr lang="en-US" sz="1400" dirty="0"/>
            <a:t> </a:t>
          </a:r>
          <a:r>
            <a:rPr lang="en-US" sz="1400" dirty="0" err="1"/>
            <a:t>reviu</a:t>
          </a:r>
          <a:r>
            <a:rPr lang="en-US" sz="1400" dirty="0"/>
            <a:t> dan </a:t>
          </a:r>
          <a:r>
            <a:rPr lang="en-US" sz="1400" dirty="0" err="1"/>
            <a:t>evaluasi</a:t>
          </a:r>
          <a:r>
            <a:rPr lang="en-US" sz="1400" dirty="0"/>
            <a:t>.</a:t>
          </a:r>
          <a:endParaRPr lang="en-ID" sz="1400" dirty="0"/>
        </a:p>
      </dgm:t>
    </dgm:pt>
    <dgm:pt modelId="{01968C36-EDEC-4248-BE7D-E63BD5C4700B}" type="parTrans" cxnId="{A599C196-B4B1-4F9D-82BF-FF9498FCC5DB}">
      <dgm:prSet/>
      <dgm:spPr/>
      <dgm:t>
        <a:bodyPr/>
        <a:lstStyle/>
        <a:p>
          <a:endParaRPr lang="en-ID"/>
        </a:p>
      </dgm:t>
    </dgm:pt>
    <dgm:pt modelId="{052E3462-2038-4812-9E1D-3E6293787461}" type="sibTrans" cxnId="{A599C196-B4B1-4F9D-82BF-FF9498FCC5DB}">
      <dgm:prSet/>
      <dgm:spPr/>
      <dgm:t>
        <a:bodyPr/>
        <a:lstStyle/>
        <a:p>
          <a:endParaRPr lang="en-ID"/>
        </a:p>
      </dgm:t>
    </dgm:pt>
    <dgm:pt modelId="{B2AFAA91-6EF7-47E0-9CCB-DDDE62CDDD8E}">
      <dgm:prSet custT="1"/>
      <dgm:spPr/>
      <dgm:t>
        <a:bodyPr/>
        <a:lstStyle/>
        <a:p>
          <a:pPr algn="just"/>
          <a:r>
            <a:rPr lang="en-US" sz="1800" b="1" dirty="0" err="1"/>
            <a:t>Penggunaan</a:t>
          </a:r>
          <a:r>
            <a:rPr lang="en-US" sz="1800" b="1" dirty="0"/>
            <a:t> Data </a:t>
          </a:r>
          <a:r>
            <a:rPr lang="en-US" sz="1800" b="1" dirty="0" err="1"/>
            <a:t>Statistik</a:t>
          </a:r>
          <a:r>
            <a:rPr lang="en-US" sz="1800" b="1" dirty="0"/>
            <a:t> Dasar </a:t>
          </a:r>
          <a:r>
            <a:rPr lang="en-US" sz="1800" b="1" dirty="0" err="1"/>
            <a:t>untuk</a:t>
          </a:r>
          <a:r>
            <a:rPr lang="en-US" sz="1800" b="1" dirty="0"/>
            <a:t> </a:t>
          </a:r>
          <a:r>
            <a:rPr lang="en-US" sz="1800" b="1" dirty="0" err="1"/>
            <a:t>Perencanaan</a:t>
          </a:r>
          <a:r>
            <a:rPr lang="en-US" sz="1800" b="1" dirty="0"/>
            <a:t>, Monitoring, </a:t>
          </a:r>
          <a:r>
            <a:rPr lang="en-US" sz="1800" b="1" dirty="0" err="1"/>
            <a:t>Evaluasi</a:t>
          </a:r>
          <a:r>
            <a:rPr lang="en-US" sz="1800" b="1" dirty="0"/>
            <a:t>, dan/</a:t>
          </a:r>
          <a:r>
            <a:rPr lang="en-US" sz="1800" b="1" dirty="0" err="1"/>
            <a:t>atau</a:t>
          </a:r>
          <a:r>
            <a:rPr lang="en-US" sz="1800" b="1" dirty="0"/>
            <a:t> </a:t>
          </a:r>
          <a:r>
            <a:rPr lang="en-US" sz="1800" b="1" dirty="0" err="1"/>
            <a:t>Penyusunan</a:t>
          </a:r>
          <a:r>
            <a:rPr lang="en-US" sz="1800" b="1" dirty="0"/>
            <a:t> </a:t>
          </a:r>
          <a:r>
            <a:rPr lang="en-US" sz="1800" b="1" dirty="0" err="1"/>
            <a:t>Kebijakan</a:t>
          </a:r>
          <a:endParaRPr lang="en-US" sz="1800" b="1" dirty="0"/>
        </a:p>
        <a:p>
          <a:pPr algn="just"/>
          <a:r>
            <a:rPr lang="en-US" sz="1400" dirty="0" err="1"/>
            <a:t>Instansi</a:t>
          </a:r>
          <a:r>
            <a:rPr lang="en-US" sz="1400" dirty="0"/>
            <a:t> </a:t>
          </a:r>
          <a:r>
            <a:rPr lang="en-US" sz="1400" dirty="0" err="1"/>
            <a:t>pemerintah</a:t>
          </a:r>
          <a:r>
            <a:rPr lang="en-US" sz="1400" dirty="0"/>
            <a:t> </a:t>
          </a:r>
          <a:r>
            <a:rPr lang="en-US" sz="1400" dirty="0" err="1"/>
            <a:t>perlu</a:t>
          </a:r>
          <a:r>
            <a:rPr lang="en-US" sz="1400" dirty="0"/>
            <a:t> </a:t>
          </a:r>
          <a:r>
            <a:rPr lang="en-US" sz="1400" dirty="0" err="1"/>
            <a:t>melakukan</a:t>
          </a:r>
          <a:r>
            <a:rPr lang="en-US" sz="1400" dirty="0"/>
            <a:t> </a:t>
          </a:r>
          <a:r>
            <a:rPr lang="en-US" sz="1400" dirty="0" err="1"/>
            <a:t>reviu</a:t>
          </a:r>
          <a:r>
            <a:rPr lang="en-US" sz="1400" dirty="0"/>
            <a:t> dan </a:t>
          </a:r>
          <a:r>
            <a:rPr lang="en-US" sz="1400" dirty="0" err="1"/>
            <a:t>evaluasi</a:t>
          </a:r>
          <a:r>
            <a:rPr lang="en-US" sz="1400" dirty="0"/>
            <a:t> </a:t>
          </a:r>
          <a:r>
            <a:rPr lang="en-US" sz="1400" dirty="0" err="1"/>
            <a:t>secara</a:t>
          </a:r>
          <a:r>
            <a:rPr lang="en-US" sz="1400" dirty="0"/>
            <a:t> </a:t>
          </a:r>
          <a:r>
            <a:rPr lang="en-US" sz="1400" dirty="0" err="1"/>
            <a:t>berkala</a:t>
          </a:r>
          <a:r>
            <a:rPr lang="en-US" sz="1400" dirty="0"/>
            <a:t> </a:t>
          </a:r>
          <a:r>
            <a:rPr lang="en-US" sz="1400" dirty="0" err="1"/>
            <a:t>penggunaan</a:t>
          </a:r>
          <a:r>
            <a:rPr lang="en-US" sz="1400" dirty="0"/>
            <a:t> data-data </a:t>
          </a:r>
          <a:r>
            <a:rPr lang="en-US" sz="1400" dirty="0" err="1"/>
            <a:t>statistik</a:t>
          </a:r>
          <a:r>
            <a:rPr lang="en-US" sz="1400" dirty="0"/>
            <a:t> </a:t>
          </a:r>
          <a:r>
            <a:rPr lang="en-US" sz="1400" dirty="0" err="1"/>
            <a:t>dasar</a:t>
          </a:r>
          <a:r>
            <a:rPr lang="en-US" sz="1400" dirty="0"/>
            <a:t>, </a:t>
          </a:r>
          <a:r>
            <a:rPr lang="en-US" sz="1400" dirty="0" err="1"/>
            <a:t>serta</a:t>
          </a:r>
          <a:r>
            <a:rPr lang="en-US" sz="1400" dirty="0"/>
            <a:t> </a:t>
          </a:r>
          <a:r>
            <a:rPr lang="en-US" sz="1400" dirty="0" err="1"/>
            <a:t>berkoordinasi</a:t>
          </a:r>
          <a:r>
            <a:rPr lang="en-US" sz="1400" dirty="0"/>
            <a:t>/</a:t>
          </a:r>
          <a:r>
            <a:rPr lang="en-US" sz="1400" dirty="0" err="1"/>
            <a:t>berkonsultasi</a:t>
          </a:r>
          <a:r>
            <a:rPr lang="en-US" sz="1400" dirty="0"/>
            <a:t> </a:t>
          </a:r>
          <a:r>
            <a:rPr lang="en-US" sz="1400" dirty="0" err="1"/>
            <a:t>terhadap</a:t>
          </a:r>
          <a:r>
            <a:rPr lang="en-US" sz="1400" dirty="0"/>
            <a:t> data-data </a:t>
          </a:r>
          <a:r>
            <a:rPr lang="en-US" sz="1400" dirty="0" err="1"/>
            <a:t>statistik</a:t>
          </a:r>
          <a:r>
            <a:rPr lang="en-US" sz="1400" dirty="0"/>
            <a:t> </a:t>
          </a:r>
          <a:r>
            <a:rPr lang="en-US" sz="1400" dirty="0" err="1"/>
            <a:t>dasar</a:t>
          </a:r>
          <a:r>
            <a:rPr lang="en-US" sz="1400" dirty="0"/>
            <a:t> yang </a:t>
          </a:r>
          <a:r>
            <a:rPr lang="en-US" sz="1400" dirty="0" err="1"/>
            <a:t>dihasilkan</a:t>
          </a:r>
          <a:r>
            <a:rPr lang="en-US" sz="1400" dirty="0"/>
            <a:t> oleh BPS</a:t>
          </a:r>
          <a:endParaRPr lang="en-ID" sz="1400" dirty="0"/>
        </a:p>
      </dgm:t>
    </dgm:pt>
    <dgm:pt modelId="{A1A22AB4-D2A2-41B0-822C-89C14D87F795}" type="parTrans" cxnId="{18F207BC-D8D9-449B-A6DD-5B4C3A2A30B7}">
      <dgm:prSet/>
      <dgm:spPr/>
      <dgm:t>
        <a:bodyPr/>
        <a:lstStyle/>
        <a:p>
          <a:endParaRPr lang="en-ID"/>
        </a:p>
      </dgm:t>
    </dgm:pt>
    <dgm:pt modelId="{DC02D6EE-036F-4AAC-B10F-749DADDCAC0F}" type="sibTrans" cxnId="{18F207BC-D8D9-449B-A6DD-5B4C3A2A30B7}">
      <dgm:prSet/>
      <dgm:spPr/>
      <dgm:t>
        <a:bodyPr/>
        <a:lstStyle/>
        <a:p>
          <a:endParaRPr lang="en-ID"/>
        </a:p>
      </dgm:t>
    </dgm:pt>
    <dgm:pt modelId="{DD3868F0-C0B2-4884-8E75-12E961F0D10A}">
      <dgm:prSet custT="1"/>
      <dgm:spPr/>
      <dgm:t>
        <a:bodyPr/>
        <a:lstStyle/>
        <a:p>
          <a:pPr algn="just"/>
          <a:r>
            <a:rPr lang="nb-NO" sz="1800" b="1" dirty="0"/>
            <a:t>Penggunaan Data Statistik Sektoral untuk Perencanaan, Monitoring, Evaluasi, dan/atau Penyusunan Kebijakan</a:t>
          </a:r>
        </a:p>
        <a:p>
          <a:pPr algn="just"/>
          <a:r>
            <a:rPr lang="en-US" sz="1400" dirty="0" err="1"/>
            <a:t>Instansi</a:t>
          </a:r>
          <a:r>
            <a:rPr lang="en-US" sz="1400" dirty="0"/>
            <a:t> </a:t>
          </a:r>
          <a:r>
            <a:rPr lang="en-US" sz="1400" dirty="0" err="1"/>
            <a:t>pemerintah</a:t>
          </a:r>
          <a:r>
            <a:rPr lang="en-US" sz="1400" dirty="0"/>
            <a:t> </a:t>
          </a:r>
          <a:r>
            <a:rPr lang="en-US" sz="1400" dirty="0" err="1"/>
            <a:t>perlu</a:t>
          </a:r>
          <a:r>
            <a:rPr lang="en-US" sz="1400" dirty="0"/>
            <a:t> </a:t>
          </a:r>
          <a:r>
            <a:rPr lang="en-US" sz="1400" dirty="0" err="1"/>
            <a:t>berkoordinasi</a:t>
          </a:r>
          <a:r>
            <a:rPr lang="en-US" sz="1400" dirty="0"/>
            <a:t> </a:t>
          </a:r>
          <a:r>
            <a:rPr lang="en-US" sz="1400" dirty="0" err="1"/>
            <a:t>dengan</a:t>
          </a:r>
          <a:r>
            <a:rPr lang="en-US" sz="1400" dirty="0"/>
            <a:t> BPS </a:t>
          </a:r>
          <a:r>
            <a:rPr lang="en-US" sz="1400" dirty="0" err="1"/>
            <a:t>sebagai</a:t>
          </a:r>
          <a:r>
            <a:rPr lang="en-US" sz="1400" dirty="0"/>
            <a:t> </a:t>
          </a:r>
          <a:r>
            <a:rPr lang="en-US" sz="1400" dirty="0" err="1"/>
            <a:t>koordinator</a:t>
          </a:r>
          <a:r>
            <a:rPr lang="en-US" sz="1400" dirty="0"/>
            <a:t> SSN </a:t>
          </a:r>
          <a:r>
            <a:rPr lang="en-US" sz="1400" dirty="0" err="1"/>
            <a:t>dalam</a:t>
          </a:r>
          <a:r>
            <a:rPr lang="en-US" sz="1400" dirty="0"/>
            <a:t> </a:t>
          </a:r>
          <a:r>
            <a:rPr lang="en-US" sz="1400" dirty="0" err="1"/>
            <a:t>penggunaan</a:t>
          </a:r>
          <a:r>
            <a:rPr lang="en-US" sz="1400" dirty="0"/>
            <a:t> data </a:t>
          </a:r>
          <a:r>
            <a:rPr lang="en-US" sz="1400" dirty="0" err="1"/>
            <a:t>seKtoral</a:t>
          </a:r>
          <a:endParaRPr lang="en-ID" sz="1400" dirty="0"/>
        </a:p>
      </dgm:t>
    </dgm:pt>
    <dgm:pt modelId="{AA4ECA81-F89E-409B-BC63-50730B345015}" type="parTrans" cxnId="{72ABFA93-8EFE-4CB2-B2B1-9EB7CB476F0E}">
      <dgm:prSet/>
      <dgm:spPr/>
      <dgm:t>
        <a:bodyPr/>
        <a:lstStyle/>
        <a:p>
          <a:endParaRPr lang="en-ID"/>
        </a:p>
      </dgm:t>
    </dgm:pt>
    <dgm:pt modelId="{939073A4-5AF3-4C78-B278-8CD0C175848E}" type="sibTrans" cxnId="{72ABFA93-8EFE-4CB2-B2B1-9EB7CB476F0E}">
      <dgm:prSet/>
      <dgm:spPr/>
      <dgm:t>
        <a:bodyPr/>
        <a:lstStyle/>
        <a:p>
          <a:endParaRPr lang="en-ID"/>
        </a:p>
      </dgm:t>
    </dgm:pt>
    <dgm:pt modelId="{540F318C-15C5-4C69-B4EF-4EAE7100F94B}" type="pres">
      <dgm:prSet presAssocID="{78DC74EA-C0F9-4AC5-83F2-AA2315D74F46}" presName="outerComposite" presStyleCnt="0">
        <dgm:presLayoutVars>
          <dgm:chMax val="5"/>
          <dgm:dir/>
          <dgm:resizeHandles val="exact"/>
        </dgm:presLayoutVars>
      </dgm:prSet>
      <dgm:spPr/>
    </dgm:pt>
    <dgm:pt modelId="{14F96E0F-B7C9-4818-AC31-68967AF38804}" type="pres">
      <dgm:prSet presAssocID="{78DC74EA-C0F9-4AC5-83F2-AA2315D74F46}" presName="dummyMaxCanvas" presStyleCnt="0">
        <dgm:presLayoutVars/>
      </dgm:prSet>
      <dgm:spPr/>
    </dgm:pt>
    <dgm:pt modelId="{859475C4-EEAC-4536-BFF6-8A87A7DFE2F6}" type="pres">
      <dgm:prSet presAssocID="{78DC74EA-C0F9-4AC5-83F2-AA2315D74F46}" presName="ThreeNodes_1" presStyleLbl="node1" presStyleIdx="0" presStyleCnt="3" custLinFactNeighborX="1189" custLinFactNeighborY="9207">
        <dgm:presLayoutVars>
          <dgm:bulletEnabled val="1"/>
        </dgm:presLayoutVars>
      </dgm:prSet>
      <dgm:spPr/>
    </dgm:pt>
    <dgm:pt modelId="{F4351C09-9A10-45F9-8BAA-E7DAA69430FE}" type="pres">
      <dgm:prSet presAssocID="{78DC74EA-C0F9-4AC5-83F2-AA2315D74F46}" presName="ThreeNodes_2" presStyleLbl="node1" presStyleIdx="1" presStyleCnt="3" custScaleY="110183" custLinFactNeighborX="0" custLinFactNeighborY="5465">
        <dgm:presLayoutVars>
          <dgm:bulletEnabled val="1"/>
        </dgm:presLayoutVars>
      </dgm:prSet>
      <dgm:spPr/>
    </dgm:pt>
    <dgm:pt modelId="{2D6E5F1A-080E-453A-AD67-C8656BE6C19A}" type="pres">
      <dgm:prSet presAssocID="{78DC74EA-C0F9-4AC5-83F2-AA2315D74F46}" presName="ThreeNodes_3" presStyleLbl="node1" presStyleIdx="2" presStyleCnt="3" custScaleY="86469" custLinFactNeighborX="-2547" custLinFactNeighborY="-3274">
        <dgm:presLayoutVars>
          <dgm:bulletEnabled val="1"/>
        </dgm:presLayoutVars>
      </dgm:prSet>
      <dgm:spPr/>
    </dgm:pt>
    <dgm:pt modelId="{EC268754-B08B-4745-827A-C3D7D2EDDF94}" type="pres">
      <dgm:prSet presAssocID="{78DC74EA-C0F9-4AC5-83F2-AA2315D74F46}" presName="ThreeConn_1-2" presStyleLbl="fgAccFollowNode1" presStyleIdx="0" presStyleCnt="2">
        <dgm:presLayoutVars>
          <dgm:bulletEnabled val="1"/>
        </dgm:presLayoutVars>
      </dgm:prSet>
      <dgm:spPr/>
    </dgm:pt>
    <dgm:pt modelId="{35396C0C-75F8-419E-8723-182B4968D337}" type="pres">
      <dgm:prSet presAssocID="{78DC74EA-C0F9-4AC5-83F2-AA2315D74F46}" presName="ThreeConn_2-3" presStyleLbl="fgAccFollowNode1" presStyleIdx="1" presStyleCnt="2">
        <dgm:presLayoutVars>
          <dgm:bulletEnabled val="1"/>
        </dgm:presLayoutVars>
      </dgm:prSet>
      <dgm:spPr/>
    </dgm:pt>
    <dgm:pt modelId="{DA3052EA-D687-4280-B5A3-73064EE4CC36}" type="pres">
      <dgm:prSet presAssocID="{78DC74EA-C0F9-4AC5-83F2-AA2315D74F46}" presName="ThreeNodes_1_text" presStyleLbl="node1" presStyleIdx="2" presStyleCnt="3">
        <dgm:presLayoutVars>
          <dgm:bulletEnabled val="1"/>
        </dgm:presLayoutVars>
      </dgm:prSet>
      <dgm:spPr/>
    </dgm:pt>
    <dgm:pt modelId="{9648B3AD-9219-493C-BCCC-B3AEE0968EEC}" type="pres">
      <dgm:prSet presAssocID="{78DC74EA-C0F9-4AC5-83F2-AA2315D74F46}" presName="ThreeNodes_2_text" presStyleLbl="node1" presStyleIdx="2" presStyleCnt="3">
        <dgm:presLayoutVars>
          <dgm:bulletEnabled val="1"/>
        </dgm:presLayoutVars>
      </dgm:prSet>
      <dgm:spPr/>
    </dgm:pt>
    <dgm:pt modelId="{BE95CEA9-C89A-4D25-8633-AE1FE62CA446}" type="pres">
      <dgm:prSet presAssocID="{78DC74EA-C0F9-4AC5-83F2-AA2315D74F4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E3E0318-2225-4553-BB87-1BBC586987B4}" type="presOf" srcId="{B2AFAA91-6EF7-47E0-9CCB-DDDE62CDDD8E}" destId="{DA3052EA-D687-4280-B5A3-73064EE4CC36}" srcOrd="1" destOrd="0" presId="urn:microsoft.com/office/officeart/2005/8/layout/vProcess5"/>
    <dgm:cxn modelId="{71C14D26-4D60-4F78-A4D3-17366F7E16FE}" type="presOf" srcId="{DD3868F0-C0B2-4884-8E75-12E961F0D10A}" destId="{F4351C09-9A10-45F9-8BAA-E7DAA69430FE}" srcOrd="0" destOrd="0" presId="urn:microsoft.com/office/officeart/2005/8/layout/vProcess5"/>
    <dgm:cxn modelId="{2D9F0E92-ECBE-41B9-98CC-6A1C597B2C58}" type="presOf" srcId="{5C2809EC-F87D-445B-85C2-1EB449D66F46}" destId="{BE95CEA9-C89A-4D25-8633-AE1FE62CA446}" srcOrd="1" destOrd="0" presId="urn:microsoft.com/office/officeart/2005/8/layout/vProcess5"/>
    <dgm:cxn modelId="{01309093-71A6-4E8B-B361-3BBEA7B21D1E}" type="presOf" srcId="{939073A4-5AF3-4C78-B278-8CD0C175848E}" destId="{35396C0C-75F8-419E-8723-182B4968D337}" srcOrd="0" destOrd="0" presId="urn:microsoft.com/office/officeart/2005/8/layout/vProcess5"/>
    <dgm:cxn modelId="{72ABFA93-8EFE-4CB2-B2B1-9EB7CB476F0E}" srcId="{78DC74EA-C0F9-4AC5-83F2-AA2315D74F46}" destId="{DD3868F0-C0B2-4884-8E75-12E961F0D10A}" srcOrd="1" destOrd="0" parTransId="{AA4ECA81-F89E-409B-BC63-50730B345015}" sibTransId="{939073A4-5AF3-4C78-B278-8CD0C175848E}"/>
    <dgm:cxn modelId="{A599C196-B4B1-4F9D-82BF-FF9498FCC5DB}" srcId="{78DC74EA-C0F9-4AC5-83F2-AA2315D74F46}" destId="{5C2809EC-F87D-445B-85C2-1EB449D66F46}" srcOrd="2" destOrd="0" parTransId="{01968C36-EDEC-4248-BE7D-E63BD5C4700B}" sibTransId="{052E3462-2038-4812-9E1D-3E6293787461}"/>
    <dgm:cxn modelId="{50D0E198-9141-443B-977A-FFA0F9D17542}" type="presOf" srcId="{DD3868F0-C0B2-4884-8E75-12E961F0D10A}" destId="{9648B3AD-9219-493C-BCCC-B3AEE0968EEC}" srcOrd="1" destOrd="0" presId="urn:microsoft.com/office/officeart/2005/8/layout/vProcess5"/>
    <dgm:cxn modelId="{18F207BC-D8D9-449B-A6DD-5B4C3A2A30B7}" srcId="{78DC74EA-C0F9-4AC5-83F2-AA2315D74F46}" destId="{B2AFAA91-6EF7-47E0-9CCB-DDDE62CDDD8E}" srcOrd="0" destOrd="0" parTransId="{A1A22AB4-D2A2-41B0-822C-89C14D87F795}" sibTransId="{DC02D6EE-036F-4AAC-B10F-749DADDCAC0F}"/>
    <dgm:cxn modelId="{E972E6C2-502C-4961-8A9E-6948E70E7C44}" type="presOf" srcId="{B2AFAA91-6EF7-47E0-9CCB-DDDE62CDDD8E}" destId="{859475C4-EEAC-4536-BFF6-8A87A7DFE2F6}" srcOrd="0" destOrd="0" presId="urn:microsoft.com/office/officeart/2005/8/layout/vProcess5"/>
    <dgm:cxn modelId="{5C28A0E3-B4BC-47FC-BB51-339612650378}" type="presOf" srcId="{5C2809EC-F87D-445B-85C2-1EB449D66F46}" destId="{2D6E5F1A-080E-453A-AD67-C8656BE6C19A}" srcOrd="0" destOrd="0" presId="urn:microsoft.com/office/officeart/2005/8/layout/vProcess5"/>
    <dgm:cxn modelId="{6EDC2DEB-B56B-4CB7-9A98-C19F7DC8A82A}" type="presOf" srcId="{78DC74EA-C0F9-4AC5-83F2-AA2315D74F46}" destId="{540F318C-15C5-4C69-B4EF-4EAE7100F94B}" srcOrd="0" destOrd="0" presId="urn:microsoft.com/office/officeart/2005/8/layout/vProcess5"/>
    <dgm:cxn modelId="{0695E4F3-6674-4127-BE48-59BBEA9CDDA0}" type="presOf" srcId="{DC02D6EE-036F-4AAC-B10F-749DADDCAC0F}" destId="{EC268754-B08B-4745-827A-C3D7D2EDDF94}" srcOrd="0" destOrd="0" presId="urn:microsoft.com/office/officeart/2005/8/layout/vProcess5"/>
    <dgm:cxn modelId="{2DD210E4-D039-4694-B27C-23217E82F637}" type="presParOf" srcId="{540F318C-15C5-4C69-B4EF-4EAE7100F94B}" destId="{14F96E0F-B7C9-4818-AC31-68967AF38804}" srcOrd="0" destOrd="0" presId="urn:microsoft.com/office/officeart/2005/8/layout/vProcess5"/>
    <dgm:cxn modelId="{A61BBC8E-14C6-4E32-A69A-C8166D0F85F2}" type="presParOf" srcId="{540F318C-15C5-4C69-B4EF-4EAE7100F94B}" destId="{859475C4-EEAC-4536-BFF6-8A87A7DFE2F6}" srcOrd="1" destOrd="0" presId="urn:microsoft.com/office/officeart/2005/8/layout/vProcess5"/>
    <dgm:cxn modelId="{07E69461-EA1D-4ED9-8CF4-8D17656DCC5C}" type="presParOf" srcId="{540F318C-15C5-4C69-B4EF-4EAE7100F94B}" destId="{F4351C09-9A10-45F9-8BAA-E7DAA69430FE}" srcOrd="2" destOrd="0" presId="urn:microsoft.com/office/officeart/2005/8/layout/vProcess5"/>
    <dgm:cxn modelId="{B9026A2F-134B-4157-AD73-B7CE0305F195}" type="presParOf" srcId="{540F318C-15C5-4C69-B4EF-4EAE7100F94B}" destId="{2D6E5F1A-080E-453A-AD67-C8656BE6C19A}" srcOrd="3" destOrd="0" presId="urn:microsoft.com/office/officeart/2005/8/layout/vProcess5"/>
    <dgm:cxn modelId="{58986674-914A-4C7B-9798-751F17E8AB24}" type="presParOf" srcId="{540F318C-15C5-4C69-B4EF-4EAE7100F94B}" destId="{EC268754-B08B-4745-827A-C3D7D2EDDF94}" srcOrd="4" destOrd="0" presId="urn:microsoft.com/office/officeart/2005/8/layout/vProcess5"/>
    <dgm:cxn modelId="{01EB5C4A-5042-48B5-A9F2-C0070F25EAB9}" type="presParOf" srcId="{540F318C-15C5-4C69-B4EF-4EAE7100F94B}" destId="{35396C0C-75F8-419E-8723-182B4968D337}" srcOrd="5" destOrd="0" presId="urn:microsoft.com/office/officeart/2005/8/layout/vProcess5"/>
    <dgm:cxn modelId="{7FB77E13-03D6-4142-A2FC-9709DA9A694F}" type="presParOf" srcId="{540F318C-15C5-4C69-B4EF-4EAE7100F94B}" destId="{DA3052EA-D687-4280-B5A3-73064EE4CC36}" srcOrd="6" destOrd="0" presId="urn:microsoft.com/office/officeart/2005/8/layout/vProcess5"/>
    <dgm:cxn modelId="{993273AA-4C08-4122-A9CA-8B5C554743CE}" type="presParOf" srcId="{540F318C-15C5-4C69-B4EF-4EAE7100F94B}" destId="{9648B3AD-9219-493C-BCCC-B3AEE0968EEC}" srcOrd="7" destOrd="0" presId="urn:microsoft.com/office/officeart/2005/8/layout/vProcess5"/>
    <dgm:cxn modelId="{2484AA42-3AA8-4765-AE35-058F9A7B45FB}" type="presParOf" srcId="{540F318C-15C5-4C69-B4EF-4EAE7100F94B}" destId="{BE95CEA9-C89A-4D25-8633-AE1FE62CA44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93655-B451-4912-891A-036E0826CD11}">
      <dsp:nvSpPr>
        <dsp:cNvPr id="0" name=""/>
        <dsp:cNvSpPr/>
      </dsp:nvSpPr>
      <dsp:spPr>
        <a:xfrm>
          <a:off x="6331958" y="539750"/>
          <a:ext cx="1429816" cy="14300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2634D-AB09-408A-9A0A-0B9DC4A2EE7C}">
      <dsp:nvSpPr>
        <dsp:cNvPr id="0" name=""/>
        <dsp:cNvSpPr/>
      </dsp:nvSpPr>
      <dsp:spPr>
        <a:xfrm>
          <a:off x="6379136" y="587427"/>
          <a:ext cx="1334698" cy="13346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srgbClr val="272525"/>
              </a:solidFill>
              <a:latin typeface="Inter Bold" pitchFamily="34" charset="0"/>
              <a:ea typeface="Inter Bold" pitchFamily="34" charset="-122"/>
              <a:cs typeface="Inter Bold" pitchFamily="34" charset="-120"/>
            </a:rPr>
            <a:t>Statistik</a:t>
          </a:r>
          <a:r>
            <a:rPr lang="en-US" sz="1800" b="1" kern="1200" dirty="0">
              <a:solidFill>
                <a:srgbClr val="272525"/>
              </a:solidFill>
              <a:latin typeface="Inter Bold" pitchFamily="34" charset="0"/>
              <a:ea typeface="Inter Bold" pitchFamily="34" charset="-122"/>
              <a:cs typeface="Inter Bold" pitchFamily="34" charset="-120"/>
            </a:rPr>
            <a:t> </a:t>
          </a:r>
          <a:r>
            <a:rPr lang="en-US" sz="1800" b="1" kern="1200" dirty="0" err="1">
              <a:solidFill>
                <a:srgbClr val="272525"/>
              </a:solidFill>
              <a:latin typeface="Inter Bold" pitchFamily="34" charset="0"/>
              <a:ea typeface="Inter Bold" pitchFamily="34" charset="-122"/>
              <a:cs typeface="Inter Bold" pitchFamily="34" charset="-120"/>
            </a:rPr>
            <a:t>Sektoral</a:t>
          </a:r>
          <a:endParaRPr lang="en-ID" sz="1800" kern="1200" dirty="0"/>
        </a:p>
      </dsp:txBody>
      <dsp:txXfrm>
        <a:off x="6570133" y="778134"/>
        <a:ext cx="953464" cy="953283"/>
      </dsp:txXfrm>
    </dsp:sp>
    <dsp:sp modelId="{200D3218-E47D-4648-8999-53595DC50CBD}">
      <dsp:nvSpPr>
        <dsp:cNvPr id="0" name=""/>
        <dsp:cNvSpPr/>
      </dsp:nvSpPr>
      <dsp:spPr>
        <a:xfrm rot="2700000">
          <a:off x="4853523" y="539824"/>
          <a:ext cx="1429651" cy="1429651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339907-5D68-4875-BE28-8296A9417F20}">
      <dsp:nvSpPr>
        <dsp:cNvPr id="0" name=""/>
        <dsp:cNvSpPr/>
      </dsp:nvSpPr>
      <dsp:spPr>
        <a:xfrm>
          <a:off x="4902141" y="587427"/>
          <a:ext cx="1334698" cy="13346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Jumlah</a:t>
          </a:r>
          <a:r>
            <a:rPr lang="en-US" sz="1100" kern="12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</a:t>
          </a:r>
          <a:r>
            <a:rPr lang="en-US" sz="1100" kern="1200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Penumpang</a:t>
          </a:r>
          <a:r>
            <a:rPr lang="en-US" sz="1100" kern="12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di Terminal (Kementerian </a:t>
          </a:r>
          <a:r>
            <a:rPr lang="en-US" sz="1100" kern="1200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Perhubungan</a:t>
          </a:r>
          <a:r>
            <a:rPr lang="en-US" sz="1100" kern="12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)</a:t>
          </a:r>
          <a:endParaRPr lang="es-ES" sz="1100" kern="1200" dirty="0"/>
        </a:p>
      </dsp:txBody>
      <dsp:txXfrm>
        <a:off x="5092377" y="778134"/>
        <a:ext cx="953464" cy="953283"/>
      </dsp:txXfrm>
    </dsp:sp>
    <dsp:sp modelId="{D2DA76AB-2A80-4A29-83A8-9AB8FD88134A}">
      <dsp:nvSpPr>
        <dsp:cNvPr id="0" name=""/>
        <dsp:cNvSpPr/>
      </dsp:nvSpPr>
      <dsp:spPr>
        <a:xfrm rot="2700000">
          <a:off x="3376528" y="539824"/>
          <a:ext cx="1429651" cy="1429651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7800A-BB6F-4907-B268-70B5B2A2A744}">
      <dsp:nvSpPr>
        <dsp:cNvPr id="0" name=""/>
        <dsp:cNvSpPr/>
      </dsp:nvSpPr>
      <dsp:spPr>
        <a:xfrm>
          <a:off x="3424385" y="587427"/>
          <a:ext cx="1334698" cy="13346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Jumlah</a:t>
          </a:r>
          <a:r>
            <a:rPr lang="en-US" sz="1100" kern="12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</a:t>
          </a:r>
          <a:r>
            <a:rPr lang="en-US" sz="1100" kern="1200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Kendaraan</a:t>
          </a:r>
          <a:r>
            <a:rPr lang="en-US" sz="1100" kern="12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(</a:t>
          </a:r>
          <a:r>
            <a:rPr lang="en-US" sz="1100" kern="1200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Kepolisian</a:t>
          </a:r>
          <a:r>
            <a:rPr lang="en-US" sz="1100" kern="12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</a:t>
          </a:r>
          <a:r>
            <a:rPr lang="en-US" sz="1100" kern="1200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Republik</a:t>
          </a:r>
          <a:r>
            <a:rPr lang="en-US" sz="1100" kern="12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Indonesia)</a:t>
          </a:r>
          <a:endParaRPr lang="en-ID" sz="1100" kern="1200" dirty="0"/>
        </a:p>
      </dsp:txBody>
      <dsp:txXfrm>
        <a:off x="3614621" y="778134"/>
        <a:ext cx="953464" cy="953283"/>
      </dsp:txXfrm>
    </dsp:sp>
    <dsp:sp modelId="{E9F4756B-E35E-4F0C-9AD2-1D46809AD0C4}">
      <dsp:nvSpPr>
        <dsp:cNvPr id="0" name=""/>
        <dsp:cNvSpPr/>
      </dsp:nvSpPr>
      <dsp:spPr>
        <a:xfrm rot="2700000">
          <a:off x="1898772" y="539824"/>
          <a:ext cx="1429651" cy="1429651"/>
        </a:xfrm>
        <a:prstGeom prst="teardrop">
          <a:avLst>
            <a:gd name="adj" fmla="val 1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CA3C8-2AA3-4A13-9BEF-C8BAC3165067}">
      <dsp:nvSpPr>
        <dsp:cNvPr id="0" name=""/>
        <dsp:cNvSpPr/>
      </dsp:nvSpPr>
      <dsp:spPr>
        <a:xfrm>
          <a:off x="1946628" y="587427"/>
          <a:ext cx="1334698" cy="13346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Indeks</a:t>
          </a:r>
          <a:r>
            <a:rPr lang="en-US" sz="1100" kern="12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</a:t>
          </a:r>
          <a:r>
            <a:rPr lang="en-US" sz="1100" kern="1200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Kepuasan</a:t>
          </a:r>
          <a:r>
            <a:rPr lang="en-US" sz="1100" kern="12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</a:t>
          </a:r>
          <a:r>
            <a:rPr lang="en-US" sz="1100" kern="1200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Jamaah</a:t>
          </a:r>
          <a:r>
            <a:rPr lang="en-US" sz="1100" kern="12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Haji Indonesia (Kementerian Agama)</a:t>
          </a:r>
          <a:endParaRPr lang="en-ID" sz="1100" kern="1200" dirty="0"/>
        </a:p>
      </dsp:txBody>
      <dsp:txXfrm>
        <a:off x="2137626" y="778134"/>
        <a:ext cx="953464" cy="953283"/>
      </dsp:txXfrm>
    </dsp:sp>
    <dsp:sp modelId="{16FA5619-EEC5-4D86-97B0-6BC8A7F492B5}">
      <dsp:nvSpPr>
        <dsp:cNvPr id="0" name=""/>
        <dsp:cNvSpPr/>
      </dsp:nvSpPr>
      <dsp:spPr>
        <a:xfrm rot="2700000">
          <a:off x="421015" y="539824"/>
          <a:ext cx="1429651" cy="1429651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59A74-DD7A-4138-A58A-D69A815EC809}">
      <dsp:nvSpPr>
        <dsp:cNvPr id="0" name=""/>
        <dsp:cNvSpPr/>
      </dsp:nvSpPr>
      <dsp:spPr>
        <a:xfrm>
          <a:off x="468872" y="587427"/>
          <a:ext cx="1334698" cy="13346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Jumlah</a:t>
          </a:r>
          <a:r>
            <a:rPr lang="en-US" sz="1100" kern="12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</a:t>
          </a:r>
          <a:r>
            <a:rPr lang="en-US" sz="1100" kern="1200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Sekolah</a:t>
          </a:r>
          <a:r>
            <a:rPr lang="en-US" sz="1100" kern="12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Dasar (SD) (Kementerian Pendidikan dan </a:t>
          </a:r>
          <a:r>
            <a:rPr lang="en-US" sz="1100" kern="1200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Kebudayaan</a:t>
          </a:r>
          <a:r>
            <a:rPr lang="en-US" sz="1100" kern="12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)</a:t>
          </a:r>
          <a:endParaRPr lang="en-ID" sz="1100" kern="1200" dirty="0"/>
        </a:p>
      </dsp:txBody>
      <dsp:txXfrm>
        <a:off x="659870" y="778134"/>
        <a:ext cx="953464" cy="9532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93655-B451-4912-891A-036E0826CD11}">
      <dsp:nvSpPr>
        <dsp:cNvPr id="0" name=""/>
        <dsp:cNvSpPr/>
      </dsp:nvSpPr>
      <dsp:spPr>
        <a:xfrm>
          <a:off x="4966669" y="539750"/>
          <a:ext cx="1429786" cy="14300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2634D-AB09-408A-9A0A-0B9DC4A2EE7C}">
      <dsp:nvSpPr>
        <dsp:cNvPr id="0" name=""/>
        <dsp:cNvSpPr/>
      </dsp:nvSpPr>
      <dsp:spPr>
        <a:xfrm>
          <a:off x="5174777" y="564176"/>
          <a:ext cx="1334839" cy="133469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>
              <a:solidFill>
                <a:srgbClr val="272525"/>
              </a:solidFill>
              <a:latin typeface="Inter Bold" pitchFamily="34" charset="0"/>
              <a:ea typeface="Inter Bold" pitchFamily="34" charset="-122"/>
              <a:cs typeface="Inter Bold" pitchFamily="34" charset="-120"/>
            </a:rPr>
            <a:t>Statistik</a:t>
          </a:r>
          <a:r>
            <a:rPr lang="en-US" sz="1800" b="1" kern="1200" dirty="0">
              <a:solidFill>
                <a:srgbClr val="272525"/>
              </a:solidFill>
              <a:latin typeface="Inter Bold" pitchFamily="34" charset="0"/>
              <a:ea typeface="Inter Bold" pitchFamily="34" charset="-122"/>
              <a:cs typeface="Inter Bold" pitchFamily="34" charset="-120"/>
            </a:rPr>
            <a:t> </a:t>
          </a:r>
          <a:r>
            <a:rPr lang="en-US" sz="1800" b="1" kern="1200" dirty="0" err="1">
              <a:solidFill>
                <a:srgbClr val="272525"/>
              </a:solidFill>
              <a:latin typeface="Inter Bold" pitchFamily="34" charset="0"/>
              <a:ea typeface="Inter Bold" pitchFamily="34" charset="-122"/>
              <a:cs typeface="Inter Bold" pitchFamily="34" charset="-120"/>
            </a:rPr>
            <a:t>Khusus</a:t>
          </a:r>
          <a:endParaRPr lang="en-ID" sz="1800" kern="1200" dirty="0"/>
        </a:p>
      </dsp:txBody>
      <dsp:txXfrm>
        <a:off x="5365602" y="754883"/>
        <a:ext cx="953190" cy="953283"/>
      </dsp:txXfrm>
    </dsp:sp>
    <dsp:sp modelId="{D2DA76AB-2A80-4A29-83A8-9AB8FD88134A}">
      <dsp:nvSpPr>
        <dsp:cNvPr id="0" name=""/>
        <dsp:cNvSpPr/>
      </dsp:nvSpPr>
      <dsp:spPr>
        <a:xfrm rot="2700000">
          <a:off x="3316669" y="367482"/>
          <a:ext cx="1774336" cy="1774336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7800A-BB6F-4907-B268-70B5B2A2A744}">
      <dsp:nvSpPr>
        <dsp:cNvPr id="0" name=""/>
        <dsp:cNvSpPr/>
      </dsp:nvSpPr>
      <dsp:spPr>
        <a:xfrm>
          <a:off x="3438714" y="495700"/>
          <a:ext cx="1530246" cy="151815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Jumlah</a:t>
          </a:r>
          <a:r>
            <a:rPr lang="en-US" sz="900" kern="12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</a:t>
          </a:r>
          <a:r>
            <a:rPr lang="en-US" sz="900" kern="1200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Mahasiswa</a:t>
          </a:r>
          <a:r>
            <a:rPr lang="en-US" sz="900" kern="12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UNSOED (</a:t>
          </a:r>
          <a:r>
            <a:rPr lang="en-US" sz="900" kern="1200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Kompilasi</a:t>
          </a:r>
          <a:r>
            <a:rPr lang="en-US" sz="900" kern="12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</a:t>
          </a:r>
          <a:r>
            <a:rPr lang="en-US" sz="900" kern="1200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Statistik</a:t>
          </a:r>
          <a:r>
            <a:rPr lang="en-US" sz="900" kern="12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UNSOED </a:t>
          </a:r>
          <a:r>
            <a:rPr lang="en-US" sz="900" kern="1200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Dalam</a:t>
          </a:r>
          <a:r>
            <a:rPr lang="en-US" sz="900" kern="12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Angka, oleh Universitas </a:t>
          </a:r>
          <a:r>
            <a:rPr lang="en-US" sz="900" kern="1200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Jenderal</a:t>
          </a:r>
          <a:r>
            <a:rPr lang="en-US" sz="900" kern="12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</a:t>
          </a:r>
          <a:r>
            <a:rPr lang="en-US" sz="900" kern="1200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Soedirman</a:t>
          </a:r>
          <a:r>
            <a:rPr lang="en-US" sz="900" kern="12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)</a:t>
          </a:r>
          <a:endParaRPr lang="en-ID" sz="900" kern="1200" dirty="0"/>
        </a:p>
      </dsp:txBody>
      <dsp:txXfrm>
        <a:off x="3657473" y="712619"/>
        <a:ext cx="1092728" cy="1084312"/>
      </dsp:txXfrm>
    </dsp:sp>
    <dsp:sp modelId="{16FA5619-EEC5-4D86-97B0-6BC8A7F492B5}">
      <dsp:nvSpPr>
        <dsp:cNvPr id="0" name=""/>
        <dsp:cNvSpPr/>
      </dsp:nvSpPr>
      <dsp:spPr>
        <a:xfrm rot="2700000">
          <a:off x="1922234" y="450772"/>
          <a:ext cx="1607756" cy="1607756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59A74-DD7A-4138-A58A-D69A815EC809}">
      <dsp:nvSpPr>
        <dsp:cNvPr id="0" name=""/>
        <dsp:cNvSpPr/>
      </dsp:nvSpPr>
      <dsp:spPr>
        <a:xfrm>
          <a:off x="1941554" y="569842"/>
          <a:ext cx="1569116" cy="136986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Jumlah</a:t>
          </a:r>
          <a:r>
            <a:rPr lang="en-US" sz="900" kern="12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</a:t>
          </a:r>
          <a:r>
            <a:rPr lang="en-US" sz="900" kern="1200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Pemilih</a:t>
          </a:r>
          <a:r>
            <a:rPr lang="en-US" sz="900" kern="12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</a:t>
          </a:r>
          <a:r>
            <a:rPr lang="en-US" sz="900" kern="1200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Capres</a:t>
          </a:r>
          <a:r>
            <a:rPr lang="en-US" sz="900" kern="12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dan </a:t>
          </a:r>
          <a:r>
            <a:rPr lang="en-US" sz="900" kern="1200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Cawapres</a:t>
          </a:r>
          <a:r>
            <a:rPr lang="en-US" sz="900" kern="12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(</a:t>
          </a:r>
          <a:r>
            <a:rPr lang="en-US" sz="900" kern="1200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Hitung</a:t>
          </a:r>
          <a:r>
            <a:rPr lang="en-US" sz="900" kern="12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</a:t>
          </a:r>
          <a:r>
            <a:rPr lang="en-US" sz="900" kern="1200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Cepat</a:t>
          </a:r>
          <a:r>
            <a:rPr lang="en-US" sz="900" kern="12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/Quick Count oleh </a:t>
          </a:r>
          <a:r>
            <a:rPr lang="en-US" sz="900" kern="1200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Lingkaran</a:t>
          </a:r>
          <a:r>
            <a:rPr lang="en-US" sz="900" kern="12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</a:t>
          </a:r>
          <a:r>
            <a:rPr lang="en-US" sz="900" kern="1200" dirty="0" err="1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Survei</a:t>
          </a:r>
          <a:r>
            <a:rPr lang="en-US" sz="900" kern="1200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rPr>
            <a:t> Indonesia)</a:t>
          </a:r>
          <a:endParaRPr lang="en-ID" sz="900" kern="1200" dirty="0"/>
        </a:p>
      </dsp:txBody>
      <dsp:txXfrm>
        <a:off x="2165870" y="765574"/>
        <a:ext cx="1120485" cy="9784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475C4-EEAC-4536-BFF6-8A87A7DFE2F6}">
      <dsp:nvSpPr>
        <dsp:cNvPr id="0" name=""/>
        <dsp:cNvSpPr/>
      </dsp:nvSpPr>
      <dsp:spPr>
        <a:xfrm>
          <a:off x="86542" y="139002"/>
          <a:ext cx="7278624" cy="150974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Penggunaan</a:t>
          </a:r>
          <a:r>
            <a:rPr lang="en-US" sz="1800" b="1" kern="1200" dirty="0"/>
            <a:t> Data </a:t>
          </a:r>
          <a:r>
            <a:rPr lang="en-US" sz="1800" b="1" kern="1200" dirty="0" err="1"/>
            <a:t>Statistik</a:t>
          </a:r>
          <a:r>
            <a:rPr lang="en-US" sz="1800" b="1" kern="1200" dirty="0"/>
            <a:t> Dasar </a:t>
          </a:r>
          <a:r>
            <a:rPr lang="en-US" sz="1800" b="1" kern="1200" dirty="0" err="1"/>
            <a:t>untuk</a:t>
          </a:r>
          <a:r>
            <a:rPr lang="en-US" sz="1800" b="1" kern="1200" dirty="0"/>
            <a:t> </a:t>
          </a:r>
          <a:r>
            <a:rPr lang="en-US" sz="1800" b="1" kern="1200" dirty="0" err="1"/>
            <a:t>Perencanaan</a:t>
          </a:r>
          <a:r>
            <a:rPr lang="en-US" sz="1800" b="1" kern="1200" dirty="0"/>
            <a:t>, Monitoring, </a:t>
          </a:r>
          <a:r>
            <a:rPr lang="en-US" sz="1800" b="1" kern="1200" dirty="0" err="1"/>
            <a:t>Evaluasi</a:t>
          </a:r>
          <a:r>
            <a:rPr lang="en-US" sz="1800" b="1" kern="1200" dirty="0"/>
            <a:t>, dan/</a:t>
          </a:r>
          <a:r>
            <a:rPr lang="en-US" sz="1800" b="1" kern="1200" dirty="0" err="1"/>
            <a:t>atau</a:t>
          </a:r>
          <a:r>
            <a:rPr lang="en-US" sz="1800" b="1" kern="1200" dirty="0"/>
            <a:t> </a:t>
          </a:r>
          <a:r>
            <a:rPr lang="en-US" sz="1800" b="1" kern="1200" dirty="0" err="1"/>
            <a:t>Penyusunan</a:t>
          </a:r>
          <a:r>
            <a:rPr lang="en-US" sz="1800" b="1" kern="1200" dirty="0"/>
            <a:t> </a:t>
          </a:r>
          <a:r>
            <a:rPr lang="en-US" sz="1800" b="1" kern="1200" dirty="0" err="1"/>
            <a:t>Kebijakan</a:t>
          </a:r>
          <a:endParaRPr lang="en-US" sz="1800" b="1" kern="1200" dirty="0"/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Instansi</a:t>
          </a:r>
          <a:r>
            <a:rPr lang="en-US" sz="1400" kern="1200" dirty="0"/>
            <a:t> </a:t>
          </a:r>
          <a:r>
            <a:rPr lang="en-US" sz="1400" kern="1200" dirty="0" err="1"/>
            <a:t>pemerintah</a:t>
          </a:r>
          <a:r>
            <a:rPr lang="en-US" sz="1400" kern="1200" dirty="0"/>
            <a:t> </a:t>
          </a:r>
          <a:r>
            <a:rPr lang="en-US" sz="1400" kern="1200" dirty="0" err="1"/>
            <a:t>perlu</a:t>
          </a:r>
          <a:r>
            <a:rPr lang="en-US" sz="1400" kern="1200" dirty="0"/>
            <a:t> </a:t>
          </a:r>
          <a:r>
            <a:rPr lang="en-US" sz="1400" kern="1200" dirty="0" err="1"/>
            <a:t>melakukan</a:t>
          </a:r>
          <a:r>
            <a:rPr lang="en-US" sz="1400" kern="1200" dirty="0"/>
            <a:t> </a:t>
          </a:r>
          <a:r>
            <a:rPr lang="en-US" sz="1400" kern="1200" dirty="0" err="1"/>
            <a:t>reviu</a:t>
          </a:r>
          <a:r>
            <a:rPr lang="en-US" sz="1400" kern="1200" dirty="0"/>
            <a:t> dan </a:t>
          </a:r>
          <a:r>
            <a:rPr lang="en-US" sz="1400" kern="1200" dirty="0" err="1"/>
            <a:t>evaluasi</a:t>
          </a:r>
          <a:r>
            <a:rPr lang="en-US" sz="1400" kern="1200" dirty="0"/>
            <a:t> </a:t>
          </a:r>
          <a:r>
            <a:rPr lang="en-US" sz="1400" kern="1200" dirty="0" err="1"/>
            <a:t>secara</a:t>
          </a:r>
          <a:r>
            <a:rPr lang="en-US" sz="1400" kern="1200" dirty="0"/>
            <a:t> </a:t>
          </a:r>
          <a:r>
            <a:rPr lang="en-US" sz="1400" kern="1200" dirty="0" err="1"/>
            <a:t>berkala</a:t>
          </a:r>
          <a:r>
            <a:rPr lang="en-US" sz="1400" kern="1200" dirty="0"/>
            <a:t> </a:t>
          </a:r>
          <a:r>
            <a:rPr lang="en-US" sz="1400" kern="1200" dirty="0" err="1"/>
            <a:t>penggunaan</a:t>
          </a:r>
          <a:r>
            <a:rPr lang="en-US" sz="1400" kern="1200" dirty="0"/>
            <a:t> data-data </a:t>
          </a:r>
          <a:r>
            <a:rPr lang="en-US" sz="1400" kern="1200" dirty="0" err="1"/>
            <a:t>statistik</a:t>
          </a:r>
          <a:r>
            <a:rPr lang="en-US" sz="1400" kern="1200" dirty="0"/>
            <a:t> </a:t>
          </a:r>
          <a:r>
            <a:rPr lang="en-US" sz="1400" kern="1200" dirty="0" err="1"/>
            <a:t>dasar</a:t>
          </a:r>
          <a:r>
            <a:rPr lang="en-US" sz="1400" kern="1200" dirty="0"/>
            <a:t>, </a:t>
          </a:r>
          <a:r>
            <a:rPr lang="en-US" sz="1400" kern="1200" dirty="0" err="1"/>
            <a:t>serta</a:t>
          </a:r>
          <a:r>
            <a:rPr lang="en-US" sz="1400" kern="1200" dirty="0"/>
            <a:t> </a:t>
          </a:r>
          <a:r>
            <a:rPr lang="en-US" sz="1400" kern="1200" dirty="0" err="1"/>
            <a:t>berkoordinasi</a:t>
          </a:r>
          <a:r>
            <a:rPr lang="en-US" sz="1400" kern="1200" dirty="0"/>
            <a:t>/</a:t>
          </a:r>
          <a:r>
            <a:rPr lang="en-US" sz="1400" kern="1200" dirty="0" err="1"/>
            <a:t>berkonsultasi</a:t>
          </a:r>
          <a:r>
            <a:rPr lang="en-US" sz="1400" kern="1200" dirty="0"/>
            <a:t> </a:t>
          </a:r>
          <a:r>
            <a:rPr lang="en-US" sz="1400" kern="1200" dirty="0" err="1"/>
            <a:t>terhadap</a:t>
          </a:r>
          <a:r>
            <a:rPr lang="en-US" sz="1400" kern="1200" dirty="0"/>
            <a:t> data-data </a:t>
          </a:r>
          <a:r>
            <a:rPr lang="en-US" sz="1400" kern="1200" dirty="0" err="1"/>
            <a:t>statistik</a:t>
          </a:r>
          <a:r>
            <a:rPr lang="en-US" sz="1400" kern="1200" dirty="0"/>
            <a:t> </a:t>
          </a:r>
          <a:r>
            <a:rPr lang="en-US" sz="1400" kern="1200" dirty="0" err="1"/>
            <a:t>dasar</a:t>
          </a:r>
          <a:r>
            <a:rPr lang="en-US" sz="1400" kern="1200" dirty="0"/>
            <a:t> yang </a:t>
          </a:r>
          <a:r>
            <a:rPr lang="en-US" sz="1400" kern="1200" dirty="0" err="1"/>
            <a:t>dihasilkan</a:t>
          </a:r>
          <a:r>
            <a:rPr lang="en-US" sz="1400" kern="1200" dirty="0"/>
            <a:t> oleh BPS</a:t>
          </a:r>
          <a:endParaRPr lang="en-ID" sz="1400" kern="1200" dirty="0"/>
        </a:p>
      </dsp:txBody>
      <dsp:txXfrm>
        <a:off x="130761" y="183221"/>
        <a:ext cx="5649489" cy="1421309"/>
      </dsp:txXfrm>
    </dsp:sp>
    <dsp:sp modelId="{F4351C09-9A10-45F9-8BAA-E7DAA69430FE}">
      <dsp:nvSpPr>
        <dsp:cNvPr id="0" name=""/>
        <dsp:cNvSpPr/>
      </dsp:nvSpPr>
      <dsp:spPr>
        <a:xfrm>
          <a:off x="642231" y="1767010"/>
          <a:ext cx="7278624" cy="1663484"/>
        </a:xfrm>
        <a:prstGeom prst="roundRect">
          <a:avLst>
            <a:gd name="adj" fmla="val 1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800" b="1" kern="1200" dirty="0"/>
            <a:t>Penggunaan Data Statistik Sektoral untuk Perencanaan, Monitoring, Evaluasi, dan/atau Penyusunan Kebijakan</a:t>
          </a:r>
        </a:p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Instansi</a:t>
          </a:r>
          <a:r>
            <a:rPr lang="en-US" sz="1400" kern="1200" dirty="0"/>
            <a:t> </a:t>
          </a:r>
          <a:r>
            <a:rPr lang="en-US" sz="1400" kern="1200" dirty="0" err="1"/>
            <a:t>pemerintah</a:t>
          </a:r>
          <a:r>
            <a:rPr lang="en-US" sz="1400" kern="1200" dirty="0"/>
            <a:t> </a:t>
          </a:r>
          <a:r>
            <a:rPr lang="en-US" sz="1400" kern="1200" dirty="0" err="1"/>
            <a:t>perlu</a:t>
          </a:r>
          <a:r>
            <a:rPr lang="en-US" sz="1400" kern="1200" dirty="0"/>
            <a:t> </a:t>
          </a:r>
          <a:r>
            <a:rPr lang="en-US" sz="1400" kern="1200" dirty="0" err="1"/>
            <a:t>berkoordinasi</a:t>
          </a:r>
          <a:r>
            <a:rPr lang="en-US" sz="1400" kern="1200" dirty="0"/>
            <a:t> </a:t>
          </a:r>
          <a:r>
            <a:rPr lang="en-US" sz="1400" kern="1200" dirty="0" err="1"/>
            <a:t>dengan</a:t>
          </a:r>
          <a:r>
            <a:rPr lang="en-US" sz="1400" kern="1200" dirty="0"/>
            <a:t> BPS </a:t>
          </a:r>
          <a:r>
            <a:rPr lang="en-US" sz="1400" kern="1200" dirty="0" err="1"/>
            <a:t>sebagai</a:t>
          </a:r>
          <a:r>
            <a:rPr lang="en-US" sz="1400" kern="1200" dirty="0"/>
            <a:t> </a:t>
          </a:r>
          <a:r>
            <a:rPr lang="en-US" sz="1400" kern="1200" dirty="0" err="1"/>
            <a:t>koordinator</a:t>
          </a:r>
          <a:r>
            <a:rPr lang="en-US" sz="1400" kern="1200" dirty="0"/>
            <a:t> SSN </a:t>
          </a:r>
          <a:r>
            <a:rPr lang="en-US" sz="1400" kern="1200" dirty="0" err="1"/>
            <a:t>dalam</a:t>
          </a:r>
          <a:r>
            <a:rPr lang="en-US" sz="1400" kern="1200" dirty="0"/>
            <a:t> </a:t>
          </a:r>
          <a:r>
            <a:rPr lang="en-US" sz="1400" kern="1200" dirty="0" err="1"/>
            <a:t>penggunaan</a:t>
          </a:r>
          <a:r>
            <a:rPr lang="en-US" sz="1400" kern="1200" dirty="0"/>
            <a:t> data </a:t>
          </a:r>
          <a:r>
            <a:rPr lang="en-US" sz="1400" kern="1200" dirty="0" err="1"/>
            <a:t>seKtoral</a:t>
          </a:r>
          <a:endParaRPr lang="en-ID" sz="1400" kern="1200" dirty="0"/>
        </a:p>
      </dsp:txBody>
      <dsp:txXfrm>
        <a:off x="690953" y="1815732"/>
        <a:ext cx="5557613" cy="1566040"/>
      </dsp:txXfrm>
    </dsp:sp>
    <dsp:sp modelId="{2D6E5F1A-080E-453A-AD67-C8656BE6C19A}">
      <dsp:nvSpPr>
        <dsp:cNvPr id="0" name=""/>
        <dsp:cNvSpPr/>
      </dsp:nvSpPr>
      <dsp:spPr>
        <a:xfrm>
          <a:off x="1099076" y="3575455"/>
          <a:ext cx="7278624" cy="1305463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Sosialisasi</a:t>
          </a:r>
          <a:r>
            <a:rPr lang="en-US" sz="1800" b="1" kern="1200" dirty="0"/>
            <a:t> dan </a:t>
          </a:r>
          <a:r>
            <a:rPr lang="en-US" sz="1800" b="1" kern="1200" dirty="0" err="1"/>
            <a:t>Literasi</a:t>
          </a:r>
          <a:r>
            <a:rPr lang="en-US" sz="1800" b="1" kern="1200" dirty="0"/>
            <a:t> Data </a:t>
          </a:r>
          <a:r>
            <a:rPr lang="en-US" sz="1800" b="1" kern="1200" dirty="0" err="1"/>
            <a:t>Statistik</a:t>
          </a:r>
          <a:endParaRPr lang="en-US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Sosialisasi</a:t>
          </a:r>
          <a:r>
            <a:rPr lang="en-US" sz="1400" kern="1200" dirty="0"/>
            <a:t> data </a:t>
          </a:r>
          <a:r>
            <a:rPr lang="en-US" sz="1400" kern="1200" dirty="0" err="1"/>
            <a:t>statistik</a:t>
          </a:r>
          <a:r>
            <a:rPr lang="en-US" sz="1400" kern="1200" dirty="0"/>
            <a:t> </a:t>
          </a:r>
          <a:r>
            <a:rPr lang="en-US" sz="1400" kern="1200" dirty="0" err="1"/>
            <a:t>ini</a:t>
          </a:r>
          <a:r>
            <a:rPr lang="en-US" sz="1400" kern="1200" dirty="0"/>
            <a:t> </a:t>
          </a:r>
          <a:r>
            <a:rPr lang="en-US" sz="1400" kern="1200" dirty="0" err="1"/>
            <a:t>perlu</a:t>
          </a:r>
          <a:r>
            <a:rPr lang="en-US" sz="1400" kern="1200" dirty="0"/>
            <a:t> </a:t>
          </a:r>
          <a:r>
            <a:rPr lang="en-US" sz="1400" kern="1200" dirty="0" err="1"/>
            <a:t>dilakukan</a:t>
          </a:r>
          <a:r>
            <a:rPr lang="en-US" sz="1400" kern="1200" dirty="0"/>
            <a:t> </a:t>
          </a:r>
          <a:r>
            <a:rPr lang="en-US" sz="1400" kern="1200" dirty="0" err="1"/>
            <a:t>reviu</a:t>
          </a:r>
          <a:r>
            <a:rPr lang="en-US" sz="1400" kern="1200" dirty="0"/>
            <a:t> dan </a:t>
          </a:r>
          <a:r>
            <a:rPr lang="en-US" sz="1400" kern="1200" dirty="0" err="1"/>
            <a:t>evaluasi</a:t>
          </a:r>
          <a:r>
            <a:rPr lang="en-US" sz="1400" kern="1200" dirty="0"/>
            <a:t>.</a:t>
          </a:r>
          <a:endParaRPr lang="en-ID" sz="1400" kern="1200" dirty="0"/>
        </a:p>
      </dsp:txBody>
      <dsp:txXfrm>
        <a:off x="1137312" y="3613691"/>
        <a:ext cx="5578585" cy="1228991"/>
      </dsp:txXfrm>
    </dsp:sp>
    <dsp:sp modelId="{EC268754-B08B-4745-827A-C3D7D2EDDF94}">
      <dsp:nvSpPr>
        <dsp:cNvPr id="0" name=""/>
        <dsp:cNvSpPr/>
      </dsp:nvSpPr>
      <dsp:spPr>
        <a:xfrm>
          <a:off x="6297289" y="1144891"/>
          <a:ext cx="981335" cy="98133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3600" kern="1200"/>
        </a:p>
      </dsp:txBody>
      <dsp:txXfrm>
        <a:off x="6518089" y="1144891"/>
        <a:ext cx="539735" cy="738455"/>
      </dsp:txXfrm>
    </dsp:sp>
    <dsp:sp modelId="{35396C0C-75F8-419E-8723-182B4968D337}">
      <dsp:nvSpPr>
        <dsp:cNvPr id="0" name=""/>
        <dsp:cNvSpPr/>
      </dsp:nvSpPr>
      <dsp:spPr>
        <a:xfrm>
          <a:off x="6939520" y="2896197"/>
          <a:ext cx="981335" cy="981335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3600" kern="1200"/>
        </a:p>
      </dsp:txBody>
      <dsp:txXfrm>
        <a:off x="7160320" y="2896197"/>
        <a:ext cx="539735" cy="738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4983" cy="34012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7294" y="0"/>
            <a:ext cx="4304983" cy="340122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5BE7341-E028-4A10-9A67-95529060D5AD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61136"/>
            <a:ext cx="4304983" cy="34012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7294" y="6461136"/>
            <a:ext cx="4304983" cy="340122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5DB5ED6-41C6-4100-A372-077BE1870C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09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5661" cy="3404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7219" y="0"/>
            <a:ext cx="4305661" cy="3404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DE345-5FAD-4394-B267-AF8C5EA0DBA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7075" y="509588"/>
            <a:ext cx="340042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136" y="3231774"/>
            <a:ext cx="7946303" cy="306079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60468"/>
            <a:ext cx="4305661" cy="340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7219" y="6460468"/>
            <a:ext cx="4305661" cy="340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81B3D-036F-484F-AC0D-D171B7F66C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1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81B3D-036F-484F-AC0D-D171B7F66CF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5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381B3D-036F-484F-AC0D-D171B7F66CF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17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81B3D-036F-484F-AC0D-D171B7F66C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549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DD1B2-F285-424E-A10B-46CB373F469C}" type="slidenum">
              <a:rPr lang="id-ID" smtClean="0"/>
              <a:pPr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857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0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:\Template Powerpoint\powerpoint bps depan.jp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>
            <a:normAutofit/>
          </a:bodyPr>
          <a:lstStyle>
            <a:lvl1pPr>
              <a:defRPr sz="4400" b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066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380" y="-21708"/>
            <a:ext cx="9189720" cy="366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84495" y="1700808"/>
            <a:ext cx="8229600" cy="1143000"/>
          </a:xfrm>
        </p:spPr>
        <p:txBody>
          <a:bodyPr>
            <a:normAutofit/>
          </a:bodyPr>
          <a:lstStyle>
            <a:lvl1pPr>
              <a:defRPr sz="4400" b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88640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2999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763" y="0"/>
            <a:ext cx="2318657" cy="10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3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00" y="6534094"/>
            <a:ext cx="370739" cy="28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6"/>
          <p:cNvGrpSpPr/>
          <p:nvPr userDrawn="1"/>
        </p:nvGrpSpPr>
        <p:grpSpPr>
          <a:xfrm>
            <a:off x="0" y="0"/>
            <a:ext cx="9138976" cy="72000"/>
            <a:chOff x="0" y="0"/>
            <a:chExt cx="8959075" cy="228600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2988000" cy="2286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2983075" y="0"/>
              <a:ext cx="2988000" cy="22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5971075" y="0"/>
              <a:ext cx="2988000" cy="228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" name="TextBox 7"/>
          <p:cNvSpPr txBox="1"/>
          <p:nvPr userDrawn="1"/>
        </p:nvSpPr>
        <p:spPr>
          <a:xfrm>
            <a:off x="397146" y="6544973"/>
            <a:ext cx="2029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50" b="1" i="1" dirty="0"/>
              <a:t>BADAN PUSAT STATISTIK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5537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 userDrawn="1"/>
        </p:nvGrpSpPr>
        <p:grpSpPr>
          <a:xfrm>
            <a:off x="0" y="0"/>
            <a:ext cx="9138976" cy="72000"/>
            <a:chOff x="0" y="0"/>
            <a:chExt cx="8959075" cy="228600"/>
          </a:xfrm>
        </p:grpSpPr>
        <p:sp>
          <p:nvSpPr>
            <p:cNvPr id="4" name="Rectangle 3"/>
            <p:cNvSpPr/>
            <p:nvPr userDrawn="1"/>
          </p:nvSpPr>
          <p:spPr>
            <a:xfrm>
              <a:off x="0" y="0"/>
              <a:ext cx="2988000" cy="2286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2983075" y="0"/>
              <a:ext cx="2988000" cy="228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5971075" y="0"/>
              <a:ext cx="2988000" cy="2286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6751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61914" y="214316"/>
            <a:ext cx="7490538" cy="574671"/>
          </a:xfrm>
        </p:spPr>
        <p:txBody>
          <a:bodyPr/>
          <a:lstStyle>
            <a:lvl1pPr algn="r">
              <a:defRPr>
                <a:latin typeface="Franklin Gothic Medium Cond" panose="020B06060304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51640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914" y="201616"/>
            <a:ext cx="7490538" cy="574671"/>
          </a:xfrm>
        </p:spPr>
        <p:txBody>
          <a:bodyPr/>
          <a:lstStyle>
            <a:lvl1pPr algn="r"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22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583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314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 preferRelativeResize="0">
            <a:picLocks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-29028" y="-14514"/>
            <a:ext cx="9189720" cy="4831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79CD898-B723-4EA6-AE1B-005F7D221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C:\Users\Public\Pictures\Logo SE2016 Fix\Logo SE2016 Fix\4 Logo SE2016 Fix Warna Vector.png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6919686" y="292682"/>
            <a:ext cx="1828800" cy="516490"/>
          </a:xfrm>
          <a:prstGeom prst="rect">
            <a:avLst/>
          </a:prstGeom>
          <a:noFill/>
        </p:spPr>
      </p:pic>
      <p:pic>
        <p:nvPicPr>
          <p:cNvPr id="6" name="Picture 6" descr="2.gif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228602"/>
            <a:ext cx="808431" cy="71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296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4066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8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-3430"/>
            <a:ext cx="1679575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/>
          <a:stretch/>
        </p:blipFill>
        <p:spPr bwMode="auto">
          <a:xfrm>
            <a:off x="1086522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56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5380" y="-21708"/>
            <a:ext cx="9189720" cy="4700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51520" y="188640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7" t="31273" r="35048" b="39412"/>
          <a:stretch/>
        </p:blipFill>
        <p:spPr>
          <a:xfrm>
            <a:off x="7034482" y="0"/>
            <a:ext cx="2318657" cy="1073194"/>
          </a:xfrm>
          <a:prstGeom prst="rect">
            <a:avLst/>
          </a:prstGeom>
        </p:spPr>
      </p:pic>
      <p:pic>
        <p:nvPicPr>
          <p:cNvPr id="7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/>
          <a:stretch/>
        </p:blipFill>
        <p:spPr bwMode="auto">
          <a:xfrm>
            <a:off x="1086522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94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 preferRelativeResize="0">
            <a:picLocks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380" y="-21708"/>
            <a:ext cx="9189720" cy="4700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57200" y="2057400"/>
            <a:ext cx="8229600" cy="1143000"/>
          </a:xfrm>
        </p:spPr>
        <p:txBody>
          <a:bodyPr>
            <a:normAutofit/>
          </a:bodyPr>
          <a:lstStyle>
            <a:lvl1pPr>
              <a:defRPr sz="4400" b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88640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2999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0763" y="0"/>
            <a:ext cx="2318657" cy="1073194"/>
          </a:xfrm>
          <a:prstGeom prst="rect">
            <a:avLst/>
          </a:prstGeom>
        </p:spPr>
      </p:pic>
      <p:sp>
        <p:nvSpPr>
          <p:cNvPr id="1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4690824"/>
            <a:ext cx="2286000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13108" y="4690824"/>
            <a:ext cx="2286000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25790" y="4686834"/>
            <a:ext cx="2286000" cy="217116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935427" y="4690824"/>
            <a:ext cx="2208573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17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5380" y="-21708"/>
            <a:ext cx="9189720" cy="4700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51520" y="188640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7" t="31273" r="35048" b="39412"/>
          <a:stretch/>
        </p:blipFill>
        <p:spPr>
          <a:xfrm>
            <a:off x="7034482" y="0"/>
            <a:ext cx="2318657" cy="1073194"/>
          </a:xfrm>
          <a:prstGeom prst="rect">
            <a:avLst/>
          </a:prstGeom>
        </p:spPr>
      </p:pic>
      <p:sp>
        <p:nvSpPr>
          <p:cNvPr id="1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4690824"/>
            <a:ext cx="2286000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13108" y="4690824"/>
            <a:ext cx="2286000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25790" y="4686834"/>
            <a:ext cx="2286000" cy="217116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935427" y="4690824"/>
            <a:ext cx="2208573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1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/>
          <a:stretch/>
        </p:blipFill>
        <p:spPr bwMode="auto">
          <a:xfrm>
            <a:off x="1086522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34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D:\Template Powerpoint\powerpoint bps depa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1" r="25530" b="3065"/>
          <a:stretch/>
        </p:blipFill>
        <p:spPr bwMode="auto">
          <a:xfrm>
            <a:off x="392566" y="2709588"/>
            <a:ext cx="3963410" cy="376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51665" y="3019490"/>
            <a:ext cx="3445212" cy="3054963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4775611" y="3356992"/>
            <a:ext cx="4023360" cy="548640"/>
          </a:xfrm>
          <a:solidFill>
            <a:schemeClr val="tx2">
              <a:lumMod val="40000"/>
              <a:lumOff val="60000"/>
            </a:schemeClr>
          </a:solidFill>
        </p:spPr>
        <p:txBody>
          <a:bodyPr lIns="182880" anchor="ctr">
            <a:no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4775611" y="4005064"/>
            <a:ext cx="4023360" cy="54864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182880" anchor="ctr">
            <a:no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4775611" y="4653136"/>
            <a:ext cx="4023360" cy="548640"/>
          </a:xfrm>
          <a:solidFill>
            <a:schemeClr val="tx2">
              <a:lumMod val="40000"/>
              <a:lumOff val="60000"/>
            </a:schemeClr>
          </a:solidFill>
        </p:spPr>
        <p:txBody>
          <a:bodyPr lIns="182880" anchor="ctr">
            <a:no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4775611" y="5301208"/>
            <a:ext cx="4023360" cy="54864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182880" anchor="ctr">
            <a:no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4775611" y="5949280"/>
            <a:ext cx="4023360" cy="548640"/>
          </a:xfrm>
          <a:solidFill>
            <a:schemeClr val="tx2">
              <a:lumMod val="40000"/>
              <a:lumOff val="60000"/>
            </a:schemeClr>
          </a:solidFill>
        </p:spPr>
        <p:txBody>
          <a:bodyPr lIns="182880" anchor="ctr">
            <a:no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4775611" y="2708920"/>
            <a:ext cx="4023360" cy="54864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182880" anchor="ctr">
            <a:noAutofit/>
          </a:bodyPr>
          <a:lstStyle>
            <a:lvl1pPr marL="0" indent="0" algn="l">
              <a:buFontTx/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-10634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2275367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4576945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6873246" y="417970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17" name="Picture 16" descr="D:\Template Powerpoint\powerpoint bps depan.jpg"/>
          <p:cNvPicPr preferRelativeResize="0">
            <a:picLocks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36"/>
          <a:stretch/>
        </p:blipFill>
        <p:spPr bwMode="auto">
          <a:xfrm>
            <a:off x="392566" y="6470480"/>
            <a:ext cx="3963410" cy="5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72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D:\Template Powerpoint\powerpoint bps depa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1" r="25530" b="3065"/>
          <a:stretch/>
        </p:blipFill>
        <p:spPr bwMode="auto">
          <a:xfrm>
            <a:off x="392566" y="2781596"/>
            <a:ext cx="3931920" cy="36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51665" y="3080865"/>
            <a:ext cx="3445212" cy="3054963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4788024" y="2780927"/>
            <a:ext cx="4023360" cy="3677769"/>
          </a:xfrm>
          <a:solidFill>
            <a:schemeClr val="accent5">
              <a:lumMod val="20000"/>
              <a:lumOff val="80000"/>
            </a:schemeClr>
          </a:solidFill>
        </p:spPr>
        <p:txBody>
          <a:bodyPr tIns="182880" anchor="ctr">
            <a:noAutofit/>
          </a:bodyPr>
          <a:lstStyle>
            <a:lvl1pPr marL="342900" indent="-34290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q"/>
              <a:defRPr sz="2000">
                <a:solidFill>
                  <a:sysClr val="windowText" lastClr="0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item styles</a:t>
            </a:r>
          </a:p>
          <a:p>
            <a:pPr lvl="0"/>
            <a:r>
              <a:rPr lang="en-US" dirty="0"/>
              <a:t>Click to edit Master item styles</a:t>
            </a:r>
          </a:p>
          <a:p>
            <a:pPr lvl="0"/>
            <a:r>
              <a:rPr lang="en-US" dirty="0"/>
              <a:t>Click to edit Master item styles</a:t>
            </a:r>
          </a:p>
          <a:p>
            <a:pPr lvl="0"/>
            <a:r>
              <a:rPr lang="en-US" dirty="0"/>
              <a:t>Click to edit Master item styles</a:t>
            </a:r>
          </a:p>
          <a:p>
            <a:pPr lvl="0"/>
            <a:r>
              <a:rPr lang="en-US" dirty="0"/>
              <a:t>Click to edit Master item styles</a:t>
            </a:r>
          </a:p>
          <a:p>
            <a:pPr lvl="0"/>
            <a:r>
              <a:rPr lang="en-US" dirty="0"/>
              <a:t>Click to edit Master item styles</a:t>
            </a:r>
          </a:p>
        </p:txBody>
      </p:sp>
      <p:sp>
        <p:nvSpPr>
          <p:cNvPr id="15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-10634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2275367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4576945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6873246" y="417970"/>
            <a:ext cx="2286000" cy="1917576"/>
          </a:xfrm>
        </p:spPr>
        <p:txBody>
          <a:bodyPr/>
          <a:lstStyle/>
          <a:p>
            <a:endParaRPr lang="en-US"/>
          </a:p>
        </p:txBody>
      </p:sp>
      <p:pic>
        <p:nvPicPr>
          <p:cNvPr id="21" name="Picture 20" descr="D:\Template Powerpoint\powerpoint bps depan.jpg"/>
          <p:cNvPicPr preferRelativeResize="0">
            <a:picLocks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36"/>
          <a:stretch/>
        </p:blipFill>
        <p:spPr bwMode="auto">
          <a:xfrm>
            <a:off x="392566" y="6403833"/>
            <a:ext cx="3931920" cy="5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72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4066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8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-3430"/>
            <a:ext cx="1679575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/>
          <a:stretch/>
        </p:blipFill>
        <p:spPr bwMode="auto">
          <a:xfrm>
            <a:off x="1086522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5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4066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3527"/>
            <a:ext cx="1679575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80400" cy="42481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3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4066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6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/>
          <a:stretch/>
        </p:blipFill>
        <p:spPr bwMode="auto">
          <a:xfrm>
            <a:off x="1086522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67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:\Template Powerpoint\powerpoint bps depan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44001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345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 preferRelativeResize="0">
            <a:picLocks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5380" y="-21708"/>
            <a:ext cx="9189720" cy="4700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le 15"/>
          <p:cNvSpPr>
            <a:spLocks noGrp="1"/>
          </p:cNvSpPr>
          <p:nvPr>
            <p:ph type="title"/>
          </p:nvPr>
        </p:nvSpPr>
        <p:spPr>
          <a:xfrm>
            <a:off x="457200" y="2564904"/>
            <a:ext cx="8229600" cy="1143000"/>
          </a:xfrm>
        </p:spPr>
        <p:txBody>
          <a:bodyPr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51520" y="188640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/>
          <a:stretch/>
        </p:blipFill>
        <p:spPr bwMode="auto">
          <a:xfrm>
            <a:off x="992999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7" t="31273" r="35048" b="39412"/>
          <a:stretch/>
        </p:blipFill>
        <p:spPr>
          <a:xfrm>
            <a:off x="7070763" y="0"/>
            <a:ext cx="2318657" cy="1073194"/>
          </a:xfrm>
          <a:prstGeom prst="rect">
            <a:avLst/>
          </a:prstGeom>
        </p:spPr>
      </p:pic>
      <p:sp>
        <p:nvSpPr>
          <p:cNvPr id="1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4690824"/>
            <a:ext cx="2286000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2313108" y="4690824"/>
            <a:ext cx="2286000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25790" y="4686834"/>
            <a:ext cx="2286000" cy="217116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935427" y="4690824"/>
            <a:ext cx="2208573" cy="216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4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D:\Template Powerpoint\powerpoint bps depa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1" r="25530" b="3065"/>
          <a:stretch/>
        </p:blipFill>
        <p:spPr bwMode="auto">
          <a:xfrm>
            <a:off x="392566" y="2709588"/>
            <a:ext cx="3963410" cy="376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51665" y="3019490"/>
            <a:ext cx="3445212" cy="3054963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4775611" y="3356992"/>
            <a:ext cx="4023360" cy="548640"/>
          </a:xfrm>
          <a:solidFill>
            <a:schemeClr val="tx2">
              <a:lumMod val="40000"/>
              <a:lumOff val="60000"/>
            </a:schemeClr>
          </a:solidFill>
        </p:spPr>
        <p:txBody>
          <a:bodyPr lIns="182880" anchor="ctr">
            <a:no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4775611" y="4005064"/>
            <a:ext cx="4023360" cy="54864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182880" anchor="ctr">
            <a:no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4775611" y="4653136"/>
            <a:ext cx="4023360" cy="548640"/>
          </a:xfrm>
          <a:solidFill>
            <a:schemeClr val="tx2">
              <a:lumMod val="40000"/>
              <a:lumOff val="60000"/>
            </a:schemeClr>
          </a:solidFill>
        </p:spPr>
        <p:txBody>
          <a:bodyPr lIns="182880" anchor="ctr">
            <a:no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4775611" y="5301208"/>
            <a:ext cx="4023360" cy="54864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182880" anchor="ctr">
            <a:no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4775611" y="5949280"/>
            <a:ext cx="4023360" cy="548640"/>
          </a:xfrm>
          <a:solidFill>
            <a:schemeClr val="tx2">
              <a:lumMod val="40000"/>
              <a:lumOff val="60000"/>
            </a:schemeClr>
          </a:solidFill>
        </p:spPr>
        <p:txBody>
          <a:bodyPr lIns="182880" anchor="ctr">
            <a:noAutofit/>
          </a:bodyPr>
          <a:lstStyle>
            <a:lvl1pPr marL="0" indent="0">
              <a:buFontTx/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4775611" y="2708920"/>
            <a:ext cx="4023360" cy="54864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182880" anchor="ctr">
            <a:noAutofit/>
          </a:bodyPr>
          <a:lstStyle>
            <a:lvl1pPr marL="0" indent="0" algn="l">
              <a:buFontTx/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-10634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2275367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4576945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6873246" y="417970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17" name="Picture 16" descr="D:\Template Powerpoint\powerpoint bps depan.jpg"/>
          <p:cNvPicPr preferRelativeResize="0">
            <a:picLocks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36"/>
          <a:stretch/>
        </p:blipFill>
        <p:spPr bwMode="auto">
          <a:xfrm>
            <a:off x="392566" y="6470480"/>
            <a:ext cx="3963410" cy="5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48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D:\Template Powerpoint\powerpoint bps depan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1" r="25530" b="3065"/>
          <a:stretch/>
        </p:blipFill>
        <p:spPr bwMode="auto">
          <a:xfrm>
            <a:off x="392566" y="2781596"/>
            <a:ext cx="3931920" cy="36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51665" y="3080865"/>
            <a:ext cx="3445212" cy="3054963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4788024" y="2780927"/>
            <a:ext cx="4023360" cy="3677769"/>
          </a:xfrm>
          <a:solidFill>
            <a:schemeClr val="accent5">
              <a:lumMod val="20000"/>
              <a:lumOff val="80000"/>
            </a:schemeClr>
          </a:solidFill>
        </p:spPr>
        <p:txBody>
          <a:bodyPr tIns="182880" anchor="ctr">
            <a:noAutofit/>
          </a:bodyPr>
          <a:lstStyle>
            <a:lvl1pPr marL="342900" indent="-34290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q"/>
              <a:defRPr sz="2000">
                <a:solidFill>
                  <a:sysClr val="windowText" lastClr="0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item styles</a:t>
            </a:r>
          </a:p>
          <a:p>
            <a:pPr lvl="0"/>
            <a:r>
              <a:rPr lang="en-US" dirty="0"/>
              <a:t>Click to edit Master item styles</a:t>
            </a:r>
          </a:p>
          <a:p>
            <a:pPr lvl="0"/>
            <a:r>
              <a:rPr lang="en-US" dirty="0"/>
              <a:t>Click to edit Master item styles</a:t>
            </a:r>
          </a:p>
          <a:p>
            <a:pPr lvl="0"/>
            <a:r>
              <a:rPr lang="en-US" dirty="0"/>
              <a:t>Click to edit Master item styles</a:t>
            </a:r>
          </a:p>
          <a:p>
            <a:pPr lvl="0"/>
            <a:r>
              <a:rPr lang="en-US" dirty="0"/>
              <a:t>Click to edit Master item styles</a:t>
            </a:r>
          </a:p>
          <a:p>
            <a:pPr lvl="0"/>
            <a:r>
              <a:rPr lang="en-US" dirty="0"/>
              <a:t>Click to edit Master item styles</a:t>
            </a:r>
          </a:p>
        </p:txBody>
      </p:sp>
      <p:sp>
        <p:nvSpPr>
          <p:cNvPr id="15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-10634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2275367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4576945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6873246" y="417970"/>
            <a:ext cx="2286000" cy="1917576"/>
          </a:xfrm>
        </p:spPr>
        <p:txBody>
          <a:bodyPr/>
          <a:lstStyle/>
          <a:p>
            <a:endParaRPr lang="en-US"/>
          </a:p>
        </p:txBody>
      </p:sp>
      <p:pic>
        <p:nvPicPr>
          <p:cNvPr id="21" name="Picture 20" descr="D:\Template Powerpoint\powerpoint bps depan.jpg"/>
          <p:cNvPicPr preferRelativeResize="0">
            <a:picLocks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36"/>
          <a:stretch/>
        </p:blipFill>
        <p:spPr bwMode="auto">
          <a:xfrm>
            <a:off x="392566" y="6403833"/>
            <a:ext cx="3931920" cy="5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44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4788024" y="2762085"/>
            <a:ext cx="4023360" cy="54864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342900" indent="-342900" algn="l">
              <a:buFont typeface="Wingdings" pitchFamily="2" charset="2"/>
              <a:buChar char="ü"/>
              <a:defRPr sz="2000">
                <a:latin typeface="Franklin Gothic Medium Cond" panose="020B06060304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482754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2566" y="2726485"/>
            <a:ext cx="3914579" cy="363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51665" y="3019490"/>
            <a:ext cx="3445212" cy="3054963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3"/>
          </p:nvPr>
        </p:nvSpPr>
        <p:spPr>
          <a:xfrm>
            <a:off x="4788024" y="3365982"/>
            <a:ext cx="4023360" cy="548640"/>
          </a:xfrm>
          <a:solidFill>
            <a:schemeClr val="tx2">
              <a:lumMod val="40000"/>
              <a:lumOff val="60000"/>
            </a:schemeClr>
          </a:solidFill>
        </p:spPr>
        <p:txBody>
          <a:bodyPr anchor="ctr">
            <a:noAutofit/>
          </a:bodyPr>
          <a:lstStyle>
            <a:lvl1pPr marL="342900" indent="-342900">
              <a:buFont typeface="Wingdings" pitchFamily="2" charset="2"/>
              <a:buChar char="ü"/>
              <a:defRPr sz="2000">
                <a:latin typeface="Franklin Gothic Medium Cond" panose="020B06060304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4788024" y="3969879"/>
            <a:ext cx="4023360" cy="54864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342900" indent="-342900">
              <a:buFont typeface="Wingdings" pitchFamily="2" charset="2"/>
              <a:buChar char="ü"/>
              <a:defRPr sz="2000">
                <a:latin typeface="Franklin Gothic Medium Cond" panose="020B06060304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15"/>
          </p:nvPr>
        </p:nvSpPr>
        <p:spPr>
          <a:xfrm>
            <a:off x="4788024" y="4573776"/>
            <a:ext cx="4023360" cy="548640"/>
          </a:xfrm>
          <a:solidFill>
            <a:schemeClr val="tx2">
              <a:lumMod val="40000"/>
              <a:lumOff val="60000"/>
            </a:schemeClr>
          </a:solidFill>
        </p:spPr>
        <p:txBody>
          <a:bodyPr anchor="ctr">
            <a:noAutofit/>
          </a:bodyPr>
          <a:lstStyle>
            <a:lvl1pPr marL="342900" indent="-342900">
              <a:buFont typeface="Wingdings" pitchFamily="2" charset="2"/>
              <a:buChar char="ü"/>
              <a:defRPr sz="2000">
                <a:latin typeface="Franklin Gothic Medium Cond" panose="020B06060304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4788024" y="5177673"/>
            <a:ext cx="4023360" cy="54864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342900" indent="-342900">
              <a:buFont typeface="Wingdings" pitchFamily="2" charset="2"/>
              <a:buChar char="ü"/>
              <a:defRPr sz="2000">
                <a:latin typeface="Franklin Gothic Medium Cond" panose="020B06060304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4788024" y="5781571"/>
            <a:ext cx="4023360" cy="548640"/>
          </a:xfrm>
          <a:solidFill>
            <a:schemeClr val="tx2">
              <a:lumMod val="40000"/>
              <a:lumOff val="60000"/>
            </a:schemeClr>
          </a:solidFill>
        </p:spPr>
        <p:txBody>
          <a:bodyPr anchor="ctr">
            <a:noAutofit/>
          </a:bodyPr>
          <a:lstStyle>
            <a:lvl1pPr marL="342900" indent="-342900">
              <a:buFont typeface="Wingdings" pitchFamily="2" charset="2"/>
              <a:buChar char="ü"/>
              <a:defRPr sz="2000">
                <a:latin typeface="Franklin Gothic Medium Cond" panose="020B06060304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-10634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2283993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4578620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6873246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35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4066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3527"/>
            <a:ext cx="1679575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80400" cy="42481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7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4066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7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4066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7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/>
          <a:stretch/>
        </p:blipFill>
        <p:spPr bwMode="auto">
          <a:xfrm>
            <a:off x="1086522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-3430"/>
            <a:ext cx="1679575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32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4066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7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/>
          <a:stretch/>
        </p:blipFill>
        <p:spPr bwMode="auto">
          <a:xfrm>
            <a:off x="1086522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-3430"/>
            <a:ext cx="1679575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96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4066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7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/>
          <a:stretch/>
        </p:blipFill>
        <p:spPr bwMode="auto">
          <a:xfrm>
            <a:off x="1086522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-3430"/>
            <a:ext cx="1679575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48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252"/>
          <a:stretch/>
        </p:blipFill>
        <p:spPr bwMode="auto">
          <a:xfrm>
            <a:off x="24066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8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-3430"/>
            <a:ext cx="1679575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/>
          <a:stretch/>
        </p:blipFill>
        <p:spPr bwMode="auto">
          <a:xfrm>
            <a:off x="1086522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82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1C0-EEBD-4013-B8CF-D3D3F9DE48F6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79CD898-B723-4EA6-AE1B-005F7D221CC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/>
          <a:stretch/>
        </p:blipFill>
        <p:spPr bwMode="auto">
          <a:xfrm>
            <a:off x="1116824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7" t="31273" r="35048" b="39412"/>
          <a:stretch/>
        </p:blipFill>
        <p:spPr>
          <a:xfrm>
            <a:off x="7267575" y="0"/>
            <a:ext cx="2121845" cy="98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467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514" y="227016"/>
            <a:ext cx="7490538" cy="574671"/>
          </a:xfrm>
        </p:spPr>
        <p:txBody>
          <a:bodyPr/>
          <a:lstStyle>
            <a:lvl1pPr algn="r"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1C0-EEBD-4013-B8CF-D3D3F9DE48F6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79CD898-B723-4EA6-AE1B-005F7D221C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925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1C0-EEBD-4013-B8CF-D3D3F9DE48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898-B723-4EA6-AE1B-005F7D221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5"/>
          <a:stretch/>
        </p:blipFill>
        <p:spPr bwMode="auto">
          <a:xfrm>
            <a:off x="1116824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97" t="31273" r="35048" b="39412"/>
          <a:stretch/>
        </p:blipFill>
        <p:spPr>
          <a:xfrm>
            <a:off x="7267575" y="0"/>
            <a:ext cx="2121845" cy="98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625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914" y="201616"/>
            <a:ext cx="7490538" cy="574671"/>
          </a:xfrm>
        </p:spPr>
        <p:txBody>
          <a:bodyPr/>
          <a:lstStyle>
            <a:lvl1pPr algn="r">
              <a:defRPr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1C0-EEBD-4013-B8CF-D3D3F9DE48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F79CD898-B723-4EA6-AE1B-005F7D221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92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D:\Template Powerpoint\powerpoint bps depan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2566" y="2781596"/>
            <a:ext cx="3931920" cy="362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51665" y="3080865"/>
            <a:ext cx="3445212" cy="3054963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4788024" y="2780927"/>
            <a:ext cx="4023360" cy="3677769"/>
          </a:xfrm>
          <a:solidFill>
            <a:schemeClr val="accent5">
              <a:lumMod val="20000"/>
              <a:lumOff val="80000"/>
            </a:schemeClr>
          </a:solidFill>
        </p:spPr>
        <p:txBody>
          <a:bodyPr tIns="182880" anchor="t">
            <a:noAutofit/>
          </a:bodyPr>
          <a:lstStyle>
            <a:lvl1pPr marL="342900" indent="-342900" algn="l">
              <a:lnSpc>
                <a:spcPct val="150000"/>
              </a:lnSpc>
              <a:buFont typeface="Wingdings" pitchFamily="2" charset="2"/>
              <a:buChar char="q"/>
              <a:defRPr sz="2000">
                <a:solidFill>
                  <a:sysClr val="windowText" lastClr="000000"/>
                </a:solidFill>
                <a:latin typeface="Franklin Gothic Medium Cond" panose="020B06060304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item styles</a:t>
            </a:r>
          </a:p>
          <a:p>
            <a:pPr lvl="0"/>
            <a:r>
              <a:rPr lang="en-US" dirty="0"/>
              <a:t>Click to edit Master item styles</a:t>
            </a:r>
          </a:p>
          <a:p>
            <a:pPr lvl="0"/>
            <a:r>
              <a:rPr lang="en-US" dirty="0"/>
              <a:t>Click to edit Master item styles</a:t>
            </a:r>
          </a:p>
          <a:p>
            <a:pPr lvl="0"/>
            <a:r>
              <a:rPr lang="en-US" dirty="0"/>
              <a:t>Click to edit Master item styles</a:t>
            </a:r>
          </a:p>
          <a:p>
            <a:pPr lvl="0"/>
            <a:r>
              <a:rPr lang="en-US" dirty="0"/>
              <a:t>Click to edit Master item styles</a:t>
            </a:r>
          </a:p>
          <a:p>
            <a:pPr lvl="0"/>
            <a:r>
              <a:rPr lang="en-US" dirty="0"/>
              <a:t>Click to edit Master item styles</a:t>
            </a:r>
          </a:p>
        </p:txBody>
      </p:sp>
      <p:sp>
        <p:nvSpPr>
          <p:cNvPr id="15" name="Picture Placeholder 37"/>
          <p:cNvSpPr>
            <a:spLocks noGrp="1"/>
          </p:cNvSpPr>
          <p:nvPr>
            <p:ph type="pic" sz="quarter" idx="20"/>
          </p:nvPr>
        </p:nvSpPr>
        <p:spPr>
          <a:xfrm>
            <a:off x="-10634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7"/>
          <p:cNvSpPr>
            <a:spLocks noGrp="1"/>
          </p:cNvSpPr>
          <p:nvPr>
            <p:ph type="pic" sz="quarter" idx="21"/>
          </p:nvPr>
        </p:nvSpPr>
        <p:spPr>
          <a:xfrm>
            <a:off x="2275367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37"/>
          <p:cNvSpPr>
            <a:spLocks noGrp="1"/>
          </p:cNvSpPr>
          <p:nvPr>
            <p:ph type="pic" sz="quarter" idx="22"/>
          </p:nvPr>
        </p:nvSpPr>
        <p:spPr>
          <a:xfrm>
            <a:off x="4576945" y="412461"/>
            <a:ext cx="2286000" cy="1917576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37"/>
          <p:cNvSpPr>
            <a:spLocks noGrp="1"/>
          </p:cNvSpPr>
          <p:nvPr>
            <p:ph type="pic" sz="quarter" idx="23"/>
          </p:nvPr>
        </p:nvSpPr>
        <p:spPr>
          <a:xfrm>
            <a:off x="6873246" y="417970"/>
            <a:ext cx="2286000" cy="1917576"/>
          </a:xfrm>
        </p:spPr>
        <p:txBody>
          <a:bodyPr/>
          <a:lstStyle/>
          <a:p>
            <a:endParaRPr lang="en-US"/>
          </a:p>
        </p:txBody>
      </p:sp>
      <p:pic>
        <p:nvPicPr>
          <p:cNvPr id="21" name="Picture 20" descr="D:\Template Powerpoint\powerpoint bps depan.jpg"/>
          <p:cNvPicPr preferRelativeResize="0">
            <a:picLocks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2566" y="6403833"/>
            <a:ext cx="3931920" cy="5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01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1C0-EEBD-4013-B8CF-D3D3F9DE48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898-B723-4EA6-AE1B-005F7D221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346674" y="238130"/>
            <a:ext cx="7490538" cy="574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dirty="0">
                <a:solidFill>
                  <a:prstClr val="white"/>
                </a:solidFill>
                <a:latin typeface="Franklin Gothic Demi" panose="020B0703020102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05440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214" y="201616"/>
            <a:ext cx="7490538" cy="574671"/>
          </a:xfrm>
        </p:spPr>
        <p:txBody>
          <a:bodyPr/>
          <a:lstStyle>
            <a:lvl1pPr algn="r"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1C0-EEBD-4013-B8CF-D3D3F9DE48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898-B723-4EA6-AE1B-005F7D221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07329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1C0-EEBD-4013-B8CF-D3D3F9DE48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898-B723-4EA6-AE1B-005F7D221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61914" y="255589"/>
            <a:ext cx="7490538" cy="574671"/>
          </a:xfrm>
        </p:spPr>
        <p:txBody>
          <a:bodyPr/>
          <a:lstStyle>
            <a:lvl1pPr algn="r"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109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514" y="227016"/>
            <a:ext cx="7490538" cy="574671"/>
          </a:xfrm>
        </p:spPr>
        <p:txBody>
          <a:bodyPr/>
          <a:lstStyle>
            <a:lvl1pPr algn="r"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1C0-EEBD-4013-B8CF-D3D3F9DE48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898-B723-4EA6-AE1B-005F7D221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141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1C0-EEBD-4013-B8CF-D3D3F9DE48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898-B723-4EA6-AE1B-005F7D221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36514" y="227016"/>
            <a:ext cx="7490538" cy="574671"/>
          </a:xfrm>
        </p:spPr>
        <p:txBody>
          <a:bodyPr/>
          <a:lstStyle>
            <a:lvl1pPr algn="r">
              <a:defRPr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70050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70000"/>
            <a:ext cx="2949178" cy="787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1C0-EEBD-4013-B8CF-D3D3F9DE48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898-B723-4EA6-AE1B-005F7D221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336514" y="227016"/>
            <a:ext cx="7490538" cy="574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latin typeface="Franklin Gothic Demi" panose="020B0703020102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706302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193800"/>
            <a:ext cx="2949178" cy="86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1C0-EEBD-4013-B8CF-D3D3F9DE48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898-B723-4EA6-AE1B-005F7D221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336514" y="227016"/>
            <a:ext cx="7490538" cy="574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latin typeface="Franklin Gothic Demi" panose="020B0703020102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61037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914" y="214316"/>
            <a:ext cx="7490538" cy="574671"/>
          </a:xfrm>
        </p:spPr>
        <p:txBody>
          <a:bodyPr/>
          <a:lstStyle>
            <a:lvl1pPr algn="r"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1C0-EEBD-4013-B8CF-D3D3F9DE48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898-B723-4EA6-AE1B-005F7D221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2101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44599"/>
            <a:ext cx="1971675" cy="49323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44599"/>
            <a:ext cx="5800725" cy="4932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5C1C0-EEBD-4013-B8CF-D3D3F9DE48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CD898-B723-4EA6-AE1B-005F7D221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336514" y="227016"/>
            <a:ext cx="7490538" cy="574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prstClr val="white"/>
                </a:solidFill>
                <a:latin typeface="Franklin Gothic Demi" panose="020B0703020102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08163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47918" y="0"/>
            <a:ext cx="929191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361914" y="214316"/>
            <a:ext cx="7490538" cy="574671"/>
          </a:xfrm>
        </p:spPr>
        <p:txBody>
          <a:bodyPr/>
          <a:lstStyle>
            <a:lvl1pPr algn="r">
              <a:defRPr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6838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066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  <p:pic>
        <p:nvPicPr>
          <p:cNvPr id="7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86522" y="188640"/>
            <a:ext cx="2116730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-3430"/>
            <a:ext cx="1679575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80400" cy="42481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600" b="0">
                <a:solidFill>
                  <a:schemeClr val="tx1"/>
                </a:solidFill>
                <a:latin typeface="Franklin Gothic Medium Cond" panose="020B06060304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82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11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64425" y="3527"/>
            <a:ext cx="1679575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80400" cy="42481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3873F9D-166D-4281-9B5A-8D63A7307FC5}" type="slidenum">
              <a:rPr lang="id-ID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id-ID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6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308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052736"/>
            <a:ext cx="8280400" cy="51122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3"/>
          <p:cNvSpPr>
            <a:spLocks noGrp="1"/>
          </p:cNvSpPr>
          <p:nvPr>
            <p:ph type="title"/>
          </p:nvPr>
        </p:nvSpPr>
        <p:spPr>
          <a:xfrm>
            <a:off x="1115616" y="127257"/>
            <a:ext cx="7920880" cy="5667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l">
              <a:defRPr sz="3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44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3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066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Template Powerpoint\pelopor data statistik.png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25" y="3527"/>
            <a:ext cx="1679575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80400" cy="42481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3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600" b="0">
                <a:solidFill>
                  <a:schemeClr val="tx1"/>
                </a:solidFill>
                <a:latin typeface="Franklin Gothic Medium Cond" panose="020B06060304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91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066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052736"/>
            <a:ext cx="8280400" cy="511224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3"/>
          <p:cNvSpPr>
            <a:spLocks noGrp="1"/>
          </p:cNvSpPr>
          <p:nvPr>
            <p:ph type="title"/>
          </p:nvPr>
        </p:nvSpPr>
        <p:spPr>
          <a:xfrm>
            <a:off x="1115616" y="127257"/>
            <a:ext cx="7920880" cy="566738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53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89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D:\Template Powerpoint\logo bps.png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0665" y="165893"/>
            <a:ext cx="741479" cy="56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2"/>
          <p:cNvSpPr>
            <a:spLocks noGrp="1"/>
          </p:cNvSpPr>
          <p:nvPr>
            <p:ph sz="quarter" idx="13"/>
          </p:nvPr>
        </p:nvSpPr>
        <p:spPr>
          <a:xfrm>
            <a:off x="468313" y="1916832"/>
            <a:ext cx="8280400" cy="42481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3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80920" cy="566738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tx1"/>
                </a:solidFill>
                <a:latin typeface="Franklin Gothic Medium Cond" panose="020B06060304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87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‹#›</a:t>
            </a:fld>
            <a:endParaRPr lang="id-ID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59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image" Target="../media/image23.jpe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image" Target="../media/image24.png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231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28" r:id="rId25"/>
    <p:sldLayoutId id="2147483729" r:id="rId26"/>
    <p:sldLayoutId id="2147483730" r:id="rId27"/>
    <p:sldLayoutId id="2147483731" r:id="rId28"/>
    <p:sldLayoutId id="2147483732" r:id="rId29"/>
    <p:sldLayoutId id="2147483733" r:id="rId30"/>
    <p:sldLayoutId id="2147483734" r:id="rId31"/>
    <p:sldLayoutId id="2147483735" r:id="rId32"/>
    <p:sldLayoutId id="2147483736" r:id="rId33"/>
    <p:sldLayoutId id="2147483737" r:id="rId34"/>
    <p:sldLayoutId id="2147483738" r:id="rId35"/>
    <p:sldLayoutId id="2147483739" r:id="rId36"/>
    <p:sldLayoutId id="2147483740" r:id="rId37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914" y="138116"/>
            <a:ext cx="7490538" cy="574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5C1C0-EEBD-4013-B8CF-D3D3F9DE48F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CD898-B723-4EA6-AE1B-005F7D221CC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2" descr="D:\Template Powerpoint\background.png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2.gif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7" y="186213"/>
            <a:ext cx="71278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464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8" r:id="rId15"/>
    <p:sldLayoutId id="2147483760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ublishingarchaeology.blogspot.com/2018/12/when-big-data-are-bad-data.html" TargetMode="External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9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9B6132F-63F4-4044-8056-3B9417528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274890"/>
              </p:ext>
            </p:extLst>
          </p:nvPr>
        </p:nvGraphicFramePr>
        <p:xfrm>
          <a:off x="0" y="6559476"/>
          <a:ext cx="914436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1</a:t>
            </a:fld>
            <a:endParaRPr lang="id-ID" dirty="0">
              <a:solidFill>
                <a:prstClr val="black"/>
              </a:solidFill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C7A59A0E-34B3-40DB-A45F-5A0B47AB4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47" y="4268223"/>
            <a:ext cx="8260768" cy="791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ct val="80000"/>
              </a:lnSpc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1600" dirty="0">
                <a:cs typeface="Arial" charset="0"/>
              </a:rPr>
              <a:t>Badan Pusat </a:t>
            </a:r>
            <a:r>
              <a:rPr lang="en-US" sz="1600" dirty="0" err="1">
                <a:cs typeface="Arial" charset="0"/>
              </a:rPr>
              <a:t>Statistik</a:t>
            </a:r>
            <a:r>
              <a:rPr lang="en-US" sz="1600" dirty="0">
                <a:cs typeface="Arial" charset="0"/>
              </a:rPr>
              <a:t> </a:t>
            </a:r>
            <a:r>
              <a:rPr lang="en-US" sz="1600" dirty="0" err="1">
                <a:cs typeface="Arial" charset="0"/>
              </a:rPr>
              <a:t>Kabupaten</a:t>
            </a:r>
            <a:r>
              <a:rPr lang="en-US" sz="1600" dirty="0">
                <a:cs typeface="Arial" charset="0"/>
              </a:rPr>
              <a:t> </a:t>
            </a:r>
            <a:r>
              <a:rPr lang="en-US" sz="1600" dirty="0" err="1">
                <a:cs typeface="Arial" charset="0"/>
              </a:rPr>
              <a:t>Tanggamus</a:t>
            </a:r>
            <a:endParaRPr lang="en-US" sz="1600" dirty="0">
              <a:cs typeface="Arial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BE8946D-5763-4D30-B55E-8B16D498C9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8"/>
          <a:stretch/>
        </p:blipFill>
        <p:spPr>
          <a:xfrm>
            <a:off x="0" y="1227976"/>
            <a:ext cx="2580993" cy="1737360"/>
          </a:xfrm>
          <a:prstGeom prst="rect">
            <a:avLst/>
          </a:prstGeom>
          <a:effectLst/>
        </p:spPr>
      </p:pic>
      <p:pic>
        <p:nvPicPr>
          <p:cNvPr id="33" name="Picture 4" descr="D:\unc-nsf-data-curation-wordle.png">
            <a:extLst>
              <a:ext uri="{FF2B5EF4-FFF2-40B4-BE49-F238E27FC236}">
                <a16:creationId xmlns:a16="http://schemas.microsoft.com/office/drawing/2014/main" id="{3B128BAF-F63A-4DB2-B6EA-915E10849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476" y="1234152"/>
            <a:ext cx="2442106" cy="173736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6ACF7820-083E-4AE4-B8E7-F71B86677AC0}"/>
              </a:ext>
            </a:extLst>
          </p:cNvPr>
          <p:cNvSpPr txBox="1">
            <a:spLocks/>
          </p:cNvSpPr>
          <p:nvPr/>
        </p:nvSpPr>
        <p:spPr>
          <a:xfrm>
            <a:off x="699247" y="3330195"/>
            <a:ext cx="8803929" cy="10739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pc="2" dirty="0">
                <a:solidFill>
                  <a:srgbClr val="000000"/>
                </a:solidFill>
                <a:latin typeface="Franklin Gothic Book" panose="020B0503020102020204" pitchFamily="34" charset="0"/>
                <a:ea typeface="Poppins Ultra-Bold"/>
                <a:cs typeface="Poppins Ultra-Bold"/>
                <a:sym typeface="Poppins Ultra-Bold"/>
              </a:rPr>
              <a:t>DOMAIN 5</a:t>
            </a:r>
          </a:p>
          <a:p>
            <a:pPr algn="l">
              <a:lnSpc>
                <a:spcPts val="2743"/>
              </a:lnSpc>
            </a:pPr>
            <a:r>
              <a:rPr lang="en-US" spc="2" dirty="0">
                <a:solidFill>
                  <a:srgbClr val="000000"/>
                </a:solidFill>
                <a:latin typeface="Franklin Gothic Book" panose="020B0503020102020204" pitchFamily="34" charset="0"/>
                <a:ea typeface="Poppins Ultra-Bold"/>
                <a:cs typeface="Poppins Ultra-Bold"/>
                <a:sym typeface="Poppins Ultra-Bold"/>
              </a:rPr>
              <a:t>SISTEM STATISTIK NASIONAL</a:t>
            </a:r>
            <a:endParaRPr lang="en-US" sz="3200" spc="2" dirty="0">
              <a:solidFill>
                <a:srgbClr val="000000"/>
              </a:solidFill>
              <a:latin typeface="Franklin Gothic Book" panose="020B0503020102020204" pitchFamily="34" charset="0"/>
              <a:ea typeface="Poppins Ultra-Bold"/>
              <a:cs typeface="Poppins Ultra-Bold"/>
              <a:sym typeface="Poppins Ultra-Bold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612103D7-88B1-4C41-B053-16B4ACFA8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30582" y="1260248"/>
            <a:ext cx="2522237" cy="170508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63C5431B-1C12-4881-834D-66DFA3E45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95"/>
          <a:stretch/>
        </p:blipFill>
        <p:spPr bwMode="auto">
          <a:xfrm>
            <a:off x="7152819" y="1260248"/>
            <a:ext cx="1991181" cy="170508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77123B6-B361-4AE6-A580-40AC1D60A88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/>
          <a:stretch/>
        </p:blipFill>
        <p:spPr>
          <a:xfrm>
            <a:off x="596200" y="3466155"/>
            <a:ext cx="103047" cy="138185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E0E60807-D0E5-476B-88A3-92B0C238953D}"/>
              </a:ext>
            </a:extLst>
          </p:cNvPr>
          <p:cNvSpPr/>
          <p:nvPr/>
        </p:nvSpPr>
        <p:spPr>
          <a:xfrm>
            <a:off x="-15257" y="1214529"/>
            <a:ext cx="92354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itle 4">
            <a:extLst>
              <a:ext uri="{FF2B5EF4-FFF2-40B4-BE49-F238E27FC236}">
                <a16:creationId xmlns:a16="http://schemas.microsoft.com/office/drawing/2014/main" id="{8A956343-E35C-4198-B49D-D704CBEB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91" y="113104"/>
            <a:ext cx="7920880" cy="566738"/>
          </a:xfrm>
        </p:spPr>
        <p:txBody>
          <a:bodyPr>
            <a:noAutofit/>
          </a:bodyPr>
          <a:lstStyle/>
          <a:p>
            <a:r>
              <a:rPr lang="en-US" sz="2000" b="0" i="1" dirty="0">
                <a:latin typeface="Franklin Gothic Medium Cond" pitchFamily="34" charset="0"/>
              </a:rPr>
              <a:t>BADAN PUSAT STATISTIK</a:t>
            </a:r>
          </a:p>
        </p:txBody>
      </p:sp>
    </p:spTree>
    <p:extLst>
      <p:ext uri="{BB962C8B-B14F-4D97-AF65-F5344CB8AC3E}">
        <p14:creationId xmlns:p14="http://schemas.microsoft.com/office/powerpoint/2010/main" val="180751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4813300" y="1015443"/>
            <a:ext cx="0" cy="5854280"/>
          </a:xfrm>
          <a:prstGeom prst="line">
            <a:avLst/>
          </a:prstGeom>
          <a:ln w="28575" cap="rnd">
            <a:solidFill>
              <a:schemeClr val="tx1"/>
            </a:solidFill>
            <a:prstDash val="sysDash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822275" y="876448"/>
            <a:ext cx="4316388" cy="602200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19" b="1" dirty="0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7100774-7A52-460B-93EA-2D8FBCA0F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605682"/>
              </p:ext>
            </p:extLst>
          </p:nvPr>
        </p:nvGraphicFramePr>
        <p:xfrm>
          <a:off x="0" y="6559476"/>
          <a:ext cx="914436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471351" y="1687764"/>
            <a:ext cx="2278235" cy="289596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3120" y="309710"/>
            <a:ext cx="7920880" cy="566738"/>
          </a:xfrm>
        </p:spPr>
        <p:txBody>
          <a:bodyPr>
            <a:noAutofit/>
          </a:bodyPr>
          <a:lstStyle/>
          <a:p>
            <a:pPr algn="r"/>
            <a:r>
              <a:rPr lang="en-US" sz="2800" dirty="0" err="1"/>
              <a:t>Aspek</a:t>
            </a:r>
            <a:r>
              <a:rPr lang="en-US" sz="2800" dirty="0"/>
              <a:t> </a:t>
            </a:r>
            <a:r>
              <a:rPr lang="en-US" sz="2800" dirty="0" err="1"/>
              <a:t>Pengelolaan</a:t>
            </a:r>
            <a:r>
              <a:rPr lang="en-US" sz="2800" dirty="0"/>
              <a:t> </a:t>
            </a:r>
            <a:r>
              <a:rPr lang="en-US" sz="2800" dirty="0" err="1"/>
              <a:t>Kegiatan</a:t>
            </a:r>
            <a:r>
              <a:rPr lang="en-US" sz="2800" dirty="0"/>
              <a:t> </a:t>
            </a:r>
            <a:r>
              <a:rPr lang="en-US" sz="2800" dirty="0" err="1"/>
              <a:t>Statistik</a:t>
            </a:r>
            <a:br>
              <a:rPr lang="en-ID" sz="2800" dirty="0"/>
            </a:br>
            <a:endParaRPr lang="en-US" sz="2800" dirty="0">
              <a:latin typeface="Franklin Gothic Medium Cond" pitchFamily="34" charset="0"/>
            </a:endParaRPr>
          </a:p>
        </p:txBody>
      </p:sp>
      <p:sp>
        <p:nvSpPr>
          <p:cNvPr id="21" name="Half Frame 20"/>
          <p:cNvSpPr/>
          <p:nvPr/>
        </p:nvSpPr>
        <p:spPr>
          <a:xfrm>
            <a:off x="4892727" y="1687764"/>
            <a:ext cx="274320" cy="274320"/>
          </a:xfrm>
          <a:prstGeom prst="halfFrame">
            <a:avLst>
              <a:gd name="adj1" fmla="val 8849"/>
              <a:gd name="adj2" fmla="val 798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Half Frame 21"/>
          <p:cNvSpPr/>
          <p:nvPr/>
        </p:nvSpPr>
        <p:spPr>
          <a:xfrm flipV="1">
            <a:off x="4909240" y="6083064"/>
            <a:ext cx="274320" cy="274320"/>
          </a:xfrm>
          <a:prstGeom prst="halfFrame">
            <a:avLst>
              <a:gd name="adj1" fmla="val 8849"/>
              <a:gd name="adj2" fmla="val 798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Half Frame 22"/>
          <p:cNvSpPr/>
          <p:nvPr/>
        </p:nvSpPr>
        <p:spPr>
          <a:xfrm flipH="1" flipV="1">
            <a:off x="8774671" y="6101143"/>
            <a:ext cx="274320" cy="274320"/>
          </a:xfrm>
          <a:prstGeom prst="halfFrame">
            <a:avLst>
              <a:gd name="adj1" fmla="val 8849"/>
              <a:gd name="adj2" fmla="val 798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Half Frame 23"/>
          <p:cNvSpPr/>
          <p:nvPr/>
        </p:nvSpPr>
        <p:spPr>
          <a:xfrm rot="5400000">
            <a:off x="8787436" y="1687764"/>
            <a:ext cx="274320" cy="274320"/>
          </a:xfrm>
          <a:prstGeom prst="halfFrame">
            <a:avLst>
              <a:gd name="adj1" fmla="val 8849"/>
              <a:gd name="adj2" fmla="val 798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229F74-6C83-4631-90F1-20935D7104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73" b="7394"/>
          <a:stretch/>
        </p:blipFill>
        <p:spPr>
          <a:xfrm>
            <a:off x="4938286" y="1736790"/>
            <a:ext cx="4059755" cy="46025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7154C9D-5FA6-45DB-8E31-D0C45A8655B0}"/>
              </a:ext>
            </a:extLst>
          </p:cNvPr>
          <p:cNvSpPr txBox="1"/>
          <p:nvPr/>
        </p:nvSpPr>
        <p:spPr>
          <a:xfrm>
            <a:off x="352855" y="2066874"/>
            <a:ext cx="4677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1800" dirty="0" err="1"/>
              <a:t>Pelaksanaan</a:t>
            </a:r>
            <a:r>
              <a:rPr lang="en-US" sz="1800" dirty="0"/>
              <a:t> </a:t>
            </a:r>
            <a:r>
              <a:rPr lang="en-US" sz="1800" dirty="0" err="1"/>
              <a:t>Rekomendasi</a:t>
            </a:r>
            <a:r>
              <a:rPr lang="en-US" sz="1800" dirty="0"/>
              <a:t> </a:t>
            </a:r>
            <a:r>
              <a:rPr lang="en-US" sz="1800" dirty="0" err="1"/>
              <a:t>Kegiatan</a:t>
            </a:r>
            <a:r>
              <a:rPr lang="en-US" sz="1800" dirty="0"/>
              <a:t> </a:t>
            </a:r>
            <a:r>
              <a:rPr lang="en-US" sz="1800" dirty="0" err="1"/>
              <a:t>Statistik</a:t>
            </a:r>
            <a:endParaRPr lang="en-US" sz="1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497A0C-48B7-477C-9460-E943A7F3B631}"/>
              </a:ext>
            </a:extLst>
          </p:cNvPr>
          <p:cNvSpPr txBox="1"/>
          <p:nvPr/>
        </p:nvSpPr>
        <p:spPr>
          <a:xfrm>
            <a:off x="369368" y="2852200"/>
            <a:ext cx="46770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Mekanisme</a:t>
            </a:r>
            <a:r>
              <a:rPr lang="en-US" sz="1800" dirty="0"/>
              <a:t> </a:t>
            </a:r>
            <a:r>
              <a:rPr lang="en-US" sz="1800" dirty="0" err="1"/>
              <a:t>pemberian</a:t>
            </a:r>
            <a:r>
              <a:rPr lang="en-US" sz="1800" dirty="0"/>
              <a:t> </a:t>
            </a:r>
            <a:r>
              <a:rPr lang="en-US" sz="1800" dirty="0" err="1"/>
              <a:t>rekomendasi</a:t>
            </a:r>
            <a:r>
              <a:rPr lang="en-US" sz="1800" dirty="0"/>
              <a:t> </a:t>
            </a:r>
            <a:r>
              <a:rPr lang="en-US" sz="1800" dirty="0" err="1"/>
              <a:t>kegiatan</a:t>
            </a:r>
            <a:r>
              <a:rPr lang="en-US" sz="1800" dirty="0"/>
              <a:t> </a:t>
            </a:r>
            <a:r>
              <a:rPr lang="en-US" sz="1800" dirty="0" err="1"/>
              <a:t>statistik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dirty="0" err="1"/>
              <a:t>Aplikasi</a:t>
            </a:r>
            <a:r>
              <a:rPr lang="en-US" sz="1800" dirty="0"/>
              <a:t> </a:t>
            </a:r>
            <a:r>
              <a:rPr lang="en-US" sz="1800" b="1" dirty="0"/>
              <a:t>ROMANTIK</a:t>
            </a:r>
            <a:r>
              <a:rPr lang="en-US" sz="1800" dirty="0"/>
              <a:t> (</a:t>
            </a:r>
            <a:r>
              <a:rPr lang="en-US" sz="1800" dirty="0" err="1"/>
              <a:t>Rekomendasi</a:t>
            </a:r>
            <a:r>
              <a:rPr lang="en-US" sz="1800" dirty="0"/>
              <a:t> </a:t>
            </a:r>
            <a:r>
              <a:rPr lang="en-US" sz="1800" dirty="0" err="1"/>
              <a:t>Kegiatan</a:t>
            </a:r>
            <a:r>
              <a:rPr lang="en-US" sz="1800" dirty="0"/>
              <a:t> </a:t>
            </a:r>
            <a:r>
              <a:rPr lang="en-US" sz="1800" dirty="0" err="1"/>
              <a:t>Statistik</a:t>
            </a:r>
            <a:r>
              <a:rPr lang="en-US" sz="1800" dirty="0"/>
              <a:t>).  </a:t>
            </a:r>
          </a:p>
        </p:txBody>
      </p:sp>
      <p:sp>
        <p:nvSpPr>
          <p:cNvPr id="28" name="Slide Number Placeholder 1">
            <a:extLst>
              <a:ext uri="{FF2B5EF4-FFF2-40B4-BE49-F238E27FC236}">
                <a16:creationId xmlns:a16="http://schemas.microsoft.com/office/drawing/2014/main" id="{75276BBB-1474-4A31-B09B-99A771FE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</p:spPr>
        <p:txBody>
          <a:bodyPr/>
          <a:lstStyle/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10</a:t>
            </a:fld>
            <a:endParaRPr lang="id-ID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03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id-ID" dirty="0">
                <a:latin typeface="Franklin Gothic Medium Cond" pitchFamily="34" charset="0"/>
              </a:rPr>
              <a:t>Aspek Penguatan SSN Berkelanjutan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3F9D-166D-4281-9B5A-8D63A7307FC5}" type="slidenum">
              <a:rPr lang="id-ID" smtClean="0"/>
              <a:pPr/>
              <a:t>11</a:t>
            </a:fld>
            <a:endParaRPr lang="id-ID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922400" y="2537764"/>
            <a:ext cx="622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101600" y="1337435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2400" b="1" dirty="0">
                <a:solidFill>
                  <a:srgbClr val="4F81BD"/>
                </a:solidFill>
              </a:rPr>
              <a:t>Perencanaan Pembangunan Statistik</a:t>
            </a:r>
          </a:p>
        </p:txBody>
      </p:sp>
      <p:sp>
        <p:nvSpPr>
          <p:cNvPr id="7" name="Rectangle 6"/>
          <p:cNvSpPr/>
          <p:nvPr/>
        </p:nvSpPr>
        <p:spPr>
          <a:xfrm>
            <a:off x="3038594" y="1697464"/>
            <a:ext cx="61054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ID" sz="2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Rencana</a:t>
            </a:r>
            <a:r>
              <a:rPr lang="en-ID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D" sz="2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aksi</a:t>
            </a:r>
            <a:r>
              <a:rPr lang="en-ID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D" sz="2000" b="1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Satu Data Indonesia </a:t>
            </a:r>
            <a:r>
              <a:rPr lang="en-ID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 </a:t>
            </a:r>
            <a:r>
              <a:rPr lang="en-ID" sz="2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lingkungan</a:t>
            </a:r>
            <a:r>
              <a:rPr lang="en-ID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D" sz="2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instansi</a:t>
            </a:r>
            <a:r>
              <a:rPr lang="en-ID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D" sz="2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pusat</a:t>
            </a:r>
            <a:r>
              <a:rPr lang="en-ID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dan/</a:t>
            </a:r>
            <a:r>
              <a:rPr lang="en-ID" sz="2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atau</a:t>
            </a:r>
            <a:r>
              <a:rPr lang="en-ID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D" sz="2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pemerintah</a:t>
            </a:r>
            <a:r>
              <a:rPr lang="en-ID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D" sz="20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daerah</a:t>
            </a:r>
            <a:r>
              <a:rPr lang="en-ID" sz="2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024000" y="6415929"/>
            <a:ext cx="6120000" cy="0"/>
          </a:xfrm>
          <a:prstGeom prst="line">
            <a:avLst/>
          </a:prstGeom>
          <a:ln w="38100">
            <a:solidFill>
              <a:srgbClr val="779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0" y="52156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3600" b="1" dirty="0">
                <a:solidFill>
                  <a:srgbClr val="9BBB59">
                    <a:lumMod val="75000"/>
                  </a:srgbClr>
                </a:solidFill>
              </a:rPr>
              <a:t>Pemanfaatan Big Data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31090" y="5461821"/>
            <a:ext cx="61054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000" dirty="0" err="1">
                <a:solidFill>
                  <a:prstClr val="black"/>
                </a:solidFill>
              </a:rPr>
              <a:t>Memanfaatkan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b="1" i="1" dirty="0">
                <a:solidFill>
                  <a:schemeClr val="accent3">
                    <a:lumMod val="75000"/>
                  </a:schemeClr>
                </a:solidFill>
              </a:rPr>
              <a:t>big data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n-US" sz="2000" b="1" i="1" dirty="0">
                <a:solidFill>
                  <a:schemeClr val="accent3">
                    <a:lumMod val="75000"/>
                  </a:schemeClr>
                </a:solidFill>
              </a:rPr>
              <a:t>Crowdsource, data-streaming, web-scraping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r>
              <a:rPr lang="en-US" sz="2000" dirty="0">
                <a:solidFill>
                  <a:prstClr val="black"/>
                </a:solidFill>
              </a:rPr>
              <a:t> yang </a:t>
            </a:r>
            <a:r>
              <a:rPr lang="en-US" sz="2000" dirty="0" err="1">
                <a:solidFill>
                  <a:prstClr val="black"/>
                </a:solidFill>
              </a:rPr>
              <a:t>menghasilkan</a:t>
            </a:r>
            <a:r>
              <a:rPr lang="en-US" sz="2000" dirty="0">
                <a:solidFill>
                  <a:prstClr val="black"/>
                </a:solidFill>
              </a:rPr>
              <a:t> data </a:t>
            </a:r>
            <a:r>
              <a:rPr lang="en-US" sz="2000" dirty="0" err="1">
                <a:solidFill>
                  <a:prstClr val="black"/>
                </a:solidFill>
              </a:rPr>
              <a:t>statistik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dirty="0" err="1">
                <a:solidFill>
                  <a:prstClr val="black"/>
                </a:solidFill>
              </a:rPr>
              <a:t>sebagai</a:t>
            </a:r>
            <a:r>
              <a:rPr lang="en-US" sz="2000" dirty="0">
                <a:solidFill>
                  <a:prstClr val="black"/>
                </a:solidFill>
              </a:rPr>
              <a:t> data </a:t>
            </a:r>
            <a:r>
              <a:rPr lang="en-US" sz="2000" dirty="0" err="1">
                <a:solidFill>
                  <a:prstClr val="black"/>
                </a:solidFill>
              </a:rPr>
              <a:t>pendukung</a:t>
            </a:r>
            <a:endParaRPr lang="en-US" sz="2000" dirty="0">
              <a:solidFill>
                <a:prstClr val="black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4544229"/>
            <a:ext cx="595807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07682" y="4026385"/>
            <a:ext cx="2936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chemeClr val="accent2"/>
                </a:solidFill>
              </a:rPr>
              <a:t>Penyebarluasan Data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2276" y="3590121"/>
            <a:ext cx="61054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err="1"/>
              <a:t>Penyebarluasan</a:t>
            </a:r>
            <a:r>
              <a:rPr lang="en-US" sz="2000" dirty="0"/>
              <a:t> data </a:t>
            </a:r>
            <a:r>
              <a:rPr lang="en-US" sz="2000" dirty="0" err="1"/>
              <a:t>melalui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2"/>
                </a:solidFill>
              </a:rPr>
              <a:t>portal SDI</a:t>
            </a:r>
            <a:r>
              <a:rPr lang="en-US" sz="2000" dirty="0"/>
              <a:t> yang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rujukan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penyelenggara</a:t>
            </a:r>
            <a:r>
              <a:rPr lang="en-US" sz="2000" dirty="0"/>
              <a:t>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 data </a:t>
            </a:r>
            <a:r>
              <a:rPr lang="en-US" sz="2000" dirty="0" err="1"/>
              <a:t>statistik</a:t>
            </a:r>
            <a:endParaRPr lang="en-US" sz="2000" dirty="0"/>
          </a:p>
        </p:txBody>
      </p:sp>
      <p:sp>
        <p:nvSpPr>
          <p:cNvPr id="3" name="Oval 2"/>
          <p:cNvSpPr/>
          <p:nvPr/>
        </p:nvSpPr>
        <p:spPr>
          <a:xfrm>
            <a:off x="2710750" y="2353098"/>
            <a:ext cx="342900" cy="3429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58075" y="4372779"/>
            <a:ext cx="342900" cy="3429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91182" y="6244479"/>
            <a:ext cx="342900" cy="3429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7793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Business Growth with solid fi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54362" y="1180710"/>
            <a:ext cx="900229" cy="90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all center with solid fi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8113712" y="3189079"/>
            <a:ext cx="880279" cy="880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\Downloads\divid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90" y="5786385"/>
            <a:ext cx="629544" cy="62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75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192980A-B593-4196-9F06-ED735CC0D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717819"/>
              </p:ext>
            </p:extLst>
          </p:nvPr>
        </p:nvGraphicFramePr>
        <p:xfrm>
          <a:off x="0" y="6559476"/>
          <a:ext cx="914436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Rectangle 95"/>
          <p:cNvSpPr/>
          <p:nvPr/>
        </p:nvSpPr>
        <p:spPr>
          <a:xfrm>
            <a:off x="1094108" y="2678033"/>
            <a:ext cx="7766470" cy="1469380"/>
          </a:xfrm>
          <a:custGeom>
            <a:avLst/>
            <a:gdLst/>
            <a:ahLst/>
            <a:cxnLst/>
            <a:rect l="l" t="t" r="r" b="b"/>
            <a:pathLst>
              <a:path w="7060228" h="1423226">
                <a:moveTo>
                  <a:pt x="37481" y="0"/>
                </a:moveTo>
                <a:lnTo>
                  <a:pt x="7060228" y="0"/>
                </a:lnTo>
                <a:lnTo>
                  <a:pt x="7060228" y="1423226"/>
                </a:lnTo>
                <a:lnTo>
                  <a:pt x="189500" y="1423226"/>
                </a:lnTo>
                <a:cubicBezTo>
                  <a:pt x="514211" y="1354062"/>
                  <a:pt x="757481" y="1065440"/>
                  <a:pt x="757481" y="720000"/>
                </a:cubicBezTo>
                <a:cubicBezTo>
                  <a:pt x="757481" y="322355"/>
                  <a:pt x="435126" y="0"/>
                  <a:pt x="37481" y="0"/>
                </a:cubicBezTo>
                <a:close/>
                <a:moveTo>
                  <a:pt x="0" y="0"/>
                </a:moveTo>
                <a:lnTo>
                  <a:pt x="37481" y="0"/>
                </a:lnTo>
                <a:lnTo>
                  <a:pt x="0" y="3040"/>
                </a:lnTo>
                <a:close/>
              </a:path>
            </a:pathLst>
          </a:custGeom>
          <a:solidFill>
            <a:srgbClr val="262626">
              <a:alpha val="45882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91993" y="4245128"/>
            <a:ext cx="7766470" cy="1469380"/>
          </a:xfrm>
          <a:custGeom>
            <a:avLst/>
            <a:gdLst/>
            <a:ahLst/>
            <a:cxnLst/>
            <a:rect l="l" t="t" r="r" b="b"/>
            <a:pathLst>
              <a:path w="7060228" h="1423226">
                <a:moveTo>
                  <a:pt x="37481" y="0"/>
                </a:moveTo>
                <a:lnTo>
                  <a:pt x="7060228" y="0"/>
                </a:lnTo>
                <a:lnTo>
                  <a:pt x="7060228" y="1423226"/>
                </a:lnTo>
                <a:lnTo>
                  <a:pt x="189500" y="1423226"/>
                </a:lnTo>
                <a:cubicBezTo>
                  <a:pt x="514211" y="1354062"/>
                  <a:pt x="757481" y="1065440"/>
                  <a:pt x="757481" y="720000"/>
                </a:cubicBezTo>
                <a:cubicBezTo>
                  <a:pt x="757481" y="322355"/>
                  <a:pt x="435126" y="0"/>
                  <a:pt x="37481" y="0"/>
                </a:cubicBezTo>
                <a:close/>
                <a:moveTo>
                  <a:pt x="0" y="0"/>
                </a:moveTo>
                <a:lnTo>
                  <a:pt x="37481" y="0"/>
                </a:lnTo>
                <a:lnTo>
                  <a:pt x="0" y="3040"/>
                </a:lnTo>
                <a:close/>
              </a:path>
            </a:pathLst>
          </a:custGeom>
          <a:solidFill>
            <a:srgbClr val="FFC000">
              <a:alpha val="49020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id-ID" dirty="0"/>
              <a:t>Tips untuk PEMDA</a:t>
            </a:r>
            <a:r>
              <a:rPr lang="en-US" dirty="0"/>
              <a:t> (1)</a:t>
            </a:r>
            <a:endParaRPr lang="id-ID" dirty="0"/>
          </a:p>
        </p:txBody>
      </p:sp>
      <p:sp>
        <p:nvSpPr>
          <p:cNvPr id="2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3F9D-166D-4281-9B5A-8D63A7307FC5}" type="slidenum">
              <a:rPr lang="id-ID" smtClean="0"/>
              <a:pPr/>
              <a:t>12</a:t>
            </a:fld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2021582" y="3226150"/>
            <a:ext cx="6736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2000" dirty="0">
                <a:solidFill>
                  <a:schemeClr val="bg1"/>
                </a:solidFill>
              </a:rPr>
              <a:t>Melakukan Sosialisasi Data Statistik kepada publik melalui webinar atau sejenisnya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79467" y="2707413"/>
            <a:ext cx="1440000" cy="1440000"/>
            <a:chOff x="818400" y="3485400"/>
            <a:chExt cx="1440000" cy="1440000"/>
          </a:xfrm>
        </p:grpSpPr>
        <p:sp>
          <p:nvSpPr>
            <p:cNvPr id="17" name="Oval 16"/>
            <p:cNvSpPr/>
            <p:nvPr/>
          </p:nvSpPr>
          <p:spPr>
            <a:xfrm>
              <a:off x="818400" y="3485400"/>
              <a:ext cx="1440000" cy="1440000"/>
            </a:xfrm>
            <a:prstGeom prst="ellipse">
              <a:avLst/>
            </a:prstGeom>
            <a:solidFill>
              <a:srgbClr val="262626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FFC000"/>
                </a:solidFill>
                <a:latin typeface="+mj-lt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270" y="3719400"/>
              <a:ext cx="1014259" cy="972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6" name="Group 25"/>
          <p:cNvGrpSpPr/>
          <p:nvPr/>
        </p:nvGrpSpPr>
        <p:grpSpPr>
          <a:xfrm>
            <a:off x="450045" y="4252286"/>
            <a:ext cx="1440000" cy="1440000"/>
            <a:chOff x="1066641" y="5214456"/>
            <a:chExt cx="1440000" cy="1440000"/>
          </a:xfrm>
        </p:grpSpPr>
        <p:sp>
          <p:nvSpPr>
            <p:cNvPr id="6" name="Oval 5"/>
            <p:cNvSpPr/>
            <p:nvPr/>
          </p:nvSpPr>
          <p:spPr>
            <a:xfrm>
              <a:off x="1066641" y="5214456"/>
              <a:ext cx="1440000" cy="14400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+mj-lt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558304" y="5482434"/>
              <a:ext cx="456673" cy="904044"/>
              <a:chOff x="3429000" y="5018556"/>
              <a:chExt cx="456673" cy="904044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3429000" y="5562600"/>
                <a:ext cx="0" cy="360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581400" y="5382600"/>
                <a:ext cx="0" cy="540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733800" y="5201625"/>
                <a:ext cx="0" cy="720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885673" y="5018556"/>
                <a:ext cx="0" cy="900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1940329" y="4495475"/>
            <a:ext cx="6736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Mengajukan rekomendasi kegiatan statistik melalui ROMANTIK</a:t>
            </a:r>
          </a:p>
        </p:txBody>
      </p:sp>
      <p:grpSp>
        <p:nvGrpSpPr>
          <p:cNvPr id="2107" name="Group 2106"/>
          <p:cNvGrpSpPr/>
          <p:nvPr/>
        </p:nvGrpSpPr>
        <p:grpSpPr>
          <a:xfrm>
            <a:off x="263137" y="1019175"/>
            <a:ext cx="8626862" cy="1600688"/>
            <a:chOff x="364737" y="1019175"/>
            <a:chExt cx="8626862" cy="1600688"/>
          </a:xfrm>
        </p:grpSpPr>
        <p:sp>
          <p:nvSpPr>
            <p:cNvPr id="11" name="Rectangle 10"/>
            <p:cNvSpPr/>
            <p:nvPr/>
          </p:nvSpPr>
          <p:spPr>
            <a:xfrm>
              <a:off x="364737" y="1062038"/>
              <a:ext cx="8620512" cy="1517772"/>
            </a:xfrm>
            <a:custGeom>
              <a:avLst/>
              <a:gdLst/>
              <a:ahLst/>
              <a:cxnLst/>
              <a:rect l="l" t="t" r="r" b="b"/>
              <a:pathLst>
                <a:path w="8620512" h="1517772">
                  <a:moveTo>
                    <a:pt x="756183" y="271462"/>
                  </a:moveTo>
                  <a:lnTo>
                    <a:pt x="756183" y="1446371"/>
                  </a:lnTo>
                  <a:lnTo>
                    <a:pt x="903615" y="1446371"/>
                  </a:lnTo>
                  <a:lnTo>
                    <a:pt x="903615" y="271462"/>
                  </a:lnTo>
                  <a:close/>
                  <a:moveTo>
                    <a:pt x="823725" y="0"/>
                  </a:moveTo>
                  <a:lnTo>
                    <a:pt x="8620512" y="0"/>
                  </a:lnTo>
                  <a:lnTo>
                    <a:pt x="8620512" y="1517772"/>
                  </a:lnTo>
                  <a:lnTo>
                    <a:pt x="4626363" y="1517772"/>
                  </a:lnTo>
                  <a:lnTo>
                    <a:pt x="4626363" y="1517075"/>
                  </a:lnTo>
                  <a:lnTo>
                    <a:pt x="245997" y="1517075"/>
                  </a:lnTo>
                  <a:cubicBezTo>
                    <a:pt x="201165" y="1503885"/>
                    <a:pt x="163616" y="1489717"/>
                    <a:pt x="134732" y="1474733"/>
                  </a:cubicBezTo>
                  <a:cubicBezTo>
                    <a:pt x="106757" y="1455399"/>
                    <a:pt x="82323" y="1433776"/>
                    <a:pt x="61907" y="1410217"/>
                  </a:cubicBezTo>
                  <a:lnTo>
                    <a:pt x="61511" y="1408045"/>
                  </a:lnTo>
                  <a:lnTo>
                    <a:pt x="61347" y="1409676"/>
                  </a:lnTo>
                  <a:cubicBezTo>
                    <a:pt x="54933" y="1405062"/>
                    <a:pt x="49764" y="1399382"/>
                    <a:pt x="44781" y="1393649"/>
                  </a:cubicBezTo>
                  <a:cubicBezTo>
                    <a:pt x="-4380" y="1282078"/>
                    <a:pt x="-14090" y="1166628"/>
                    <a:pt x="20754" y="1069877"/>
                  </a:cubicBezTo>
                  <a:lnTo>
                    <a:pt x="502043" y="230052"/>
                  </a:lnTo>
                  <a:lnTo>
                    <a:pt x="587133" y="97404"/>
                  </a:lnTo>
                  <a:cubicBezTo>
                    <a:pt x="652008" y="29146"/>
                    <a:pt x="755598" y="-7543"/>
                    <a:pt x="866768" y="4766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1" name="Picture 3" descr="C:\Users\USER\Downloads\warning-sig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021" y="1019175"/>
              <a:ext cx="1527298" cy="1600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2165350" y="1184970"/>
              <a:ext cx="6826249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/>
              <a:r>
                <a:rPr lang="en-US" sz="2000" dirty="0" err="1">
                  <a:solidFill>
                    <a:schemeClr val="bg1"/>
                  </a:solidFill>
                </a:rPr>
                <a:t>Memiliki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laporan</a:t>
              </a:r>
              <a:r>
                <a:rPr lang="en-US" sz="2000" dirty="0">
                  <a:solidFill>
                    <a:schemeClr val="bg1"/>
                  </a:solidFill>
                </a:rPr>
                <a:t>/</a:t>
              </a:r>
              <a:r>
                <a:rPr lang="en-US" sz="2000" dirty="0" err="1">
                  <a:solidFill>
                    <a:schemeClr val="bg1"/>
                  </a:solidFill>
                </a:rPr>
                <a:t>publikasi</a:t>
              </a:r>
              <a:r>
                <a:rPr lang="en-US" sz="2000" dirty="0">
                  <a:solidFill>
                    <a:schemeClr val="bg1"/>
                  </a:solidFill>
                </a:rPr>
                <a:t> yang </a:t>
              </a:r>
              <a:r>
                <a:rPr lang="en-US" sz="2000" dirty="0" err="1">
                  <a:solidFill>
                    <a:schemeClr val="bg1"/>
                  </a:solidFill>
                </a:rPr>
                <a:t>berisi</a:t>
              </a:r>
              <a:r>
                <a:rPr lang="en-US" sz="2000" dirty="0">
                  <a:solidFill>
                    <a:schemeClr val="bg1"/>
                  </a:solidFill>
                </a:rPr>
                <a:t> data </a:t>
              </a:r>
              <a:r>
                <a:rPr lang="en-US" sz="2000" dirty="0" err="1">
                  <a:solidFill>
                    <a:schemeClr val="bg1"/>
                  </a:solidFill>
                </a:rPr>
                <a:t>dari</a:t>
              </a:r>
              <a:r>
                <a:rPr lang="en-US" sz="2000" dirty="0">
                  <a:solidFill>
                    <a:schemeClr val="bg1"/>
                  </a:solidFill>
                </a:rPr>
                <a:t> BPS dan </a:t>
              </a:r>
              <a:r>
                <a:rPr lang="en-US" sz="2000" dirty="0" err="1">
                  <a:solidFill>
                    <a:schemeClr val="bg1"/>
                  </a:solidFill>
                </a:rPr>
                <a:t>Pemda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untuk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Perencanaan</a:t>
              </a:r>
              <a:r>
                <a:rPr lang="en-US" sz="2000" dirty="0">
                  <a:solidFill>
                    <a:schemeClr val="bg1"/>
                  </a:solidFill>
                </a:rPr>
                <a:t>, Monitoring, </a:t>
              </a:r>
              <a:r>
                <a:rPr lang="en-US" sz="2000" dirty="0" err="1">
                  <a:solidFill>
                    <a:schemeClr val="bg1"/>
                  </a:solidFill>
                </a:rPr>
                <a:t>Evaluasi</a:t>
              </a:r>
              <a:r>
                <a:rPr lang="en-US" sz="2000" dirty="0">
                  <a:solidFill>
                    <a:schemeClr val="bg1"/>
                  </a:solidFill>
                </a:rPr>
                <a:t>, dan/</a:t>
              </a:r>
              <a:r>
                <a:rPr lang="en-US" sz="2000" dirty="0" err="1">
                  <a:solidFill>
                    <a:schemeClr val="bg1"/>
                  </a:solidFill>
                </a:rPr>
                <a:t>atau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Penyusunan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Kebijakan</a:t>
              </a:r>
              <a:r>
                <a:rPr lang="en-US" sz="2000" dirty="0">
                  <a:solidFill>
                    <a:schemeClr val="bg1"/>
                  </a:solidFill>
                </a:rPr>
                <a:t>  yang </a:t>
              </a:r>
              <a:r>
                <a:rPr lang="en-US" sz="2000" dirty="0" err="1">
                  <a:solidFill>
                    <a:schemeClr val="bg1"/>
                  </a:solidFill>
                </a:rPr>
                <a:t>telah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dilakukan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reviu</a:t>
              </a:r>
              <a:r>
                <a:rPr lang="en-US" sz="2000" dirty="0">
                  <a:solidFill>
                    <a:schemeClr val="bg1"/>
                  </a:solidFill>
                </a:rPr>
                <a:t> dan </a:t>
              </a:r>
              <a:r>
                <a:rPr lang="en-US" sz="2000" dirty="0" err="1">
                  <a:solidFill>
                    <a:schemeClr val="bg1"/>
                  </a:solidFill>
                </a:rPr>
                <a:t>evaluasi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126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72B4503-875B-4ED7-A547-C71ACB10A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717819"/>
              </p:ext>
            </p:extLst>
          </p:nvPr>
        </p:nvGraphicFramePr>
        <p:xfrm>
          <a:off x="0" y="6559476"/>
          <a:ext cx="914436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Rectangle 95"/>
          <p:cNvSpPr/>
          <p:nvPr/>
        </p:nvSpPr>
        <p:spPr>
          <a:xfrm>
            <a:off x="1094108" y="2678033"/>
            <a:ext cx="7766470" cy="1469380"/>
          </a:xfrm>
          <a:custGeom>
            <a:avLst/>
            <a:gdLst/>
            <a:ahLst/>
            <a:cxnLst/>
            <a:rect l="l" t="t" r="r" b="b"/>
            <a:pathLst>
              <a:path w="7060228" h="1423226">
                <a:moveTo>
                  <a:pt x="37481" y="0"/>
                </a:moveTo>
                <a:lnTo>
                  <a:pt x="7060228" y="0"/>
                </a:lnTo>
                <a:lnTo>
                  <a:pt x="7060228" y="1423226"/>
                </a:lnTo>
                <a:lnTo>
                  <a:pt x="189500" y="1423226"/>
                </a:lnTo>
                <a:cubicBezTo>
                  <a:pt x="514211" y="1354062"/>
                  <a:pt x="757481" y="1065440"/>
                  <a:pt x="757481" y="720000"/>
                </a:cubicBezTo>
                <a:cubicBezTo>
                  <a:pt x="757481" y="322355"/>
                  <a:pt x="435126" y="0"/>
                  <a:pt x="37481" y="0"/>
                </a:cubicBezTo>
                <a:close/>
                <a:moveTo>
                  <a:pt x="0" y="0"/>
                </a:moveTo>
                <a:lnTo>
                  <a:pt x="37481" y="0"/>
                </a:lnTo>
                <a:lnTo>
                  <a:pt x="0" y="3040"/>
                </a:lnTo>
                <a:close/>
              </a:path>
            </a:pathLst>
          </a:custGeom>
          <a:solidFill>
            <a:srgbClr val="262626">
              <a:alpha val="45882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991993" y="4245128"/>
            <a:ext cx="7766470" cy="1469380"/>
          </a:xfrm>
          <a:custGeom>
            <a:avLst/>
            <a:gdLst/>
            <a:ahLst/>
            <a:cxnLst/>
            <a:rect l="l" t="t" r="r" b="b"/>
            <a:pathLst>
              <a:path w="7060228" h="1423226">
                <a:moveTo>
                  <a:pt x="37481" y="0"/>
                </a:moveTo>
                <a:lnTo>
                  <a:pt x="7060228" y="0"/>
                </a:lnTo>
                <a:lnTo>
                  <a:pt x="7060228" y="1423226"/>
                </a:lnTo>
                <a:lnTo>
                  <a:pt x="189500" y="1423226"/>
                </a:lnTo>
                <a:cubicBezTo>
                  <a:pt x="514211" y="1354062"/>
                  <a:pt x="757481" y="1065440"/>
                  <a:pt x="757481" y="720000"/>
                </a:cubicBezTo>
                <a:cubicBezTo>
                  <a:pt x="757481" y="322355"/>
                  <a:pt x="435126" y="0"/>
                  <a:pt x="37481" y="0"/>
                </a:cubicBezTo>
                <a:close/>
                <a:moveTo>
                  <a:pt x="0" y="0"/>
                </a:moveTo>
                <a:lnTo>
                  <a:pt x="37481" y="0"/>
                </a:lnTo>
                <a:lnTo>
                  <a:pt x="0" y="3040"/>
                </a:lnTo>
                <a:close/>
              </a:path>
            </a:pathLst>
          </a:custGeom>
          <a:solidFill>
            <a:srgbClr val="FFC000">
              <a:alpha val="49020"/>
            </a:srgb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id-ID" dirty="0"/>
              <a:t>Tips untuk PEMDA</a:t>
            </a:r>
            <a:r>
              <a:rPr lang="en-US" dirty="0"/>
              <a:t> (2)</a:t>
            </a:r>
            <a:endParaRPr lang="id-ID" dirty="0"/>
          </a:p>
        </p:txBody>
      </p:sp>
      <p:sp>
        <p:nvSpPr>
          <p:cNvPr id="29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3F9D-166D-4281-9B5A-8D63A7307FC5}" type="slidenum">
              <a:rPr lang="id-ID" smtClean="0"/>
              <a:pPr/>
              <a:t>13</a:t>
            </a:fld>
            <a:endParaRPr lang="id-ID" dirty="0"/>
          </a:p>
        </p:txBody>
      </p:sp>
      <p:sp>
        <p:nvSpPr>
          <p:cNvPr id="9" name="TextBox 8"/>
          <p:cNvSpPr txBox="1"/>
          <p:nvPr/>
        </p:nvSpPr>
        <p:spPr>
          <a:xfrm>
            <a:off x="2021582" y="3226150"/>
            <a:ext cx="6736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>
                <a:solidFill>
                  <a:schemeClr val="bg1"/>
                </a:solidFill>
              </a:rPr>
              <a:t>Memanfaatkan Big Data untuk mengahsilkan data satististik. 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79467" y="2707413"/>
            <a:ext cx="1440000" cy="1440000"/>
            <a:chOff x="818400" y="3485400"/>
            <a:chExt cx="1440000" cy="1440000"/>
          </a:xfrm>
        </p:grpSpPr>
        <p:sp>
          <p:nvSpPr>
            <p:cNvPr id="17" name="Oval 16"/>
            <p:cNvSpPr/>
            <p:nvPr/>
          </p:nvSpPr>
          <p:spPr>
            <a:xfrm>
              <a:off x="818400" y="3485400"/>
              <a:ext cx="1440000" cy="1440000"/>
            </a:xfrm>
            <a:prstGeom prst="ellipse">
              <a:avLst/>
            </a:prstGeom>
            <a:solidFill>
              <a:srgbClr val="262626"/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rgbClr val="FFC000"/>
                </a:solidFill>
                <a:latin typeface="+mj-lt"/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/>
          </p:blipFill>
          <p:spPr>
            <a:xfrm>
              <a:off x="985820" y="3841069"/>
              <a:ext cx="1149814" cy="65160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6" name="Group 25"/>
          <p:cNvGrpSpPr/>
          <p:nvPr/>
        </p:nvGrpSpPr>
        <p:grpSpPr>
          <a:xfrm>
            <a:off x="450045" y="4252286"/>
            <a:ext cx="1440000" cy="1440000"/>
            <a:chOff x="1066641" y="5214456"/>
            <a:chExt cx="1440000" cy="1440000"/>
          </a:xfrm>
        </p:grpSpPr>
        <p:sp>
          <p:nvSpPr>
            <p:cNvPr id="6" name="Oval 5"/>
            <p:cNvSpPr/>
            <p:nvPr/>
          </p:nvSpPr>
          <p:spPr>
            <a:xfrm>
              <a:off x="1066641" y="5214456"/>
              <a:ext cx="1440000" cy="1440000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rgbClr val="2626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+mj-lt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558304" y="5482434"/>
              <a:ext cx="456673" cy="904044"/>
              <a:chOff x="3429000" y="5018556"/>
              <a:chExt cx="456673" cy="904044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3429000" y="5562600"/>
                <a:ext cx="0" cy="360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581400" y="5382600"/>
                <a:ext cx="0" cy="540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733800" y="5201625"/>
                <a:ext cx="0" cy="720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885673" y="5018556"/>
                <a:ext cx="0" cy="900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1940329" y="4495475"/>
            <a:ext cx="6736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000" dirty="0"/>
              <a:t>Setiap kegiatan perlu dilakukan pemutakhiran, monitoring, dan evaluasi </a:t>
            </a:r>
          </a:p>
        </p:txBody>
      </p:sp>
      <p:grpSp>
        <p:nvGrpSpPr>
          <p:cNvPr id="2107" name="Group 2106"/>
          <p:cNvGrpSpPr/>
          <p:nvPr/>
        </p:nvGrpSpPr>
        <p:grpSpPr>
          <a:xfrm>
            <a:off x="533593" y="890990"/>
            <a:ext cx="8610407" cy="1658719"/>
            <a:chOff x="635193" y="890990"/>
            <a:chExt cx="8610407" cy="1658719"/>
          </a:xfrm>
        </p:grpSpPr>
        <p:sp>
          <p:nvSpPr>
            <p:cNvPr id="11" name="Rectangle 10"/>
            <p:cNvSpPr/>
            <p:nvPr/>
          </p:nvSpPr>
          <p:spPr>
            <a:xfrm rot="10800000">
              <a:off x="635193" y="1031937"/>
              <a:ext cx="8610407" cy="1517772"/>
            </a:xfrm>
            <a:custGeom>
              <a:avLst/>
              <a:gdLst/>
              <a:ahLst/>
              <a:cxnLst/>
              <a:rect l="l" t="t" r="r" b="b"/>
              <a:pathLst>
                <a:path w="8620512" h="1517772">
                  <a:moveTo>
                    <a:pt x="756183" y="271462"/>
                  </a:moveTo>
                  <a:lnTo>
                    <a:pt x="756183" y="1446371"/>
                  </a:lnTo>
                  <a:lnTo>
                    <a:pt x="903615" y="1446371"/>
                  </a:lnTo>
                  <a:lnTo>
                    <a:pt x="903615" y="271462"/>
                  </a:lnTo>
                  <a:close/>
                  <a:moveTo>
                    <a:pt x="823725" y="0"/>
                  </a:moveTo>
                  <a:lnTo>
                    <a:pt x="8620512" y="0"/>
                  </a:lnTo>
                  <a:lnTo>
                    <a:pt x="8620512" y="1517772"/>
                  </a:lnTo>
                  <a:lnTo>
                    <a:pt x="4626363" y="1517772"/>
                  </a:lnTo>
                  <a:lnTo>
                    <a:pt x="4626363" y="1517075"/>
                  </a:lnTo>
                  <a:lnTo>
                    <a:pt x="245997" y="1517075"/>
                  </a:lnTo>
                  <a:cubicBezTo>
                    <a:pt x="201165" y="1503885"/>
                    <a:pt x="163616" y="1489717"/>
                    <a:pt x="134732" y="1474733"/>
                  </a:cubicBezTo>
                  <a:cubicBezTo>
                    <a:pt x="106757" y="1455399"/>
                    <a:pt x="82323" y="1433776"/>
                    <a:pt x="61907" y="1410217"/>
                  </a:cubicBezTo>
                  <a:lnTo>
                    <a:pt x="61511" y="1408045"/>
                  </a:lnTo>
                  <a:lnTo>
                    <a:pt x="61347" y="1409676"/>
                  </a:lnTo>
                  <a:cubicBezTo>
                    <a:pt x="54933" y="1405062"/>
                    <a:pt x="49764" y="1399382"/>
                    <a:pt x="44781" y="1393649"/>
                  </a:cubicBezTo>
                  <a:cubicBezTo>
                    <a:pt x="-4380" y="1282078"/>
                    <a:pt x="-14090" y="1166628"/>
                    <a:pt x="20754" y="1069877"/>
                  </a:cubicBezTo>
                  <a:lnTo>
                    <a:pt x="502043" y="230052"/>
                  </a:lnTo>
                  <a:lnTo>
                    <a:pt x="587133" y="97404"/>
                  </a:lnTo>
                  <a:cubicBezTo>
                    <a:pt x="652008" y="29146"/>
                    <a:pt x="755598" y="-7543"/>
                    <a:pt x="866768" y="4766"/>
                  </a:cubicBez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1" name="Picture 3" descr="Internet with solid fi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6775355" y="890990"/>
              <a:ext cx="1527298" cy="1527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1808196" y="1223567"/>
              <a:ext cx="682624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28600"/>
              <a:r>
                <a:rPr lang="pt-BR" sz="2000" dirty="0">
                  <a:solidFill>
                    <a:schemeClr val="bg1"/>
                  </a:solidFill>
                </a:rPr>
                <a:t>Pembaruan data melalui Portal SDI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01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13474" y="6356350"/>
            <a:ext cx="492008" cy="50165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/>
          <a:lstStyle/>
          <a:p>
            <a:pPr algn="ctr"/>
            <a:fld id="{5FCCC701-E316-47E0-B73F-C97053E9E28C}" type="slidenum">
              <a:rPr lang="id-ID" sz="1600" b="1" smtClean="0"/>
              <a:pPr algn="ctr"/>
              <a:t>14</a:t>
            </a:fld>
            <a:endParaRPr lang="id-ID" sz="1600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31801"/>
              </p:ext>
            </p:extLst>
          </p:nvPr>
        </p:nvGraphicFramePr>
        <p:xfrm>
          <a:off x="0" y="6363330"/>
          <a:ext cx="8316416" cy="50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580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r>
                        <a:rPr lang="id-ID" dirty="0"/>
                        <a:t>          </a:t>
                      </a:r>
                      <a:r>
                        <a:rPr lang="id-ID" baseline="0" dirty="0"/>
                        <a:t>    </a:t>
                      </a:r>
                      <a:r>
                        <a:rPr lang="id-ID" dirty="0"/>
                        <a:t>Badan Pusat Statistik</a:t>
                      </a:r>
                      <a:endParaRPr lang="id-ID" i="1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180245" y="6381750"/>
          <a:ext cx="5334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CorelDRAW" r:id="rId4" imgW="955080" imgH="749880" progId="">
                  <p:embed/>
                </p:oleObj>
              </mc:Choice>
              <mc:Fallback>
                <p:oleObj name="CorelDRAW" r:id="rId4" imgW="955080" imgH="7498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245" y="6381750"/>
                        <a:ext cx="5334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9"/>
          <p:cNvGrpSpPr/>
          <p:nvPr/>
        </p:nvGrpSpPr>
        <p:grpSpPr>
          <a:xfrm>
            <a:off x="1759135" y="2214250"/>
            <a:ext cx="5625730" cy="1955320"/>
            <a:chOff x="1759135" y="1268760"/>
            <a:chExt cx="5625730" cy="1955320"/>
          </a:xfrm>
        </p:grpSpPr>
        <p:sp>
          <p:nvSpPr>
            <p:cNvPr id="12" name="TextBox 11"/>
            <p:cNvSpPr txBox="1"/>
            <p:nvPr/>
          </p:nvSpPr>
          <p:spPr>
            <a:xfrm>
              <a:off x="1759135" y="1268760"/>
              <a:ext cx="562573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d-ID" sz="10000" b="1" dirty="0">
                  <a:solidFill>
                    <a:schemeClr val="tx2">
                      <a:lumMod val="75000"/>
                    </a:schemeClr>
                  </a:solidFill>
                  <a:latin typeface="Arial Black" pitchFamily="34" charset="0"/>
                </a:rPr>
                <a:t>D A T 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17064" y="2546972"/>
              <a:ext cx="5509872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d-ID" sz="3700" b="1" dirty="0">
                  <a:solidFill>
                    <a:schemeClr val="tx2">
                      <a:lumMod val="75000"/>
                    </a:schemeClr>
                  </a:solidFill>
                  <a:latin typeface="Segeo ui"/>
                </a:rPr>
                <a:t>Mencerdaskan Bangsa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175448" y="5301208"/>
            <a:ext cx="49685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4400" dirty="0">
                <a:solidFill>
                  <a:schemeClr val="accent1">
                    <a:lumMod val="50000"/>
                  </a:schemeClr>
                </a:solidFill>
                <a:latin typeface="Franklin Gothic Medium Cond" panose="020B0606030402020204" pitchFamily="34" charset="0"/>
              </a:rPr>
              <a:t>Terima Kasih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1105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13632"/>
              </p:ext>
            </p:extLst>
          </p:nvPr>
        </p:nvGraphicFramePr>
        <p:xfrm>
          <a:off x="-14014" y="0"/>
          <a:ext cx="914436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1566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3F9D-166D-4281-9B5A-8D63A7307FC5}" type="slidenum">
              <a:rPr lang="id-ID" smtClean="0"/>
              <a:pPr/>
              <a:t>2</a:t>
            </a:fld>
            <a:endParaRPr lang="id-ID"/>
          </a:p>
        </p:txBody>
      </p:sp>
      <p:pic>
        <p:nvPicPr>
          <p:cNvPr id="3" name="Picture 2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5380" y="-21708"/>
            <a:ext cx="9189720" cy="69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自由: 形状 10"/>
          <p:cNvSpPr/>
          <p:nvPr/>
        </p:nvSpPr>
        <p:spPr>
          <a:xfrm>
            <a:off x="5562600" y="1600200"/>
            <a:ext cx="3200400" cy="3787011"/>
          </a:xfrm>
          <a:custGeom>
            <a:avLst/>
            <a:gdLst>
              <a:gd name="connsiteX0" fmla="*/ 0 w 4533900"/>
              <a:gd name="connsiteY0" fmla="*/ 0 h 4533900"/>
              <a:gd name="connsiteX1" fmla="*/ 4533900 w 4533900"/>
              <a:gd name="connsiteY1" fmla="*/ 0 h 4533900"/>
              <a:gd name="connsiteX2" fmla="*/ 4533900 w 4533900"/>
              <a:gd name="connsiteY2" fmla="*/ 4533900 h 4533900"/>
              <a:gd name="connsiteX3" fmla="*/ 0 w 4533900"/>
              <a:gd name="connsiteY3" fmla="*/ 4533900 h 4533900"/>
              <a:gd name="connsiteX4" fmla="*/ 0 w 4533900"/>
              <a:gd name="connsiteY4" fmla="*/ 2863850 h 4533900"/>
              <a:gd name="connsiteX5" fmla="*/ 566738 w 4533900"/>
              <a:gd name="connsiteY5" fmla="*/ 2863850 h 4533900"/>
              <a:gd name="connsiteX6" fmla="*/ 566738 w 4533900"/>
              <a:gd name="connsiteY6" fmla="*/ 3967163 h 4533900"/>
              <a:gd name="connsiteX7" fmla="*/ 3967163 w 4533900"/>
              <a:gd name="connsiteY7" fmla="*/ 3967163 h 4533900"/>
              <a:gd name="connsiteX8" fmla="*/ 3967163 w 4533900"/>
              <a:gd name="connsiteY8" fmla="*/ 566738 h 4533900"/>
              <a:gd name="connsiteX9" fmla="*/ 566738 w 4533900"/>
              <a:gd name="connsiteY9" fmla="*/ 566738 h 4533900"/>
              <a:gd name="connsiteX10" fmla="*/ 566738 w 4533900"/>
              <a:gd name="connsiteY10" fmla="*/ 1670050 h 4533900"/>
              <a:gd name="connsiteX11" fmla="*/ 0 w 4533900"/>
              <a:gd name="connsiteY11" fmla="*/ 1670050 h 453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33900" h="4533900">
                <a:moveTo>
                  <a:pt x="0" y="0"/>
                </a:moveTo>
                <a:lnTo>
                  <a:pt x="4533900" y="0"/>
                </a:lnTo>
                <a:lnTo>
                  <a:pt x="4533900" y="4533900"/>
                </a:lnTo>
                <a:lnTo>
                  <a:pt x="0" y="4533900"/>
                </a:lnTo>
                <a:lnTo>
                  <a:pt x="0" y="2863850"/>
                </a:lnTo>
                <a:lnTo>
                  <a:pt x="566738" y="2863850"/>
                </a:lnTo>
                <a:lnTo>
                  <a:pt x="566738" y="3967163"/>
                </a:lnTo>
                <a:lnTo>
                  <a:pt x="3967163" y="3967163"/>
                </a:lnTo>
                <a:lnTo>
                  <a:pt x="3967163" y="566738"/>
                </a:lnTo>
                <a:lnTo>
                  <a:pt x="566738" y="566738"/>
                </a:lnTo>
                <a:lnTo>
                  <a:pt x="566738" y="1670050"/>
                </a:lnTo>
                <a:lnTo>
                  <a:pt x="0" y="16700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11"/>
          <p:cNvSpPr txBox="1"/>
          <p:nvPr/>
        </p:nvSpPr>
        <p:spPr>
          <a:xfrm>
            <a:off x="587981" y="2756647"/>
            <a:ext cx="6908306" cy="143435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C00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ko-KR" sz="6000" dirty="0">
                <a:solidFill>
                  <a:srgbClr val="FFC000"/>
                </a:solidFill>
                <a:latin typeface="Franklin Gothic Medium Cond" panose="020B0606030402020204" pitchFamily="34" charset="0"/>
                <a:ea typeface="Franklin Gothic Demi Cond" charset="0"/>
              </a:rPr>
              <a:t>MENUJU SATU DATA </a:t>
            </a:r>
            <a:endParaRPr lang="ko-KR" altLang="en-US" sz="6000" dirty="0">
              <a:solidFill>
                <a:srgbClr val="FFC000"/>
              </a:solidFill>
              <a:latin typeface="Franklin Gothic Medium Cond" panose="020B0606030402020204" pitchFamily="34" charset="0"/>
              <a:ea typeface="Franklin Gothic Demi C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2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sz="quarter" idx="13"/>
          </p:nvPr>
        </p:nvSpPr>
        <p:spPr>
          <a:xfrm>
            <a:off x="2359194" y="3347276"/>
            <a:ext cx="4316507" cy="460593"/>
          </a:xfrm>
          <a:solidFill>
            <a:schemeClr val="tx2">
              <a:lumMod val="50000"/>
            </a:schemeClr>
          </a:solidFill>
          <a:ln>
            <a:noFill/>
          </a:ln>
        </p:spPr>
        <p:txBody>
          <a:bodyPr rIns="216000" anchor="ctr">
            <a:noAutofit/>
          </a:bodyPr>
          <a:lstStyle/>
          <a:p>
            <a:pPr marL="0" indent="0" algn="ctr">
              <a:buNone/>
            </a:pPr>
            <a:r>
              <a:rPr lang="en-US" sz="1800" dirty="0" err="1">
                <a:solidFill>
                  <a:schemeClr val="bg1"/>
                </a:solidFill>
              </a:rPr>
              <a:t>Pihak</a:t>
            </a:r>
            <a:r>
              <a:rPr lang="en-US" sz="1800" dirty="0">
                <a:solidFill>
                  <a:schemeClr val="bg1"/>
                </a:solidFill>
              </a:rPr>
              <a:t> yang </a:t>
            </a:r>
            <a:r>
              <a:rPr lang="en-US" sz="1800" dirty="0" err="1">
                <a:solidFill>
                  <a:schemeClr val="bg1"/>
                </a:solidFill>
              </a:rPr>
              <a:t>terlibat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dalam</a:t>
            </a:r>
            <a:r>
              <a:rPr lang="en-US" sz="1800" dirty="0">
                <a:solidFill>
                  <a:schemeClr val="bg1"/>
                </a:solidFill>
              </a:rPr>
              <a:t> SSN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dirty="0"/>
              <a:t>SISTEM STATISTIK NASIONAL</a:t>
            </a:r>
            <a:endParaRPr lang="en-US" dirty="0">
              <a:latin typeface="Franklin Gothic Medium Cond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76" y="1182411"/>
            <a:ext cx="3147906" cy="211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ight Arrow 13"/>
          <p:cNvSpPr/>
          <p:nvPr/>
        </p:nvSpPr>
        <p:spPr>
          <a:xfrm>
            <a:off x="3668349" y="1911297"/>
            <a:ext cx="646557" cy="484632"/>
          </a:xfrm>
          <a:prstGeom prst="rightArrow">
            <a:avLst/>
          </a:prstGeom>
          <a:solidFill>
            <a:srgbClr val="EEA23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14906" y="1013255"/>
            <a:ext cx="4721590" cy="2371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Sistem</a:t>
            </a:r>
            <a:r>
              <a:rPr lang="en-US" b="1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b="1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Statistik</a:t>
            </a:r>
            <a:r>
              <a:rPr lang="en-US" b="1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Nasional (SSN) </a:t>
            </a:r>
            <a:r>
              <a:rPr lang="en-US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adalah</a:t>
            </a:r>
            <a:r>
              <a:rPr lang="en-US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suatu</a:t>
            </a:r>
            <a:r>
              <a:rPr lang="en-US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tatanan</a:t>
            </a:r>
            <a:r>
              <a:rPr lang="en-US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yang </a:t>
            </a:r>
            <a:r>
              <a:rPr lang="en-US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terdiri</a:t>
            </a:r>
            <a:r>
              <a:rPr lang="en-US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atas</a:t>
            </a:r>
            <a:r>
              <a:rPr lang="en-US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unsur-unsur</a:t>
            </a:r>
            <a:r>
              <a:rPr lang="en-US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kebutuhan</a:t>
            </a:r>
            <a:r>
              <a:rPr lang="en-US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statistik</a:t>
            </a:r>
            <a:r>
              <a:rPr lang="en-US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, </a:t>
            </a:r>
            <a:r>
              <a:rPr lang="en-US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sumber</a:t>
            </a:r>
            <a:r>
              <a:rPr lang="en-US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daya</a:t>
            </a:r>
            <a:r>
              <a:rPr lang="en-US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, </a:t>
            </a:r>
            <a:r>
              <a:rPr lang="en-US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metode</a:t>
            </a:r>
            <a:r>
              <a:rPr lang="en-US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, </a:t>
            </a:r>
            <a:r>
              <a:rPr lang="en-US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sarana</a:t>
            </a:r>
            <a:r>
              <a:rPr lang="en-US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dan </a:t>
            </a:r>
            <a:r>
              <a:rPr lang="en-US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prasarana</a:t>
            </a:r>
            <a:r>
              <a:rPr lang="en-US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, </a:t>
            </a:r>
            <a:r>
              <a:rPr lang="en-US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ilmu</a:t>
            </a:r>
            <a:r>
              <a:rPr lang="en-US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pengetahuan</a:t>
            </a:r>
            <a:r>
              <a:rPr lang="en-US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dan </a:t>
            </a:r>
            <a:r>
              <a:rPr lang="en-US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teknologi</a:t>
            </a:r>
            <a:r>
              <a:rPr lang="en-US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, </a:t>
            </a:r>
            <a:r>
              <a:rPr lang="en-US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perangkat</a:t>
            </a:r>
            <a:r>
              <a:rPr lang="en-US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hukum</a:t>
            </a:r>
            <a:r>
              <a:rPr lang="en-US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, </a:t>
            </a:r>
            <a:r>
              <a:rPr lang="en-US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serta</a:t>
            </a:r>
            <a:r>
              <a:rPr lang="en-US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masukan</a:t>
            </a:r>
            <a:r>
              <a:rPr lang="en-US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dari</a:t>
            </a:r>
            <a:r>
              <a:rPr lang="en-US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Forum Masyarakat </a:t>
            </a:r>
            <a:r>
              <a:rPr lang="en-US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Statistik</a:t>
            </a:r>
            <a:r>
              <a:rPr lang="en-US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. </a:t>
            </a:r>
            <a:r>
              <a:rPr lang="en-US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Unsur-unsur</a:t>
            </a:r>
            <a:r>
              <a:rPr lang="en-US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ini</a:t>
            </a:r>
            <a:r>
              <a:rPr lang="en-US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saling</a:t>
            </a:r>
            <a:r>
              <a:rPr lang="en-US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berkaitan</a:t>
            </a:r>
            <a:r>
              <a:rPr lang="en-US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membentuk</a:t>
            </a:r>
            <a:r>
              <a:rPr lang="en-US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totalitas</a:t>
            </a:r>
            <a:r>
              <a:rPr lang="en-US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dalam</a:t>
            </a:r>
            <a:r>
              <a:rPr lang="en-US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penyelenggaraan</a:t>
            </a:r>
            <a:r>
              <a:rPr lang="en-US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statistik</a:t>
            </a:r>
            <a:r>
              <a:rPr lang="en-US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.</a:t>
            </a:r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4026" y="4335980"/>
            <a:ext cx="4019693" cy="226207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1. BPS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2. Kementerian/Lembaga/Dinas/</a:t>
            </a:r>
            <a:r>
              <a:rPr lang="en-US" dirty="0" err="1">
                <a:solidFill>
                  <a:schemeClr val="bg1"/>
                </a:solidFill>
              </a:rPr>
              <a:t>Instansi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Pemerintah</a:t>
            </a:r>
            <a:r>
              <a:rPr lang="en-US" dirty="0">
                <a:solidFill>
                  <a:schemeClr val="bg1"/>
                </a:solidFill>
              </a:rPr>
              <a:t> (K/L/D/I)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3. Masyarakat </a:t>
            </a:r>
          </a:p>
        </p:txBody>
      </p:sp>
      <p:sp>
        <p:nvSpPr>
          <p:cNvPr id="6" name="Up Arrow 5"/>
          <p:cNvSpPr/>
          <p:nvPr/>
        </p:nvSpPr>
        <p:spPr>
          <a:xfrm rot="10800000">
            <a:off x="2421103" y="3861968"/>
            <a:ext cx="390294" cy="365869"/>
          </a:xfrm>
          <a:prstGeom prst="up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0C7227-DA85-4551-B9C9-A86B68055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120252"/>
            <a:ext cx="4131135" cy="2693532"/>
          </a:xfrm>
          <a:prstGeom prst="rect">
            <a:avLst/>
          </a:prstGeom>
        </p:spPr>
      </p:pic>
      <p:sp>
        <p:nvSpPr>
          <p:cNvPr id="20" name="Up Arrow 5">
            <a:extLst>
              <a:ext uri="{FF2B5EF4-FFF2-40B4-BE49-F238E27FC236}">
                <a16:creationId xmlns:a16="http://schemas.microsoft.com/office/drawing/2014/main" id="{CB824B04-4C52-4442-99D1-79350A6D9EE6}"/>
              </a:ext>
            </a:extLst>
          </p:cNvPr>
          <p:cNvSpPr/>
          <p:nvPr/>
        </p:nvSpPr>
        <p:spPr>
          <a:xfrm rot="10800000">
            <a:off x="5942311" y="3888990"/>
            <a:ext cx="390294" cy="365869"/>
          </a:xfrm>
          <a:prstGeom prst="up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AB3E9224-821B-4BB4-9330-8B0142FF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</p:spPr>
        <p:txBody>
          <a:bodyPr/>
          <a:lstStyle/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3</a:t>
            </a:fld>
            <a:endParaRPr lang="id-ID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167618"/>
      </p:ext>
    </p:extLst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64"/>
          <p:cNvSpPr>
            <a:spLocks noChangeArrowheads="1"/>
          </p:cNvSpPr>
          <p:nvPr/>
        </p:nvSpPr>
        <p:spPr bwMode="auto">
          <a:xfrm>
            <a:off x="304800" y="5192079"/>
            <a:ext cx="8442960" cy="1612463"/>
          </a:xfrm>
          <a:prstGeom prst="rect">
            <a:avLst/>
          </a:prstGeom>
          <a:solidFill>
            <a:srgbClr val="D3D3D4"/>
          </a:solidFill>
          <a:ln>
            <a:noFill/>
          </a:ln>
        </p:spPr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Char char="ü"/>
            </a:pPr>
            <a:endParaRPr lang="en-US" sz="14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29200" y="1062039"/>
            <a:ext cx="3733800" cy="4023360"/>
          </a:xfrm>
          <a:prstGeom prst="rect">
            <a:avLst/>
          </a:prstGeom>
          <a:solidFill>
            <a:srgbClr val="EFF0F0"/>
          </a:solidFill>
        </p:spPr>
        <p:txBody>
          <a:bodyPr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bg2">
                  <a:lumMod val="10000"/>
                </a:schemeClr>
              </a:solidFill>
              <a:latin typeface="+mn-lt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418756" y="1371305"/>
            <a:ext cx="182880" cy="457200"/>
          </a:xfrm>
          <a:prstGeom prst="rect">
            <a:avLst/>
          </a:prstGeom>
          <a:solidFill>
            <a:srgbClr val="899C3F"/>
          </a:solidFill>
          <a:ln w="9525">
            <a:solidFill>
              <a:srgbClr val="899C3F"/>
            </a:solidFill>
            <a:miter lim="800000"/>
            <a:headEnd/>
            <a:tailEnd/>
          </a:ln>
        </p:spPr>
        <p:txBody>
          <a:bodyPr wrap="square" lIns="103163" tIns="51581" rIns="103163" bIns="51581" anchor="ctr">
            <a:noAutofit/>
          </a:bodyPr>
          <a:lstStyle/>
          <a:p>
            <a:pPr>
              <a:lnSpc>
                <a:spcPct val="80000"/>
              </a:lnSpc>
            </a:pPr>
            <a:endParaRPr lang="en-AU" altLang="zh-CN" sz="16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7" name="Rectangle 364"/>
          <p:cNvSpPr>
            <a:spLocks noChangeArrowheads="1"/>
          </p:cNvSpPr>
          <p:nvPr/>
        </p:nvSpPr>
        <p:spPr bwMode="auto">
          <a:xfrm>
            <a:off x="304800" y="1062040"/>
            <a:ext cx="4572000" cy="4023360"/>
          </a:xfrm>
          <a:prstGeom prst="rect">
            <a:avLst/>
          </a:prstGeom>
          <a:solidFill>
            <a:srgbClr val="D3D3D4"/>
          </a:solidFill>
          <a:ln>
            <a:noFill/>
          </a:ln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zh-CN" b="1" i="1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8" name="Rectangle 364"/>
          <p:cNvSpPr>
            <a:spLocks noChangeArrowheads="1"/>
          </p:cNvSpPr>
          <p:nvPr/>
        </p:nvSpPr>
        <p:spPr bwMode="auto">
          <a:xfrm>
            <a:off x="399567" y="1153480"/>
            <a:ext cx="4382467" cy="3840480"/>
          </a:xfrm>
          <a:prstGeom prst="rect">
            <a:avLst/>
          </a:prstGeom>
          <a:solidFill>
            <a:srgbClr val="EFF0F0"/>
          </a:solidFill>
          <a:ln>
            <a:noFill/>
          </a:ln>
        </p:spPr>
        <p:txBody>
          <a:bodyPr/>
          <a:lstStyle/>
          <a:p>
            <a:pPr>
              <a:buFont typeface="Arial" pitchFamily="34" charset="0"/>
              <a:buNone/>
            </a:pPr>
            <a:endParaRPr lang="zh-CN" altLang="zh-CN" b="1" i="1">
              <a:solidFill>
                <a:srgbClr val="000000"/>
              </a:solidFill>
              <a:latin typeface="Calibri" pitchFamily="34" charset="0"/>
              <a:sym typeface="宋体" pitchFamily="2" charset="-122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sz="quarter" idx="13"/>
          </p:nvPr>
        </p:nvSpPr>
        <p:spPr>
          <a:xfrm>
            <a:off x="514014" y="6150682"/>
            <a:ext cx="8280400" cy="700959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Statistik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Khusus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: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untuk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memenuhi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kebutuhan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spesifik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dunia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usaha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,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pendidikan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,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sosial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budaya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, dan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kepentingan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lain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dalam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kehidupan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masyarakat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.</a:t>
            </a:r>
            <a:endParaRPr lang="en-US" sz="1400" dirty="0">
              <a:latin typeface="+mj-lt"/>
            </a:endParaRPr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en-US" b="0" dirty="0">
                <a:latin typeface="Franklin Gothic Medium Cond" pitchFamily="34" charset="0"/>
              </a:rPr>
              <a:t>3 JENIS STATISTIK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4</a:t>
            </a:fld>
            <a:endParaRPr lang="id-ID">
              <a:solidFill>
                <a:prstClr val="black"/>
              </a:solidFill>
            </a:endParaRPr>
          </a:p>
        </p:txBody>
      </p:sp>
      <p:grpSp>
        <p:nvGrpSpPr>
          <p:cNvPr id="11" name="组合 67"/>
          <p:cNvGrpSpPr>
            <a:grpSpLocks/>
          </p:cNvGrpSpPr>
          <p:nvPr/>
        </p:nvGrpSpPr>
        <p:grpSpPr bwMode="auto">
          <a:xfrm>
            <a:off x="667366" y="1226528"/>
            <a:ext cx="3846869" cy="3694385"/>
            <a:chOff x="5148064" y="1008720"/>
            <a:chExt cx="3181583" cy="3192332"/>
          </a:xfrm>
        </p:grpSpPr>
        <p:grpSp>
          <p:nvGrpSpPr>
            <p:cNvPr id="12" name="组合 64"/>
            <p:cNvGrpSpPr>
              <a:grpSpLocks/>
            </p:cNvGrpSpPr>
            <p:nvPr/>
          </p:nvGrpSpPr>
          <p:grpSpPr bwMode="auto">
            <a:xfrm>
              <a:off x="5148064" y="1008720"/>
              <a:ext cx="3181583" cy="3192332"/>
              <a:chOff x="3832225" y="1819275"/>
              <a:chExt cx="1409700" cy="1414463"/>
            </a:xfrm>
          </p:grpSpPr>
          <p:sp>
            <p:nvSpPr>
              <p:cNvPr id="16" name="Freeform 7"/>
              <p:cNvSpPr>
                <a:spLocks/>
              </p:cNvSpPr>
              <p:nvPr/>
            </p:nvSpPr>
            <p:spPr bwMode="auto">
              <a:xfrm>
                <a:off x="4195763" y="1819275"/>
                <a:ext cx="681038" cy="784225"/>
              </a:xfrm>
              <a:custGeom>
                <a:avLst/>
                <a:gdLst>
                  <a:gd name="T0" fmla="*/ 341313 w 429"/>
                  <a:gd name="T1" fmla="*/ 0 h 494"/>
                  <a:gd name="T2" fmla="*/ 681038 w 429"/>
                  <a:gd name="T3" fmla="*/ 195263 h 494"/>
                  <a:gd name="T4" fmla="*/ 681038 w 429"/>
                  <a:gd name="T5" fmla="*/ 588963 h 494"/>
                  <a:gd name="T6" fmla="*/ 341313 w 429"/>
                  <a:gd name="T7" fmla="*/ 784225 h 494"/>
                  <a:gd name="T8" fmla="*/ 0 w 429"/>
                  <a:gd name="T9" fmla="*/ 588963 h 494"/>
                  <a:gd name="T10" fmla="*/ 0 w 429"/>
                  <a:gd name="T11" fmla="*/ 195263 h 494"/>
                  <a:gd name="T12" fmla="*/ 341313 w 429"/>
                  <a:gd name="T13" fmla="*/ 0 h 494"/>
                  <a:gd name="T14" fmla="*/ 341313 w 429"/>
                  <a:gd name="T15" fmla="*/ 0 h 49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29"/>
                  <a:gd name="T25" fmla="*/ 0 h 494"/>
                  <a:gd name="T26" fmla="*/ 429 w 429"/>
                  <a:gd name="T27" fmla="*/ 494 h 49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29" h="494">
                    <a:moveTo>
                      <a:pt x="215" y="0"/>
                    </a:moveTo>
                    <a:lnTo>
                      <a:pt x="429" y="123"/>
                    </a:lnTo>
                    <a:lnTo>
                      <a:pt x="429" y="371"/>
                    </a:lnTo>
                    <a:lnTo>
                      <a:pt x="215" y="494"/>
                    </a:lnTo>
                    <a:lnTo>
                      <a:pt x="0" y="371"/>
                    </a:lnTo>
                    <a:lnTo>
                      <a:pt x="0" y="123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rgbClr val="F17623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微软雅黑" pitchFamily="34" charset="-122"/>
                </a:endParaRPr>
              </a:p>
            </p:txBody>
          </p:sp>
          <p:sp>
            <p:nvSpPr>
              <p:cNvPr id="17" name="Freeform 8"/>
              <p:cNvSpPr>
                <a:spLocks noEditPoints="1"/>
              </p:cNvSpPr>
              <p:nvPr/>
            </p:nvSpPr>
            <p:spPr bwMode="auto">
              <a:xfrm>
                <a:off x="4232275" y="1860550"/>
                <a:ext cx="608013" cy="701675"/>
              </a:xfrm>
              <a:custGeom>
                <a:avLst/>
                <a:gdLst>
                  <a:gd name="T0" fmla="*/ 304800 w 383"/>
                  <a:gd name="T1" fmla="*/ 0 h 442"/>
                  <a:gd name="T2" fmla="*/ 608013 w 383"/>
                  <a:gd name="T3" fmla="*/ 177800 h 442"/>
                  <a:gd name="T4" fmla="*/ 608013 w 383"/>
                  <a:gd name="T5" fmla="*/ 525463 h 442"/>
                  <a:gd name="T6" fmla="*/ 304800 w 383"/>
                  <a:gd name="T7" fmla="*/ 701675 h 442"/>
                  <a:gd name="T8" fmla="*/ 0 w 383"/>
                  <a:gd name="T9" fmla="*/ 525463 h 442"/>
                  <a:gd name="T10" fmla="*/ 0 w 383"/>
                  <a:gd name="T11" fmla="*/ 177800 h 442"/>
                  <a:gd name="T12" fmla="*/ 304800 w 383"/>
                  <a:gd name="T13" fmla="*/ 0 h 442"/>
                  <a:gd name="T14" fmla="*/ 304800 w 383"/>
                  <a:gd name="T15" fmla="*/ 0 h 442"/>
                  <a:gd name="T16" fmla="*/ 304800 w 383"/>
                  <a:gd name="T17" fmla="*/ 12700 h 442"/>
                  <a:gd name="T18" fmla="*/ 596900 w 383"/>
                  <a:gd name="T19" fmla="*/ 180975 h 442"/>
                  <a:gd name="T20" fmla="*/ 596900 w 383"/>
                  <a:gd name="T21" fmla="*/ 522288 h 442"/>
                  <a:gd name="T22" fmla="*/ 304800 w 383"/>
                  <a:gd name="T23" fmla="*/ 690563 h 442"/>
                  <a:gd name="T24" fmla="*/ 11113 w 383"/>
                  <a:gd name="T25" fmla="*/ 522288 h 442"/>
                  <a:gd name="T26" fmla="*/ 11113 w 383"/>
                  <a:gd name="T27" fmla="*/ 180975 h 442"/>
                  <a:gd name="T28" fmla="*/ 304800 w 383"/>
                  <a:gd name="T29" fmla="*/ 12700 h 442"/>
                  <a:gd name="T30" fmla="*/ 304800 w 383"/>
                  <a:gd name="T31" fmla="*/ 12700 h 44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83"/>
                  <a:gd name="T49" fmla="*/ 0 h 442"/>
                  <a:gd name="T50" fmla="*/ 383 w 383"/>
                  <a:gd name="T51" fmla="*/ 442 h 44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83" h="442">
                    <a:moveTo>
                      <a:pt x="192" y="0"/>
                    </a:moveTo>
                    <a:lnTo>
                      <a:pt x="383" y="112"/>
                    </a:lnTo>
                    <a:lnTo>
                      <a:pt x="383" y="331"/>
                    </a:lnTo>
                    <a:lnTo>
                      <a:pt x="192" y="442"/>
                    </a:lnTo>
                    <a:lnTo>
                      <a:pt x="0" y="331"/>
                    </a:lnTo>
                    <a:lnTo>
                      <a:pt x="0" y="112"/>
                    </a:lnTo>
                    <a:lnTo>
                      <a:pt x="192" y="0"/>
                    </a:lnTo>
                    <a:close/>
                    <a:moveTo>
                      <a:pt x="192" y="8"/>
                    </a:moveTo>
                    <a:lnTo>
                      <a:pt x="376" y="114"/>
                    </a:lnTo>
                    <a:lnTo>
                      <a:pt x="376" y="329"/>
                    </a:lnTo>
                    <a:lnTo>
                      <a:pt x="192" y="435"/>
                    </a:lnTo>
                    <a:lnTo>
                      <a:pt x="7" y="329"/>
                    </a:lnTo>
                    <a:lnTo>
                      <a:pt x="7" y="114"/>
                    </a:lnTo>
                    <a:lnTo>
                      <a:pt x="19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微软雅黑" pitchFamily="34" charset="-122"/>
                </a:endParaRPr>
              </a:p>
            </p:txBody>
          </p:sp>
          <p:sp>
            <p:nvSpPr>
              <p:cNvPr id="18" name="Freeform 13"/>
              <p:cNvSpPr>
                <a:spLocks/>
              </p:cNvSpPr>
              <p:nvPr/>
            </p:nvSpPr>
            <p:spPr bwMode="auto">
              <a:xfrm>
                <a:off x="3832225" y="2449513"/>
                <a:ext cx="677863" cy="784225"/>
              </a:xfrm>
              <a:custGeom>
                <a:avLst/>
                <a:gdLst>
                  <a:gd name="T0" fmla="*/ 339725 w 427"/>
                  <a:gd name="T1" fmla="*/ 0 h 494"/>
                  <a:gd name="T2" fmla="*/ 677863 w 427"/>
                  <a:gd name="T3" fmla="*/ 195263 h 494"/>
                  <a:gd name="T4" fmla="*/ 677863 w 427"/>
                  <a:gd name="T5" fmla="*/ 588963 h 494"/>
                  <a:gd name="T6" fmla="*/ 339725 w 427"/>
                  <a:gd name="T7" fmla="*/ 784225 h 494"/>
                  <a:gd name="T8" fmla="*/ 0 w 427"/>
                  <a:gd name="T9" fmla="*/ 588963 h 494"/>
                  <a:gd name="T10" fmla="*/ 0 w 427"/>
                  <a:gd name="T11" fmla="*/ 195263 h 494"/>
                  <a:gd name="T12" fmla="*/ 339725 w 427"/>
                  <a:gd name="T13" fmla="*/ 0 h 494"/>
                  <a:gd name="T14" fmla="*/ 339725 w 427"/>
                  <a:gd name="T15" fmla="*/ 0 h 49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27"/>
                  <a:gd name="T25" fmla="*/ 0 h 494"/>
                  <a:gd name="T26" fmla="*/ 427 w 427"/>
                  <a:gd name="T27" fmla="*/ 494 h 49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27" h="494">
                    <a:moveTo>
                      <a:pt x="214" y="0"/>
                    </a:moveTo>
                    <a:lnTo>
                      <a:pt x="427" y="123"/>
                    </a:lnTo>
                    <a:lnTo>
                      <a:pt x="427" y="371"/>
                    </a:lnTo>
                    <a:lnTo>
                      <a:pt x="214" y="494"/>
                    </a:lnTo>
                    <a:lnTo>
                      <a:pt x="0" y="371"/>
                    </a:lnTo>
                    <a:lnTo>
                      <a:pt x="0" y="123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899C3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微软雅黑" pitchFamily="34" charset="-122"/>
                </a:endParaRPr>
              </a:p>
            </p:txBody>
          </p:sp>
          <p:sp>
            <p:nvSpPr>
              <p:cNvPr id="19" name="Freeform 14"/>
              <p:cNvSpPr>
                <a:spLocks noEditPoints="1"/>
              </p:cNvSpPr>
              <p:nvPr/>
            </p:nvSpPr>
            <p:spPr bwMode="auto">
              <a:xfrm>
                <a:off x="3868738" y="2490788"/>
                <a:ext cx="603250" cy="701675"/>
              </a:xfrm>
              <a:custGeom>
                <a:avLst/>
                <a:gdLst>
                  <a:gd name="T0" fmla="*/ 303212 w 380"/>
                  <a:gd name="T1" fmla="*/ 0 h 442"/>
                  <a:gd name="T2" fmla="*/ 603250 w 380"/>
                  <a:gd name="T3" fmla="*/ 176212 h 442"/>
                  <a:gd name="T4" fmla="*/ 603250 w 380"/>
                  <a:gd name="T5" fmla="*/ 525463 h 442"/>
                  <a:gd name="T6" fmla="*/ 303212 w 380"/>
                  <a:gd name="T7" fmla="*/ 701675 h 442"/>
                  <a:gd name="T8" fmla="*/ 0 w 380"/>
                  <a:gd name="T9" fmla="*/ 525463 h 442"/>
                  <a:gd name="T10" fmla="*/ 0 w 380"/>
                  <a:gd name="T11" fmla="*/ 176212 h 442"/>
                  <a:gd name="T12" fmla="*/ 303212 w 380"/>
                  <a:gd name="T13" fmla="*/ 0 h 442"/>
                  <a:gd name="T14" fmla="*/ 303212 w 380"/>
                  <a:gd name="T15" fmla="*/ 0 h 442"/>
                  <a:gd name="T16" fmla="*/ 303212 w 380"/>
                  <a:gd name="T17" fmla="*/ 12700 h 442"/>
                  <a:gd name="T18" fmla="*/ 596900 w 380"/>
                  <a:gd name="T19" fmla="*/ 180975 h 442"/>
                  <a:gd name="T20" fmla="*/ 596900 w 380"/>
                  <a:gd name="T21" fmla="*/ 522288 h 442"/>
                  <a:gd name="T22" fmla="*/ 303212 w 380"/>
                  <a:gd name="T23" fmla="*/ 690563 h 442"/>
                  <a:gd name="T24" fmla="*/ 7938 w 380"/>
                  <a:gd name="T25" fmla="*/ 522288 h 442"/>
                  <a:gd name="T26" fmla="*/ 7938 w 380"/>
                  <a:gd name="T27" fmla="*/ 180975 h 442"/>
                  <a:gd name="T28" fmla="*/ 303212 w 380"/>
                  <a:gd name="T29" fmla="*/ 12700 h 442"/>
                  <a:gd name="T30" fmla="*/ 303212 w 380"/>
                  <a:gd name="T31" fmla="*/ 12700 h 44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80"/>
                  <a:gd name="T49" fmla="*/ 0 h 442"/>
                  <a:gd name="T50" fmla="*/ 380 w 380"/>
                  <a:gd name="T51" fmla="*/ 442 h 44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80" h="442">
                    <a:moveTo>
                      <a:pt x="191" y="0"/>
                    </a:moveTo>
                    <a:lnTo>
                      <a:pt x="380" y="111"/>
                    </a:lnTo>
                    <a:lnTo>
                      <a:pt x="380" y="331"/>
                    </a:lnTo>
                    <a:lnTo>
                      <a:pt x="191" y="442"/>
                    </a:lnTo>
                    <a:lnTo>
                      <a:pt x="0" y="331"/>
                    </a:lnTo>
                    <a:lnTo>
                      <a:pt x="0" y="111"/>
                    </a:lnTo>
                    <a:lnTo>
                      <a:pt x="191" y="0"/>
                    </a:lnTo>
                    <a:close/>
                    <a:moveTo>
                      <a:pt x="191" y="8"/>
                    </a:moveTo>
                    <a:lnTo>
                      <a:pt x="376" y="114"/>
                    </a:lnTo>
                    <a:lnTo>
                      <a:pt x="376" y="329"/>
                    </a:lnTo>
                    <a:lnTo>
                      <a:pt x="191" y="435"/>
                    </a:lnTo>
                    <a:lnTo>
                      <a:pt x="5" y="329"/>
                    </a:lnTo>
                    <a:lnTo>
                      <a:pt x="5" y="114"/>
                    </a:lnTo>
                    <a:lnTo>
                      <a:pt x="191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微软雅黑" pitchFamily="34" charset="-122"/>
                </a:endParaRPr>
              </a:p>
            </p:txBody>
          </p:sp>
          <p:sp>
            <p:nvSpPr>
              <p:cNvPr id="20" name="Freeform 19"/>
              <p:cNvSpPr>
                <a:spLocks/>
              </p:cNvSpPr>
              <p:nvPr/>
            </p:nvSpPr>
            <p:spPr bwMode="auto">
              <a:xfrm>
                <a:off x="4562475" y="2449513"/>
                <a:ext cx="679450" cy="784225"/>
              </a:xfrm>
              <a:custGeom>
                <a:avLst/>
                <a:gdLst>
                  <a:gd name="T0" fmla="*/ 338138 w 428"/>
                  <a:gd name="T1" fmla="*/ 0 h 494"/>
                  <a:gd name="T2" fmla="*/ 679450 w 428"/>
                  <a:gd name="T3" fmla="*/ 195263 h 494"/>
                  <a:gd name="T4" fmla="*/ 679450 w 428"/>
                  <a:gd name="T5" fmla="*/ 588963 h 494"/>
                  <a:gd name="T6" fmla="*/ 338138 w 428"/>
                  <a:gd name="T7" fmla="*/ 784225 h 494"/>
                  <a:gd name="T8" fmla="*/ 0 w 428"/>
                  <a:gd name="T9" fmla="*/ 588963 h 494"/>
                  <a:gd name="T10" fmla="*/ 0 w 428"/>
                  <a:gd name="T11" fmla="*/ 195263 h 494"/>
                  <a:gd name="T12" fmla="*/ 338138 w 428"/>
                  <a:gd name="T13" fmla="*/ 0 h 494"/>
                  <a:gd name="T14" fmla="*/ 338138 w 428"/>
                  <a:gd name="T15" fmla="*/ 0 h 49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28"/>
                  <a:gd name="T25" fmla="*/ 0 h 494"/>
                  <a:gd name="T26" fmla="*/ 428 w 428"/>
                  <a:gd name="T27" fmla="*/ 494 h 49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28" h="494">
                    <a:moveTo>
                      <a:pt x="213" y="0"/>
                    </a:moveTo>
                    <a:lnTo>
                      <a:pt x="428" y="123"/>
                    </a:lnTo>
                    <a:lnTo>
                      <a:pt x="428" y="371"/>
                    </a:lnTo>
                    <a:lnTo>
                      <a:pt x="213" y="494"/>
                    </a:lnTo>
                    <a:lnTo>
                      <a:pt x="0" y="371"/>
                    </a:lnTo>
                    <a:lnTo>
                      <a:pt x="0" y="123"/>
                    </a:lnTo>
                    <a:lnTo>
                      <a:pt x="213" y="0"/>
                    </a:lnTo>
                    <a:close/>
                  </a:path>
                </a:pathLst>
              </a:custGeom>
              <a:solidFill>
                <a:srgbClr val="4F96D5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微软雅黑" pitchFamily="34" charset="-122"/>
                </a:endParaRPr>
              </a:p>
            </p:txBody>
          </p:sp>
          <p:sp>
            <p:nvSpPr>
              <p:cNvPr id="21" name="Freeform 20"/>
              <p:cNvSpPr>
                <a:spLocks noEditPoints="1"/>
              </p:cNvSpPr>
              <p:nvPr/>
            </p:nvSpPr>
            <p:spPr bwMode="auto">
              <a:xfrm>
                <a:off x="4595813" y="2490788"/>
                <a:ext cx="608013" cy="701675"/>
              </a:xfrm>
              <a:custGeom>
                <a:avLst/>
                <a:gdLst>
                  <a:gd name="T0" fmla="*/ 304800 w 383"/>
                  <a:gd name="T1" fmla="*/ 0 h 442"/>
                  <a:gd name="T2" fmla="*/ 608013 w 383"/>
                  <a:gd name="T3" fmla="*/ 176212 h 442"/>
                  <a:gd name="T4" fmla="*/ 608013 w 383"/>
                  <a:gd name="T5" fmla="*/ 525463 h 442"/>
                  <a:gd name="T6" fmla="*/ 304800 w 383"/>
                  <a:gd name="T7" fmla="*/ 701675 h 442"/>
                  <a:gd name="T8" fmla="*/ 0 w 383"/>
                  <a:gd name="T9" fmla="*/ 525463 h 442"/>
                  <a:gd name="T10" fmla="*/ 0 w 383"/>
                  <a:gd name="T11" fmla="*/ 176212 h 442"/>
                  <a:gd name="T12" fmla="*/ 304800 w 383"/>
                  <a:gd name="T13" fmla="*/ 0 h 442"/>
                  <a:gd name="T14" fmla="*/ 304800 w 383"/>
                  <a:gd name="T15" fmla="*/ 0 h 442"/>
                  <a:gd name="T16" fmla="*/ 304800 w 383"/>
                  <a:gd name="T17" fmla="*/ 12700 h 442"/>
                  <a:gd name="T18" fmla="*/ 600075 w 383"/>
                  <a:gd name="T19" fmla="*/ 180975 h 442"/>
                  <a:gd name="T20" fmla="*/ 600075 w 383"/>
                  <a:gd name="T21" fmla="*/ 522288 h 442"/>
                  <a:gd name="T22" fmla="*/ 304800 w 383"/>
                  <a:gd name="T23" fmla="*/ 690563 h 442"/>
                  <a:gd name="T24" fmla="*/ 11113 w 383"/>
                  <a:gd name="T25" fmla="*/ 522288 h 442"/>
                  <a:gd name="T26" fmla="*/ 11113 w 383"/>
                  <a:gd name="T27" fmla="*/ 180975 h 442"/>
                  <a:gd name="T28" fmla="*/ 304800 w 383"/>
                  <a:gd name="T29" fmla="*/ 12700 h 442"/>
                  <a:gd name="T30" fmla="*/ 304800 w 383"/>
                  <a:gd name="T31" fmla="*/ 12700 h 442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83"/>
                  <a:gd name="T49" fmla="*/ 0 h 442"/>
                  <a:gd name="T50" fmla="*/ 383 w 383"/>
                  <a:gd name="T51" fmla="*/ 442 h 442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83" h="442">
                    <a:moveTo>
                      <a:pt x="192" y="0"/>
                    </a:moveTo>
                    <a:lnTo>
                      <a:pt x="383" y="111"/>
                    </a:lnTo>
                    <a:lnTo>
                      <a:pt x="383" y="331"/>
                    </a:lnTo>
                    <a:lnTo>
                      <a:pt x="192" y="442"/>
                    </a:lnTo>
                    <a:lnTo>
                      <a:pt x="0" y="331"/>
                    </a:lnTo>
                    <a:lnTo>
                      <a:pt x="0" y="111"/>
                    </a:lnTo>
                    <a:lnTo>
                      <a:pt x="192" y="0"/>
                    </a:lnTo>
                    <a:close/>
                    <a:moveTo>
                      <a:pt x="192" y="8"/>
                    </a:moveTo>
                    <a:lnTo>
                      <a:pt x="378" y="114"/>
                    </a:lnTo>
                    <a:lnTo>
                      <a:pt x="378" y="329"/>
                    </a:lnTo>
                    <a:lnTo>
                      <a:pt x="192" y="435"/>
                    </a:lnTo>
                    <a:lnTo>
                      <a:pt x="7" y="329"/>
                    </a:lnTo>
                    <a:lnTo>
                      <a:pt x="7" y="114"/>
                    </a:lnTo>
                    <a:lnTo>
                      <a:pt x="192" y="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ea typeface="微软雅黑" pitchFamily="34" charset="-122"/>
                </a:endParaRPr>
              </a:p>
            </p:txBody>
          </p:sp>
        </p:grpSp>
        <p:sp>
          <p:nvSpPr>
            <p:cNvPr id="13" name="TextBox 65"/>
            <p:cNvSpPr txBox="1">
              <a:spLocks noChangeArrowheads="1"/>
            </p:cNvSpPr>
            <p:nvPr/>
          </p:nvSpPr>
          <p:spPr bwMode="auto">
            <a:xfrm>
              <a:off x="6087091" y="1508058"/>
              <a:ext cx="1299950" cy="771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STATISTIK </a:t>
              </a:r>
            </a:p>
            <a:p>
              <a:pPr algn="ctr"/>
              <a:r>
                <a:rPr lang="en-US" altLang="zh-CN" sz="26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DASAR</a:t>
              </a:r>
              <a:endParaRPr lang="zh-CN" altLang="en-US" sz="2600" b="1" dirty="0">
                <a:solidFill>
                  <a:schemeClr val="bg1"/>
                </a:solidFill>
                <a:latin typeface="+mn-lt"/>
                <a:ea typeface="微软雅黑" pitchFamily="34" charset="-122"/>
              </a:endParaRPr>
            </a:p>
          </p:txBody>
        </p:sp>
        <p:sp>
          <p:nvSpPr>
            <p:cNvPr id="14" name="TextBox 50"/>
            <p:cNvSpPr txBox="1">
              <a:spLocks noChangeArrowheads="1"/>
            </p:cNvSpPr>
            <p:nvPr/>
          </p:nvSpPr>
          <p:spPr bwMode="auto">
            <a:xfrm>
              <a:off x="5251708" y="2930456"/>
              <a:ext cx="1322594" cy="771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STATISTIK</a:t>
              </a:r>
            </a:p>
            <a:p>
              <a:pPr algn="ctr"/>
              <a:r>
                <a:rPr lang="en-US" altLang="zh-CN" sz="26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SEKTORAL</a:t>
              </a:r>
              <a:endParaRPr lang="zh-CN" altLang="en-US" sz="2600" b="1" dirty="0">
                <a:solidFill>
                  <a:schemeClr val="bg1"/>
                </a:solidFill>
                <a:latin typeface="+mn-lt"/>
                <a:ea typeface="微软雅黑" pitchFamily="34" charset="-122"/>
              </a:endParaRPr>
            </a:p>
          </p:txBody>
        </p:sp>
        <p:sp>
          <p:nvSpPr>
            <p:cNvPr id="15" name="TextBox 53"/>
            <p:cNvSpPr txBox="1">
              <a:spLocks noChangeArrowheads="1"/>
            </p:cNvSpPr>
            <p:nvPr/>
          </p:nvSpPr>
          <p:spPr bwMode="auto">
            <a:xfrm>
              <a:off x="6912939" y="2930456"/>
              <a:ext cx="1299950" cy="771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6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STATISTIK </a:t>
              </a:r>
            </a:p>
            <a:p>
              <a:pPr algn="ctr"/>
              <a:r>
                <a:rPr lang="en-US" altLang="zh-CN" sz="2600" b="1" dirty="0">
                  <a:solidFill>
                    <a:schemeClr val="bg1"/>
                  </a:solidFill>
                  <a:latin typeface="+mn-lt"/>
                  <a:ea typeface="微软雅黑" pitchFamily="34" charset="-122"/>
                </a:rPr>
                <a:t>KHUSUS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142186" y="2022918"/>
            <a:ext cx="3636054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700" dirty="0">
                <a:latin typeface="+mn-lt"/>
              </a:rPr>
              <a:t>Berdasarkan tujuan pemanfaatannya,</a:t>
            </a:r>
            <a:r>
              <a:rPr lang="en-US" sz="1700" dirty="0">
                <a:latin typeface="+mn-lt"/>
              </a:rPr>
              <a:t> </a:t>
            </a:r>
          </a:p>
          <a:p>
            <a:r>
              <a:rPr lang="id-ID" sz="1700" dirty="0">
                <a:latin typeface="+mn-lt"/>
              </a:rPr>
              <a:t>jenis statistik terdiri atas : </a:t>
            </a:r>
            <a:endParaRPr lang="en-US" sz="1700" dirty="0">
              <a:latin typeface="+mn-lt"/>
            </a:endParaRPr>
          </a:p>
          <a:p>
            <a:pPr marL="342900" indent="-342900">
              <a:buSzPct val="80000"/>
              <a:buFont typeface="Wingdings" pitchFamily="2" charset="2"/>
              <a:buChar char="q"/>
            </a:pPr>
            <a:r>
              <a:rPr lang="id-ID" sz="1700" dirty="0">
                <a:latin typeface="+mn-lt"/>
              </a:rPr>
              <a:t>Statistik Dasar </a:t>
            </a:r>
            <a:r>
              <a:rPr lang="en-US" sz="1700" dirty="0">
                <a:latin typeface="+mn-lt"/>
              </a:rPr>
              <a:t>	   </a:t>
            </a:r>
          </a:p>
          <a:p>
            <a:pPr indent="346075">
              <a:buSzPct val="80000"/>
            </a:pPr>
            <a:r>
              <a:rPr lang="en-US" sz="1700" dirty="0">
                <a:latin typeface="+mn-lt"/>
              </a:rPr>
              <a:t>-- </a:t>
            </a:r>
            <a:r>
              <a:rPr lang="id-ID" sz="1700" dirty="0">
                <a:latin typeface="+mn-lt"/>
              </a:rPr>
              <a:t>dikumpulkan BPS</a:t>
            </a:r>
            <a:endParaRPr lang="en-US" sz="1700" dirty="0">
              <a:latin typeface="+mn-lt"/>
            </a:endParaRPr>
          </a:p>
          <a:p>
            <a:pPr marL="342900" indent="-342900">
              <a:buSzPct val="80000"/>
              <a:buFont typeface="Wingdings" pitchFamily="2" charset="2"/>
              <a:buChar char="q"/>
            </a:pPr>
            <a:r>
              <a:rPr lang="id-ID" sz="1700" dirty="0">
                <a:latin typeface="+mn-lt"/>
              </a:rPr>
              <a:t>Statistik Sektoral </a:t>
            </a:r>
            <a:r>
              <a:rPr lang="en-US" sz="1700" dirty="0">
                <a:latin typeface="+mn-lt"/>
              </a:rPr>
              <a:t>  </a:t>
            </a:r>
          </a:p>
          <a:p>
            <a:pPr indent="346075">
              <a:buSzPct val="80000"/>
            </a:pPr>
            <a:r>
              <a:rPr lang="en-US" sz="1700" dirty="0">
                <a:latin typeface="+mn-lt"/>
              </a:rPr>
              <a:t>-</a:t>
            </a:r>
            <a:r>
              <a:rPr lang="id-ID" sz="1700" dirty="0">
                <a:latin typeface="+mn-lt"/>
              </a:rPr>
              <a:t>- dikumpulkan instansi </a:t>
            </a:r>
            <a:r>
              <a:rPr lang="en-US" sz="1700" dirty="0" err="1">
                <a:latin typeface="+mn-lt"/>
              </a:rPr>
              <a:t>pemerintah</a:t>
            </a:r>
            <a:endParaRPr lang="en-US" sz="1700" dirty="0">
              <a:latin typeface="+mn-lt"/>
            </a:endParaRPr>
          </a:p>
          <a:p>
            <a:pPr marL="342900" indent="-342900">
              <a:buSzPct val="80000"/>
              <a:buFont typeface="Wingdings" pitchFamily="2" charset="2"/>
              <a:buChar char="q"/>
            </a:pPr>
            <a:r>
              <a:rPr lang="id-ID" sz="1700" dirty="0">
                <a:latin typeface="+mn-lt"/>
              </a:rPr>
              <a:t>Statistik</a:t>
            </a:r>
            <a:r>
              <a:rPr lang="en-US" sz="1700" dirty="0">
                <a:latin typeface="+mn-lt"/>
              </a:rPr>
              <a:t> </a:t>
            </a:r>
            <a:r>
              <a:rPr lang="en-US" sz="1700" dirty="0" err="1">
                <a:latin typeface="+mn-lt"/>
              </a:rPr>
              <a:t>Khusus</a:t>
            </a:r>
            <a:r>
              <a:rPr lang="id-ID" sz="1700" dirty="0">
                <a:latin typeface="+mn-lt"/>
              </a:rPr>
              <a:t> </a:t>
            </a:r>
            <a:r>
              <a:rPr lang="en-US" sz="1700" dirty="0">
                <a:latin typeface="+mn-lt"/>
              </a:rPr>
              <a:t>	   </a:t>
            </a:r>
          </a:p>
          <a:p>
            <a:pPr marL="346075">
              <a:buSzPct val="80000"/>
            </a:pPr>
            <a:r>
              <a:rPr lang="en-US" sz="1700" dirty="0">
                <a:latin typeface="+mn-lt"/>
              </a:rPr>
              <a:t>---</a:t>
            </a:r>
            <a:r>
              <a:rPr lang="id-ID" sz="1700" dirty="0">
                <a:latin typeface="+mn-lt"/>
              </a:rPr>
              <a:t> </a:t>
            </a:r>
            <a:r>
              <a:rPr lang="en-US" sz="1700" dirty="0" err="1">
                <a:latin typeface="+mn-lt"/>
              </a:rPr>
              <a:t>dikumpulkan</a:t>
            </a:r>
            <a:r>
              <a:rPr lang="en-US" sz="1700" dirty="0">
                <a:latin typeface="+mn-lt"/>
              </a:rPr>
              <a:t> </a:t>
            </a:r>
            <a:r>
              <a:rPr lang="id-ID" sz="1700" dirty="0">
                <a:latin typeface="+mn-lt"/>
              </a:rPr>
              <a:t>oleh lembaga, organisasi, perorangan, dan atau unsur masyarakat lainnya.</a:t>
            </a:r>
            <a:endParaRPr lang="en-US" sz="1700" dirty="0">
              <a:latin typeface="+mn-lt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32164" y="1408542"/>
            <a:ext cx="3117072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100" dirty="0">
                <a:solidFill>
                  <a:schemeClr val="accent3">
                    <a:lumMod val="50000"/>
                  </a:schemeClr>
                </a:solidFill>
                <a:latin typeface="Franklin Gothic Medium Cond" pitchFamily="34" charset="0"/>
              </a:rPr>
              <a:t>UU No 16 </a:t>
            </a:r>
            <a:r>
              <a:rPr lang="es-ES" sz="2100" dirty="0" err="1">
                <a:solidFill>
                  <a:schemeClr val="accent3">
                    <a:lumMod val="50000"/>
                  </a:schemeClr>
                </a:solidFill>
                <a:latin typeface="Franklin Gothic Medium Cond" pitchFamily="34" charset="0"/>
              </a:rPr>
              <a:t>Tahun</a:t>
            </a:r>
            <a:r>
              <a:rPr lang="es-ES" sz="2100" dirty="0">
                <a:solidFill>
                  <a:schemeClr val="accent3">
                    <a:lumMod val="50000"/>
                  </a:schemeClr>
                </a:solidFill>
                <a:latin typeface="Franklin Gothic Medium Cond" pitchFamily="34" charset="0"/>
              </a:rPr>
              <a:t> 1997 </a:t>
            </a:r>
            <a:r>
              <a:rPr lang="es-ES" sz="2100" dirty="0" err="1">
                <a:solidFill>
                  <a:schemeClr val="accent3">
                    <a:lumMod val="50000"/>
                  </a:schemeClr>
                </a:solidFill>
                <a:latin typeface="Franklin Gothic Medium Cond" pitchFamily="34" charset="0"/>
              </a:rPr>
              <a:t>Pasal</a:t>
            </a:r>
            <a:r>
              <a:rPr lang="es-ES" sz="2100" dirty="0">
                <a:solidFill>
                  <a:schemeClr val="accent3">
                    <a:lumMod val="50000"/>
                  </a:schemeClr>
                </a:solidFill>
                <a:latin typeface="Franklin Gothic Medium Cond" pitchFamily="34" charset="0"/>
              </a:rPr>
              <a:t> 5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325036" y="1828505"/>
            <a:ext cx="3291840" cy="0"/>
          </a:xfrm>
          <a:prstGeom prst="line">
            <a:avLst/>
          </a:prstGeom>
          <a:ln>
            <a:solidFill>
              <a:srgbClr val="899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359499" y="5262005"/>
            <a:ext cx="201168" cy="457200"/>
          </a:xfrm>
          <a:prstGeom prst="rect">
            <a:avLst/>
          </a:prstGeom>
          <a:solidFill>
            <a:srgbClr val="F17623"/>
          </a:solidFill>
          <a:ln w="9525">
            <a:solidFill>
              <a:srgbClr val="F17623"/>
            </a:solidFill>
            <a:miter lim="800000"/>
            <a:headEnd/>
            <a:tailEnd/>
          </a:ln>
        </p:spPr>
        <p:txBody>
          <a:bodyPr wrap="square" lIns="103163" tIns="51581" rIns="103163" bIns="51581" anchor="ctr">
            <a:noAutofit/>
          </a:bodyPr>
          <a:lstStyle/>
          <a:p>
            <a:pPr>
              <a:lnSpc>
                <a:spcPct val="80000"/>
              </a:lnSpc>
            </a:pPr>
            <a:endParaRPr lang="en-AU" altLang="zh-CN" sz="16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cxnSp>
        <p:nvCxnSpPr>
          <p:cNvPr id="28" name="Straight Connector 27"/>
          <p:cNvCxnSpPr>
            <a:cxnSpLocks/>
            <a:stCxn id="26" idx="2"/>
          </p:cNvCxnSpPr>
          <p:nvPr/>
        </p:nvCxnSpPr>
        <p:spPr>
          <a:xfrm>
            <a:off x="460083" y="5719205"/>
            <a:ext cx="5078877" cy="0"/>
          </a:xfrm>
          <a:prstGeom prst="line">
            <a:avLst/>
          </a:prstGeom>
          <a:ln>
            <a:solidFill>
              <a:srgbClr val="F176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ABA9351-BF1C-47BE-9D10-B0FD3BFBBD91}"/>
              </a:ext>
            </a:extLst>
          </p:cNvPr>
          <p:cNvSpPr txBox="1"/>
          <p:nvPr/>
        </p:nvSpPr>
        <p:spPr>
          <a:xfrm>
            <a:off x="546951" y="5210670"/>
            <a:ext cx="81962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Staststik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Dasar :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untuk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keperluan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yang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bersifat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luas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,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baik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bagi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pemerintah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maupun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masyarakat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, yang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memiliki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ciri-ciri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lintas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sektoral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,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berskala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nasional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, dan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makro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.</a:t>
            </a:r>
            <a:endParaRPr lang="en-US" sz="1400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F34DFB-4354-4939-93F0-475E3BD87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99" y="5768884"/>
            <a:ext cx="201168" cy="457200"/>
          </a:xfrm>
          <a:prstGeom prst="rect">
            <a:avLst/>
          </a:prstGeom>
          <a:solidFill>
            <a:srgbClr val="899C3F"/>
          </a:solidFill>
          <a:ln w="9525">
            <a:noFill/>
            <a:miter lim="800000"/>
            <a:headEnd/>
            <a:tailEnd/>
          </a:ln>
        </p:spPr>
        <p:txBody>
          <a:bodyPr wrap="square" lIns="103163" tIns="51581" rIns="103163" bIns="51581" anchor="ctr">
            <a:noAutofit/>
          </a:bodyPr>
          <a:lstStyle/>
          <a:p>
            <a:pPr>
              <a:lnSpc>
                <a:spcPct val="80000"/>
              </a:lnSpc>
            </a:pPr>
            <a:endParaRPr lang="en-AU" altLang="zh-CN" sz="16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1FD79D-F067-4572-8A43-0180FF143B4E}"/>
              </a:ext>
            </a:extLst>
          </p:cNvPr>
          <p:cNvCxnSpPr>
            <a:cxnSpLocks/>
          </p:cNvCxnSpPr>
          <p:nvPr/>
        </p:nvCxnSpPr>
        <p:spPr>
          <a:xfrm>
            <a:off x="556095" y="6226084"/>
            <a:ext cx="5078877" cy="0"/>
          </a:xfrm>
          <a:prstGeom prst="line">
            <a:avLst/>
          </a:prstGeom>
          <a:ln>
            <a:solidFill>
              <a:srgbClr val="899C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12660BE-B2B1-4E8D-B872-80984B92F9F2}"/>
              </a:ext>
            </a:extLst>
          </p:cNvPr>
          <p:cNvCxnSpPr>
            <a:cxnSpLocks/>
          </p:cNvCxnSpPr>
          <p:nvPr/>
        </p:nvCxnSpPr>
        <p:spPr>
          <a:xfrm>
            <a:off x="556095" y="6712116"/>
            <a:ext cx="5078877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A49BF07-E9A8-4481-BC41-A3EA50A6D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99" y="6276189"/>
            <a:ext cx="201168" cy="457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103163" tIns="51581" rIns="103163" bIns="51581" anchor="ctr">
            <a:noAutofit/>
          </a:bodyPr>
          <a:lstStyle/>
          <a:p>
            <a:pPr>
              <a:lnSpc>
                <a:spcPct val="80000"/>
              </a:lnSpc>
            </a:pPr>
            <a:endParaRPr lang="en-AU" altLang="zh-CN" sz="1600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85A807-BD05-4BEC-AA76-8D65E6101E94}"/>
              </a:ext>
            </a:extLst>
          </p:cNvPr>
          <p:cNvSpPr txBox="1"/>
          <p:nvPr/>
        </p:nvSpPr>
        <p:spPr>
          <a:xfrm>
            <a:off x="556095" y="5704520"/>
            <a:ext cx="8127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Statistik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Sektoral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: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untuk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memenuhi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kebutuhan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instansi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tertentu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dalam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rangka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penyelenggaraan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tugas-tugas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pemerintahan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dan </a:t>
            </a:r>
            <a:r>
              <a:rPr lang="en-US" sz="1400" dirty="0" err="1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pembangunan</a:t>
            </a:r>
            <a:r>
              <a:rPr lang="en-US" sz="1400" dirty="0">
                <a:solidFill>
                  <a:srgbClr val="272525"/>
                </a:solidFill>
                <a:latin typeface="+mj-lt"/>
                <a:ea typeface="Inter" pitchFamily="34" charset="-122"/>
                <a:cs typeface="Inter" pitchFamily="34" charset="-120"/>
              </a:rPr>
              <a:t> </a:t>
            </a:r>
            <a:r>
              <a:rPr lang="en-US" sz="1400" dirty="0">
                <a:latin typeface="+mj-lt"/>
              </a:rPr>
              <a:t>yang </a:t>
            </a:r>
            <a:r>
              <a:rPr lang="en-US" sz="1400" dirty="0" err="1">
                <a:latin typeface="+mj-lt"/>
              </a:rPr>
              <a:t>merupakan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tugas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pokok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instansi</a:t>
            </a:r>
            <a:r>
              <a:rPr lang="en-US" sz="1400" dirty="0">
                <a:latin typeface="+mj-lt"/>
              </a:rPr>
              <a:t> yang </a:t>
            </a:r>
            <a:r>
              <a:rPr lang="en-US" sz="1400" dirty="0" err="1">
                <a:latin typeface="+mj-lt"/>
              </a:rPr>
              <a:t>bersangkutan</a:t>
            </a:r>
            <a:r>
              <a:rPr lang="en-US" sz="1400" dirty="0">
                <a:latin typeface="+mj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9453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D28FAF7-8383-4F06-86E2-04D2AE9CA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99352"/>
              </p:ext>
            </p:extLst>
          </p:nvPr>
        </p:nvGraphicFramePr>
        <p:xfrm>
          <a:off x="0" y="6559476"/>
          <a:ext cx="914436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4" name="Google Shape;378;p30">
            <a:extLst>
              <a:ext uri="{FF2B5EF4-FFF2-40B4-BE49-F238E27FC236}">
                <a16:creationId xmlns:a16="http://schemas.microsoft.com/office/drawing/2014/main" id="{6A946139-AA1E-6842-F993-AC5432D25E70}"/>
              </a:ext>
            </a:extLst>
          </p:cNvPr>
          <p:cNvGrpSpPr/>
          <p:nvPr/>
        </p:nvGrpSpPr>
        <p:grpSpPr>
          <a:xfrm>
            <a:off x="1915297" y="1334531"/>
            <a:ext cx="4929339" cy="4337220"/>
            <a:chOff x="322617" y="994612"/>
            <a:chExt cx="5860369" cy="5863388"/>
          </a:xfrm>
        </p:grpSpPr>
        <p:grpSp>
          <p:nvGrpSpPr>
            <p:cNvPr id="5" name="Google Shape;379;p30">
              <a:extLst>
                <a:ext uri="{FF2B5EF4-FFF2-40B4-BE49-F238E27FC236}">
                  <a16:creationId xmlns:a16="http://schemas.microsoft.com/office/drawing/2014/main" id="{3C37783E-2905-6B49-6863-0CAFCBF5C4F2}"/>
                </a:ext>
              </a:extLst>
            </p:cNvPr>
            <p:cNvGrpSpPr/>
            <p:nvPr/>
          </p:nvGrpSpPr>
          <p:grpSpPr>
            <a:xfrm>
              <a:off x="3153410" y="994612"/>
              <a:ext cx="2716224" cy="2864533"/>
              <a:chOff x="4604419" y="1191425"/>
              <a:chExt cx="1536198" cy="1668195"/>
            </a:xfrm>
          </p:grpSpPr>
          <p:sp>
            <p:nvSpPr>
              <p:cNvPr id="29" name="Google Shape;380;p30">
                <a:extLst>
                  <a:ext uri="{FF2B5EF4-FFF2-40B4-BE49-F238E27FC236}">
                    <a16:creationId xmlns:a16="http://schemas.microsoft.com/office/drawing/2014/main" id="{0AB966C7-5B61-607C-E8AB-88B66A52BBB7}"/>
                  </a:ext>
                </a:extLst>
              </p:cNvPr>
              <p:cNvSpPr/>
              <p:nvPr/>
            </p:nvSpPr>
            <p:spPr>
              <a:xfrm>
                <a:off x="4604419" y="1484839"/>
                <a:ext cx="1536198" cy="1374781"/>
              </a:xfrm>
              <a:custGeom>
                <a:avLst/>
                <a:gdLst/>
                <a:ahLst/>
                <a:cxnLst/>
                <a:rect l="l" t="t" r="r" b="b"/>
                <a:pathLst>
                  <a:path w="65391" h="58520" extrusionOk="0">
                    <a:moveTo>
                      <a:pt x="17491" y="0"/>
                    </a:moveTo>
                    <a:cubicBezTo>
                      <a:pt x="7823" y="0"/>
                      <a:pt x="1" y="7834"/>
                      <a:pt x="1" y="17490"/>
                    </a:cubicBezTo>
                    <a:lnTo>
                      <a:pt x="1" y="58519"/>
                    </a:lnTo>
                    <a:lnTo>
                      <a:pt x="47900" y="58519"/>
                    </a:lnTo>
                    <a:cubicBezTo>
                      <a:pt x="57568" y="58519"/>
                      <a:pt x="65390" y="50685"/>
                      <a:pt x="65390" y="41017"/>
                    </a:cubicBezTo>
                    <a:lnTo>
                      <a:pt x="65390" y="0"/>
                    </a:lnTo>
                    <a:close/>
                  </a:path>
                </a:pathLst>
              </a:custGeom>
              <a:solidFill>
                <a:srgbClr val="FAC72B"/>
              </a:solidFill>
              <a:ln>
                <a:noFill/>
              </a:ln>
            </p:spPr>
            <p:txBody>
              <a:bodyPr spcFirstLastPara="1" wrap="square" lIns="60923" tIns="60923" rIns="60923" bIns="60923" anchor="ctr" anchorCtr="0">
                <a:noAutofit/>
              </a:bodyPr>
              <a:lstStyle/>
              <a:p>
                <a:endParaRPr sz="1067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30" name="Google Shape;381;p30">
                <a:extLst>
                  <a:ext uri="{FF2B5EF4-FFF2-40B4-BE49-F238E27FC236}">
                    <a16:creationId xmlns:a16="http://schemas.microsoft.com/office/drawing/2014/main" id="{EC418F87-72B4-484D-683B-6D2D000761F9}"/>
                  </a:ext>
                </a:extLst>
              </p:cNvPr>
              <p:cNvSpPr/>
              <p:nvPr/>
            </p:nvSpPr>
            <p:spPr>
              <a:xfrm>
                <a:off x="5079072" y="1191425"/>
                <a:ext cx="586866" cy="586843"/>
              </a:xfrm>
              <a:custGeom>
                <a:avLst/>
                <a:gdLst/>
                <a:ahLst/>
                <a:cxnLst/>
                <a:rect l="l" t="t" r="r" b="b"/>
                <a:pathLst>
                  <a:path w="24981" h="24980" extrusionOk="0">
                    <a:moveTo>
                      <a:pt x="12491" y="0"/>
                    </a:moveTo>
                    <a:cubicBezTo>
                      <a:pt x="5597" y="0"/>
                      <a:pt x="1" y="5596"/>
                      <a:pt x="1" y="12490"/>
                    </a:cubicBezTo>
                    <a:cubicBezTo>
                      <a:pt x="1" y="19396"/>
                      <a:pt x="5597" y="24980"/>
                      <a:pt x="12491" y="24980"/>
                    </a:cubicBezTo>
                    <a:cubicBezTo>
                      <a:pt x="19384" y="24980"/>
                      <a:pt x="24980" y="19396"/>
                      <a:pt x="24980" y="12490"/>
                    </a:cubicBezTo>
                    <a:cubicBezTo>
                      <a:pt x="24980" y="5596"/>
                      <a:pt x="19384" y="0"/>
                      <a:pt x="124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0923" tIns="60923" rIns="60923" bIns="60923" anchor="ctr" anchorCtr="0">
                <a:noAutofit/>
              </a:bodyPr>
              <a:lstStyle/>
              <a:p>
                <a:endParaRPr sz="1067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31" name="Google Shape;382;p30">
                <a:extLst>
                  <a:ext uri="{FF2B5EF4-FFF2-40B4-BE49-F238E27FC236}">
                    <a16:creationId xmlns:a16="http://schemas.microsoft.com/office/drawing/2014/main" id="{5FB86B45-3904-D792-1B17-7E3F6980F698}"/>
                  </a:ext>
                </a:extLst>
              </p:cNvPr>
              <p:cNvSpPr/>
              <p:nvPr/>
            </p:nvSpPr>
            <p:spPr>
              <a:xfrm>
                <a:off x="5150675" y="1263028"/>
                <a:ext cx="443656" cy="443632"/>
              </a:xfrm>
              <a:custGeom>
                <a:avLst/>
                <a:gdLst/>
                <a:ahLst/>
                <a:cxnLst/>
                <a:rect l="l" t="t" r="r" b="b"/>
                <a:pathLst>
                  <a:path w="18885" h="18884" extrusionOk="0">
                    <a:moveTo>
                      <a:pt x="9443" y="0"/>
                    </a:moveTo>
                    <a:cubicBezTo>
                      <a:pt x="4228" y="0"/>
                      <a:pt x="1" y="4227"/>
                      <a:pt x="1" y="9442"/>
                    </a:cubicBezTo>
                    <a:cubicBezTo>
                      <a:pt x="1" y="14657"/>
                      <a:pt x="4228" y="18884"/>
                      <a:pt x="9443" y="18884"/>
                    </a:cubicBezTo>
                    <a:cubicBezTo>
                      <a:pt x="14657" y="18884"/>
                      <a:pt x="18884" y="14657"/>
                      <a:pt x="18884" y="9442"/>
                    </a:cubicBezTo>
                    <a:cubicBezTo>
                      <a:pt x="18884" y="4227"/>
                      <a:pt x="14657" y="0"/>
                      <a:pt x="9443" y="0"/>
                    </a:cubicBezTo>
                    <a:close/>
                  </a:path>
                </a:pathLst>
              </a:custGeom>
              <a:solidFill>
                <a:srgbClr val="FAC72B"/>
              </a:solidFill>
              <a:ln>
                <a:noFill/>
              </a:ln>
            </p:spPr>
            <p:txBody>
              <a:bodyPr spcFirstLastPara="1" wrap="square" lIns="60923" tIns="60923" rIns="60923" bIns="60923" anchor="ctr" anchorCtr="0">
                <a:noAutofit/>
              </a:bodyPr>
              <a:lstStyle/>
              <a:p>
                <a:pPr algn="ctr"/>
                <a:r>
                  <a:rPr lang="en-US" sz="1600" b="1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</a:t>
                </a:r>
                <a:endParaRPr sz="16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6" name="Google Shape;383;p30">
              <a:extLst>
                <a:ext uri="{FF2B5EF4-FFF2-40B4-BE49-F238E27FC236}">
                  <a16:creationId xmlns:a16="http://schemas.microsoft.com/office/drawing/2014/main" id="{0B446480-7F95-7F80-6F14-0166EAE51DFA}"/>
                </a:ext>
              </a:extLst>
            </p:cNvPr>
            <p:cNvGrpSpPr/>
            <p:nvPr/>
          </p:nvGrpSpPr>
          <p:grpSpPr>
            <a:xfrm>
              <a:off x="3153410" y="3993500"/>
              <a:ext cx="2716224" cy="2864500"/>
              <a:chOff x="4604419" y="2937863"/>
              <a:chExt cx="1536198" cy="1668176"/>
            </a:xfrm>
          </p:grpSpPr>
          <p:sp>
            <p:nvSpPr>
              <p:cNvPr id="26" name="Google Shape;384;p30">
                <a:extLst>
                  <a:ext uri="{FF2B5EF4-FFF2-40B4-BE49-F238E27FC236}">
                    <a16:creationId xmlns:a16="http://schemas.microsoft.com/office/drawing/2014/main" id="{37E5D465-6FB2-3E3C-243B-77BC1FB8C054}"/>
                  </a:ext>
                </a:extLst>
              </p:cNvPr>
              <p:cNvSpPr/>
              <p:nvPr/>
            </p:nvSpPr>
            <p:spPr>
              <a:xfrm>
                <a:off x="4604419" y="2937863"/>
                <a:ext cx="1536198" cy="1374781"/>
              </a:xfrm>
              <a:custGeom>
                <a:avLst/>
                <a:gdLst/>
                <a:ahLst/>
                <a:cxnLst/>
                <a:rect l="l" t="t" r="r" b="b"/>
                <a:pathLst>
                  <a:path w="65391" h="58520" extrusionOk="0">
                    <a:moveTo>
                      <a:pt x="1" y="1"/>
                    </a:moveTo>
                    <a:lnTo>
                      <a:pt x="1" y="41030"/>
                    </a:lnTo>
                    <a:cubicBezTo>
                      <a:pt x="1" y="50686"/>
                      <a:pt x="7823" y="58520"/>
                      <a:pt x="17491" y="58520"/>
                    </a:cubicBezTo>
                    <a:lnTo>
                      <a:pt x="65390" y="58520"/>
                    </a:lnTo>
                    <a:lnTo>
                      <a:pt x="65390" y="17503"/>
                    </a:lnTo>
                    <a:cubicBezTo>
                      <a:pt x="65390" y="7835"/>
                      <a:pt x="57568" y="1"/>
                      <a:pt x="47900" y="1"/>
                    </a:cubicBezTo>
                    <a:close/>
                  </a:path>
                </a:pathLst>
              </a:custGeom>
              <a:solidFill>
                <a:srgbClr val="087066"/>
              </a:solidFill>
              <a:ln>
                <a:noFill/>
              </a:ln>
            </p:spPr>
            <p:txBody>
              <a:bodyPr spcFirstLastPara="1" wrap="square" lIns="60923" tIns="60923" rIns="60923" bIns="60923" anchor="ctr" anchorCtr="0">
                <a:noAutofit/>
              </a:bodyPr>
              <a:lstStyle/>
              <a:p>
                <a:endParaRPr sz="1067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27" name="Google Shape;385;p30">
                <a:extLst>
                  <a:ext uri="{FF2B5EF4-FFF2-40B4-BE49-F238E27FC236}">
                    <a16:creationId xmlns:a16="http://schemas.microsoft.com/office/drawing/2014/main" id="{23E203EF-2269-8271-5C02-F7BB4BB03E24}"/>
                  </a:ext>
                </a:extLst>
              </p:cNvPr>
              <p:cNvSpPr/>
              <p:nvPr/>
            </p:nvSpPr>
            <p:spPr>
              <a:xfrm>
                <a:off x="5079072" y="4019196"/>
                <a:ext cx="586866" cy="586843"/>
              </a:xfrm>
              <a:custGeom>
                <a:avLst/>
                <a:gdLst/>
                <a:ahLst/>
                <a:cxnLst/>
                <a:rect l="l" t="t" r="r" b="b"/>
                <a:pathLst>
                  <a:path w="24981" h="24980" extrusionOk="0">
                    <a:moveTo>
                      <a:pt x="12491" y="0"/>
                    </a:moveTo>
                    <a:cubicBezTo>
                      <a:pt x="5597" y="0"/>
                      <a:pt x="1" y="5584"/>
                      <a:pt x="1" y="12490"/>
                    </a:cubicBezTo>
                    <a:cubicBezTo>
                      <a:pt x="1" y="19384"/>
                      <a:pt x="5597" y="24980"/>
                      <a:pt x="12491" y="24980"/>
                    </a:cubicBezTo>
                    <a:cubicBezTo>
                      <a:pt x="19384" y="24980"/>
                      <a:pt x="24980" y="19384"/>
                      <a:pt x="24980" y="12490"/>
                    </a:cubicBezTo>
                    <a:cubicBezTo>
                      <a:pt x="24980" y="5584"/>
                      <a:pt x="19384" y="0"/>
                      <a:pt x="124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0923" tIns="60923" rIns="60923" bIns="60923" anchor="ctr" anchorCtr="0">
                <a:noAutofit/>
              </a:bodyPr>
              <a:lstStyle/>
              <a:p>
                <a:endParaRPr sz="1067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28" name="Google Shape;386;p30">
                <a:extLst>
                  <a:ext uri="{FF2B5EF4-FFF2-40B4-BE49-F238E27FC236}">
                    <a16:creationId xmlns:a16="http://schemas.microsoft.com/office/drawing/2014/main" id="{D9A7BC2D-241F-129D-6145-21F0AB28A3F3}"/>
                  </a:ext>
                </a:extLst>
              </p:cNvPr>
              <p:cNvSpPr/>
              <p:nvPr/>
            </p:nvSpPr>
            <p:spPr>
              <a:xfrm>
                <a:off x="5150675" y="4090800"/>
                <a:ext cx="443656" cy="443632"/>
              </a:xfrm>
              <a:custGeom>
                <a:avLst/>
                <a:gdLst/>
                <a:ahLst/>
                <a:cxnLst/>
                <a:rect l="l" t="t" r="r" b="b"/>
                <a:pathLst>
                  <a:path w="18885" h="18884" extrusionOk="0">
                    <a:moveTo>
                      <a:pt x="9443" y="0"/>
                    </a:moveTo>
                    <a:cubicBezTo>
                      <a:pt x="4228" y="0"/>
                      <a:pt x="1" y="4227"/>
                      <a:pt x="1" y="9442"/>
                    </a:cubicBezTo>
                    <a:cubicBezTo>
                      <a:pt x="1" y="14657"/>
                      <a:pt x="4228" y="18884"/>
                      <a:pt x="9443" y="18884"/>
                    </a:cubicBezTo>
                    <a:cubicBezTo>
                      <a:pt x="14657" y="18884"/>
                      <a:pt x="18884" y="14657"/>
                      <a:pt x="18884" y="9442"/>
                    </a:cubicBezTo>
                    <a:cubicBezTo>
                      <a:pt x="18884" y="4227"/>
                      <a:pt x="14657" y="0"/>
                      <a:pt x="9443" y="0"/>
                    </a:cubicBezTo>
                    <a:close/>
                  </a:path>
                </a:pathLst>
              </a:custGeom>
              <a:solidFill>
                <a:srgbClr val="087066"/>
              </a:solidFill>
              <a:ln>
                <a:noFill/>
              </a:ln>
            </p:spPr>
            <p:txBody>
              <a:bodyPr spcFirstLastPara="1" wrap="square" lIns="60923" tIns="60923" rIns="60923" bIns="60923" anchor="ctr" anchorCtr="0">
                <a:noAutofit/>
              </a:bodyPr>
              <a:lstStyle/>
              <a:p>
                <a:pPr algn="ctr"/>
                <a:r>
                  <a:rPr lang="en-US" sz="1600" b="1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4</a:t>
                </a:r>
                <a:endParaRPr sz="16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7" name="Google Shape;387;p30">
              <a:extLst>
                <a:ext uri="{FF2B5EF4-FFF2-40B4-BE49-F238E27FC236}">
                  <a16:creationId xmlns:a16="http://schemas.microsoft.com/office/drawing/2014/main" id="{87E0E3B1-1D82-294A-F53B-8C268D27558E}"/>
                </a:ext>
              </a:extLst>
            </p:cNvPr>
            <p:cNvGrpSpPr/>
            <p:nvPr/>
          </p:nvGrpSpPr>
          <p:grpSpPr>
            <a:xfrm>
              <a:off x="322617" y="994612"/>
              <a:ext cx="2716183" cy="2864533"/>
              <a:chOff x="3003425" y="1191425"/>
              <a:chExt cx="1536175" cy="1668195"/>
            </a:xfrm>
          </p:grpSpPr>
          <p:sp>
            <p:nvSpPr>
              <p:cNvPr id="23" name="Google Shape;388;p30">
                <a:extLst>
                  <a:ext uri="{FF2B5EF4-FFF2-40B4-BE49-F238E27FC236}">
                    <a16:creationId xmlns:a16="http://schemas.microsoft.com/office/drawing/2014/main" id="{035E0956-DB42-8BB9-77BF-B0A19C99E488}"/>
                  </a:ext>
                </a:extLst>
              </p:cNvPr>
              <p:cNvSpPr/>
              <p:nvPr/>
            </p:nvSpPr>
            <p:spPr>
              <a:xfrm>
                <a:off x="3003425" y="1484839"/>
                <a:ext cx="1536175" cy="1374781"/>
              </a:xfrm>
              <a:custGeom>
                <a:avLst/>
                <a:gdLst/>
                <a:ahLst/>
                <a:cxnLst/>
                <a:rect l="l" t="t" r="r" b="b"/>
                <a:pathLst>
                  <a:path w="65390" h="58520" extrusionOk="0">
                    <a:moveTo>
                      <a:pt x="1" y="0"/>
                    </a:moveTo>
                    <a:lnTo>
                      <a:pt x="1" y="41017"/>
                    </a:lnTo>
                    <a:cubicBezTo>
                      <a:pt x="1" y="50685"/>
                      <a:pt x="7823" y="58519"/>
                      <a:pt x="17491" y="58519"/>
                    </a:cubicBezTo>
                    <a:lnTo>
                      <a:pt x="65390" y="58519"/>
                    </a:lnTo>
                    <a:lnTo>
                      <a:pt x="65390" y="17490"/>
                    </a:lnTo>
                    <a:cubicBezTo>
                      <a:pt x="65390" y="7834"/>
                      <a:pt x="57567" y="0"/>
                      <a:pt x="47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0923" tIns="60923" rIns="60923" bIns="60923" anchor="ctr" anchorCtr="0">
                <a:noAutofit/>
              </a:bodyPr>
              <a:lstStyle/>
              <a:p>
                <a:endParaRPr sz="1067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24" name="Google Shape;389;p30">
                <a:extLst>
                  <a:ext uri="{FF2B5EF4-FFF2-40B4-BE49-F238E27FC236}">
                    <a16:creationId xmlns:a16="http://schemas.microsoft.com/office/drawing/2014/main" id="{7BE0F2B9-C80F-D31A-20CC-2E7814C81114}"/>
                  </a:ext>
                </a:extLst>
              </p:cNvPr>
              <p:cNvSpPr/>
              <p:nvPr/>
            </p:nvSpPr>
            <p:spPr>
              <a:xfrm>
                <a:off x="3478078" y="1191425"/>
                <a:ext cx="586843" cy="586843"/>
              </a:xfrm>
              <a:custGeom>
                <a:avLst/>
                <a:gdLst/>
                <a:ahLst/>
                <a:cxnLst/>
                <a:rect l="l" t="t" r="r" b="b"/>
                <a:pathLst>
                  <a:path w="24980" h="24980" extrusionOk="0">
                    <a:moveTo>
                      <a:pt x="12490" y="0"/>
                    </a:moveTo>
                    <a:cubicBezTo>
                      <a:pt x="5585" y="0"/>
                      <a:pt x="1" y="5596"/>
                      <a:pt x="1" y="12490"/>
                    </a:cubicBezTo>
                    <a:cubicBezTo>
                      <a:pt x="1" y="19396"/>
                      <a:pt x="5585" y="24980"/>
                      <a:pt x="12490" y="24980"/>
                    </a:cubicBezTo>
                    <a:cubicBezTo>
                      <a:pt x="19384" y="24980"/>
                      <a:pt x="24980" y="19396"/>
                      <a:pt x="24980" y="12490"/>
                    </a:cubicBezTo>
                    <a:cubicBezTo>
                      <a:pt x="24980" y="5596"/>
                      <a:pt x="19384" y="0"/>
                      <a:pt x="1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0923" tIns="60923" rIns="60923" bIns="60923" anchor="ctr" anchorCtr="0">
                <a:noAutofit/>
              </a:bodyPr>
              <a:lstStyle/>
              <a:p>
                <a:endParaRPr sz="1067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25" name="Google Shape;390;p30">
                <a:extLst>
                  <a:ext uri="{FF2B5EF4-FFF2-40B4-BE49-F238E27FC236}">
                    <a16:creationId xmlns:a16="http://schemas.microsoft.com/office/drawing/2014/main" id="{6DFBCA88-58DF-B36F-8FBD-884AEA1897F9}"/>
                  </a:ext>
                </a:extLst>
              </p:cNvPr>
              <p:cNvSpPr/>
              <p:nvPr/>
            </p:nvSpPr>
            <p:spPr>
              <a:xfrm>
                <a:off x="3549681" y="1263028"/>
                <a:ext cx="443632" cy="443632"/>
              </a:xfrm>
              <a:custGeom>
                <a:avLst/>
                <a:gdLst/>
                <a:ahLst/>
                <a:cxnLst/>
                <a:rect l="l" t="t" r="r" b="b"/>
                <a:pathLst>
                  <a:path w="18884" h="18884" extrusionOk="0">
                    <a:moveTo>
                      <a:pt x="9442" y="0"/>
                    </a:moveTo>
                    <a:cubicBezTo>
                      <a:pt x="4227" y="0"/>
                      <a:pt x="1" y="4227"/>
                      <a:pt x="1" y="9442"/>
                    </a:cubicBezTo>
                    <a:cubicBezTo>
                      <a:pt x="1" y="14657"/>
                      <a:pt x="4227" y="18884"/>
                      <a:pt x="9442" y="18884"/>
                    </a:cubicBezTo>
                    <a:cubicBezTo>
                      <a:pt x="14657" y="18884"/>
                      <a:pt x="18884" y="14657"/>
                      <a:pt x="18884" y="9442"/>
                    </a:cubicBezTo>
                    <a:cubicBezTo>
                      <a:pt x="18884" y="4227"/>
                      <a:pt x="14657" y="0"/>
                      <a:pt x="94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60923" tIns="60923" rIns="60923" bIns="60923" anchor="ctr" anchorCtr="0">
                <a:noAutofit/>
              </a:bodyPr>
              <a:lstStyle/>
              <a:p>
                <a:pPr algn="ctr"/>
                <a:r>
                  <a:rPr lang="en-US" sz="1600" b="1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</a:t>
                </a:r>
                <a:endParaRPr sz="16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8" name="Google Shape;391;p30">
              <a:extLst>
                <a:ext uri="{FF2B5EF4-FFF2-40B4-BE49-F238E27FC236}">
                  <a16:creationId xmlns:a16="http://schemas.microsoft.com/office/drawing/2014/main" id="{F16DE272-B5EB-3106-DD20-B179C2009319}"/>
                </a:ext>
              </a:extLst>
            </p:cNvPr>
            <p:cNvGrpSpPr/>
            <p:nvPr/>
          </p:nvGrpSpPr>
          <p:grpSpPr>
            <a:xfrm>
              <a:off x="322617" y="3993500"/>
              <a:ext cx="2716183" cy="2864500"/>
              <a:chOff x="3003425" y="2937863"/>
              <a:chExt cx="1536175" cy="1668176"/>
            </a:xfrm>
          </p:grpSpPr>
          <p:sp>
            <p:nvSpPr>
              <p:cNvPr id="20" name="Google Shape;392;p30">
                <a:extLst>
                  <a:ext uri="{FF2B5EF4-FFF2-40B4-BE49-F238E27FC236}">
                    <a16:creationId xmlns:a16="http://schemas.microsoft.com/office/drawing/2014/main" id="{5C4A761D-7905-6A79-D514-DA5B859A85F5}"/>
                  </a:ext>
                </a:extLst>
              </p:cNvPr>
              <p:cNvSpPr/>
              <p:nvPr/>
            </p:nvSpPr>
            <p:spPr>
              <a:xfrm>
                <a:off x="3003425" y="2937863"/>
                <a:ext cx="1536175" cy="1374781"/>
              </a:xfrm>
              <a:custGeom>
                <a:avLst/>
                <a:gdLst/>
                <a:ahLst/>
                <a:cxnLst/>
                <a:rect l="l" t="t" r="r" b="b"/>
                <a:pathLst>
                  <a:path w="65390" h="58520" extrusionOk="0">
                    <a:moveTo>
                      <a:pt x="17491" y="1"/>
                    </a:moveTo>
                    <a:cubicBezTo>
                      <a:pt x="7823" y="1"/>
                      <a:pt x="1" y="7835"/>
                      <a:pt x="1" y="17503"/>
                    </a:cubicBezTo>
                    <a:lnTo>
                      <a:pt x="1" y="58520"/>
                    </a:lnTo>
                    <a:lnTo>
                      <a:pt x="47899" y="58520"/>
                    </a:lnTo>
                    <a:cubicBezTo>
                      <a:pt x="57567" y="58520"/>
                      <a:pt x="65390" y="50686"/>
                      <a:pt x="65390" y="41030"/>
                    </a:cubicBezTo>
                    <a:lnTo>
                      <a:pt x="65390" y="1"/>
                    </a:lnTo>
                    <a:close/>
                  </a:path>
                </a:pathLst>
              </a:custGeom>
              <a:solidFill>
                <a:srgbClr val="82B63B"/>
              </a:solidFill>
              <a:ln>
                <a:noFill/>
              </a:ln>
            </p:spPr>
            <p:txBody>
              <a:bodyPr spcFirstLastPara="1" wrap="square" lIns="60923" tIns="60923" rIns="60923" bIns="60923" anchor="ctr" anchorCtr="0">
                <a:noAutofit/>
              </a:bodyPr>
              <a:lstStyle/>
              <a:p>
                <a:endParaRPr sz="1067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21" name="Google Shape;393;p30">
                <a:extLst>
                  <a:ext uri="{FF2B5EF4-FFF2-40B4-BE49-F238E27FC236}">
                    <a16:creationId xmlns:a16="http://schemas.microsoft.com/office/drawing/2014/main" id="{DA4F9FD0-11C1-9AE1-A246-BE3F2921ECED}"/>
                  </a:ext>
                </a:extLst>
              </p:cNvPr>
              <p:cNvSpPr/>
              <p:nvPr/>
            </p:nvSpPr>
            <p:spPr>
              <a:xfrm>
                <a:off x="3478078" y="4019196"/>
                <a:ext cx="586843" cy="586843"/>
              </a:xfrm>
              <a:custGeom>
                <a:avLst/>
                <a:gdLst/>
                <a:ahLst/>
                <a:cxnLst/>
                <a:rect l="l" t="t" r="r" b="b"/>
                <a:pathLst>
                  <a:path w="24980" h="24980" extrusionOk="0">
                    <a:moveTo>
                      <a:pt x="12490" y="0"/>
                    </a:moveTo>
                    <a:cubicBezTo>
                      <a:pt x="5585" y="0"/>
                      <a:pt x="1" y="5584"/>
                      <a:pt x="1" y="12490"/>
                    </a:cubicBezTo>
                    <a:cubicBezTo>
                      <a:pt x="1" y="19384"/>
                      <a:pt x="5585" y="24980"/>
                      <a:pt x="12490" y="24980"/>
                    </a:cubicBezTo>
                    <a:cubicBezTo>
                      <a:pt x="19384" y="24980"/>
                      <a:pt x="24980" y="19384"/>
                      <a:pt x="24980" y="12490"/>
                    </a:cubicBezTo>
                    <a:cubicBezTo>
                      <a:pt x="24980" y="5584"/>
                      <a:pt x="19384" y="0"/>
                      <a:pt x="124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60923" tIns="60923" rIns="60923" bIns="60923" anchor="ctr" anchorCtr="0">
                <a:noAutofit/>
              </a:bodyPr>
              <a:lstStyle/>
              <a:p>
                <a:endParaRPr sz="1067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22" name="Google Shape;394;p30">
                <a:extLst>
                  <a:ext uri="{FF2B5EF4-FFF2-40B4-BE49-F238E27FC236}">
                    <a16:creationId xmlns:a16="http://schemas.microsoft.com/office/drawing/2014/main" id="{53639166-1956-71EA-FD73-E7CA5DD71908}"/>
                  </a:ext>
                </a:extLst>
              </p:cNvPr>
              <p:cNvSpPr/>
              <p:nvPr/>
            </p:nvSpPr>
            <p:spPr>
              <a:xfrm>
                <a:off x="3549681" y="4090800"/>
                <a:ext cx="443632" cy="443632"/>
              </a:xfrm>
              <a:custGeom>
                <a:avLst/>
                <a:gdLst/>
                <a:ahLst/>
                <a:cxnLst/>
                <a:rect l="l" t="t" r="r" b="b"/>
                <a:pathLst>
                  <a:path w="18884" h="18884" extrusionOk="0">
                    <a:moveTo>
                      <a:pt x="9442" y="0"/>
                    </a:moveTo>
                    <a:cubicBezTo>
                      <a:pt x="4227" y="0"/>
                      <a:pt x="1" y="4227"/>
                      <a:pt x="1" y="9442"/>
                    </a:cubicBezTo>
                    <a:cubicBezTo>
                      <a:pt x="1" y="14657"/>
                      <a:pt x="4227" y="18884"/>
                      <a:pt x="9442" y="18884"/>
                    </a:cubicBezTo>
                    <a:cubicBezTo>
                      <a:pt x="14657" y="18884"/>
                      <a:pt x="18884" y="14657"/>
                      <a:pt x="18884" y="9442"/>
                    </a:cubicBezTo>
                    <a:cubicBezTo>
                      <a:pt x="18884" y="4227"/>
                      <a:pt x="14657" y="0"/>
                      <a:pt x="9442" y="0"/>
                    </a:cubicBezTo>
                    <a:close/>
                  </a:path>
                </a:pathLst>
              </a:custGeom>
              <a:solidFill>
                <a:srgbClr val="82B63B"/>
              </a:solidFill>
              <a:ln>
                <a:noFill/>
              </a:ln>
            </p:spPr>
            <p:txBody>
              <a:bodyPr spcFirstLastPara="1" wrap="square" lIns="60923" tIns="60923" rIns="60923" bIns="60923" anchor="ctr" anchorCtr="0">
                <a:noAutofit/>
              </a:bodyPr>
              <a:lstStyle/>
              <a:p>
                <a:pPr algn="ctr"/>
                <a:r>
                  <a:rPr lang="en-US" sz="1600" b="1">
                    <a:solidFill>
                      <a:srgbClr val="FFFFFF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3</a:t>
                </a:r>
                <a:endParaRPr sz="1600" b="1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9" name="Google Shape;395;p30">
              <a:extLst>
                <a:ext uri="{FF2B5EF4-FFF2-40B4-BE49-F238E27FC236}">
                  <a16:creationId xmlns:a16="http://schemas.microsoft.com/office/drawing/2014/main" id="{28029857-A55B-50C4-7842-9BA30FD6FDD6}"/>
                </a:ext>
              </a:extLst>
            </p:cNvPr>
            <p:cNvGrpSpPr/>
            <p:nvPr/>
          </p:nvGrpSpPr>
          <p:grpSpPr>
            <a:xfrm>
              <a:off x="1846406" y="2712617"/>
              <a:ext cx="2499452" cy="2427356"/>
              <a:chOff x="3865224" y="2191926"/>
              <a:chExt cx="1413599" cy="1413600"/>
            </a:xfrm>
          </p:grpSpPr>
          <p:sp>
            <p:nvSpPr>
              <p:cNvPr id="17" name="Google Shape;396;p30">
                <a:extLst>
                  <a:ext uri="{FF2B5EF4-FFF2-40B4-BE49-F238E27FC236}">
                    <a16:creationId xmlns:a16="http://schemas.microsoft.com/office/drawing/2014/main" id="{A4C0DB94-4135-0BE3-B873-132989C40770}"/>
                  </a:ext>
                </a:extLst>
              </p:cNvPr>
              <p:cNvSpPr/>
              <p:nvPr/>
            </p:nvSpPr>
            <p:spPr>
              <a:xfrm>
                <a:off x="3865224" y="2191926"/>
                <a:ext cx="1413599" cy="1413600"/>
              </a:xfrm>
              <a:prstGeom prst="ellipse">
                <a:avLst/>
              </a:prstGeom>
              <a:solidFill>
                <a:srgbClr val="FFFFFF">
                  <a:alpha val="24705"/>
                </a:srgbClr>
              </a:solidFill>
              <a:ln>
                <a:noFill/>
              </a:ln>
            </p:spPr>
            <p:txBody>
              <a:bodyPr spcFirstLastPara="1" wrap="square" lIns="60923" tIns="60923" rIns="60923" bIns="60923" anchor="ctr" anchorCtr="0">
                <a:noAutofit/>
              </a:bodyPr>
              <a:lstStyle/>
              <a:p>
                <a:endParaRPr sz="1067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8" name="Google Shape;397;p30">
                <a:extLst>
                  <a:ext uri="{FF2B5EF4-FFF2-40B4-BE49-F238E27FC236}">
                    <a16:creationId xmlns:a16="http://schemas.microsoft.com/office/drawing/2014/main" id="{778090E9-CC9E-C2D6-2E47-9D58859A740D}"/>
                  </a:ext>
                </a:extLst>
              </p:cNvPr>
              <p:cNvSpPr/>
              <p:nvPr/>
            </p:nvSpPr>
            <p:spPr>
              <a:xfrm>
                <a:off x="3972738" y="2299476"/>
                <a:ext cx="1198250" cy="1198505"/>
              </a:xfrm>
              <a:custGeom>
                <a:avLst/>
                <a:gdLst/>
                <a:ahLst/>
                <a:cxnLst/>
                <a:rect l="l" t="t" r="r" b="b"/>
                <a:pathLst>
                  <a:path w="56448" h="56460" extrusionOk="0">
                    <a:moveTo>
                      <a:pt x="56448" y="28230"/>
                    </a:moveTo>
                    <a:cubicBezTo>
                      <a:pt x="56448" y="43815"/>
                      <a:pt x="43815" y="56460"/>
                      <a:pt x="28230" y="56460"/>
                    </a:cubicBezTo>
                    <a:cubicBezTo>
                      <a:pt x="12645" y="56460"/>
                      <a:pt x="0" y="43815"/>
                      <a:pt x="0" y="28230"/>
                    </a:cubicBezTo>
                    <a:cubicBezTo>
                      <a:pt x="0" y="12645"/>
                      <a:pt x="12645" y="0"/>
                      <a:pt x="28230" y="0"/>
                    </a:cubicBezTo>
                    <a:cubicBezTo>
                      <a:pt x="43815" y="0"/>
                      <a:pt x="56448" y="12645"/>
                      <a:pt x="56448" y="28230"/>
                    </a:cubicBezTo>
                    <a:close/>
                  </a:path>
                </a:pathLst>
              </a:custGeom>
              <a:solidFill>
                <a:srgbClr val="F7F7F8"/>
              </a:solidFill>
              <a:ln>
                <a:noFill/>
              </a:ln>
            </p:spPr>
            <p:txBody>
              <a:bodyPr spcFirstLastPara="1" wrap="square" lIns="60923" tIns="60923" rIns="60923" bIns="60923" anchor="ctr" anchorCtr="0">
                <a:noAutofit/>
              </a:bodyPr>
              <a:lstStyle/>
              <a:p>
                <a:pPr algn="ctr"/>
                <a:endParaRPr sz="1067">
                  <a:solidFill>
                    <a:srgbClr val="95C11F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9" name="Google Shape;398;p30">
                <a:extLst>
                  <a:ext uri="{FF2B5EF4-FFF2-40B4-BE49-F238E27FC236}">
                    <a16:creationId xmlns:a16="http://schemas.microsoft.com/office/drawing/2014/main" id="{D843650D-8B72-67FC-6BF9-1CA2DB0F59AF}"/>
                  </a:ext>
                </a:extLst>
              </p:cNvPr>
              <p:cNvSpPr/>
              <p:nvPr/>
            </p:nvSpPr>
            <p:spPr>
              <a:xfrm>
                <a:off x="4031368" y="2358106"/>
                <a:ext cx="1081244" cy="1081244"/>
              </a:xfrm>
              <a:custGeom>
                <a:avLst/>
                <a:gdLst/>
                <a:ahLst/>
                <a:cxnLst/>
                <a:rect l="l" t="t" r="r" b="b"/>
                <a:pathLst>
                  <a:path w="50936" h="50936" extrusionOk="0">
                    <a:moveTo>
                      <a:pt x="25468" y="2037"/>
                    </a:moveTo>
                    <a:cubicBezTo>
                      <a:pt x="38386" y="2037"/>
                      <a:pt x="48899" y="12550"/>
                      <a:pt x="48899" y="25468"/>
                    </a:cubicBezTo>
                    <a:cubicBezTo>
                      <a:pt x="48899" y="38386"/>
                      <a:pt x="38386" y="48899"/>
                      <a:pt x="25468" y="48899"/>
                    </a:cubicBezTo>
                    <a:cubicBezTo>
                      <a:pt x="12550" y="48899"/>
                      <a:pt x="2036" y="38386"/>
                      <a:pt x="2036" y="25468"/>
                    </a:cubicBezTo>
                    <a:cubicBezTo>
                      <a:pt x="2036" y="12550"/>
                      <a:pt x="12550" y="2037"/>
                      <a:pt x="25468" y="2037"/>
                    </a:cubicBezTo>
                    <a:close/>
                    <a:moveTo>
                      <a:pt x="25468" y="1"/>
                    </a:moveTo>
                    <a:cubicBezTo>
                      <a:pt x="11418" y="1"/>
                      <a:pt x="0" y="11419"/>
                      <a:pt x="0" y="25468"/>
                    </a:cubicBezTo>
                    <a:cubicBezTo>
                      <a:pt x="0" y="39517"/>
                      <a:pt x="11418" y="50935"/>
                      <a:pt x="25468" y="50935"/>
                    </a:cubicBezTo>
                    <a:cubicBezTo>
                      <a:pt x="39517" y="50935"/>
                      <a:pt x="50935" y="39517"/>
                      <a:pt x="50935" y="25468"/>
                    </a:cubicBezTo>
                    <a:cubicBezTo>
                      <a:pt x="50935" y="11419"/>
                      <a:pt x="39517" y="1"/>
                      <a:pt x="25468" y="1"/>
                    </a:cubicBezTo>
                    <a:close/>
                  </a:path>
                </a:pathLst>
              </a:custGeom>
              <a:solidFill>
                <a:srgbClr val="869FB2"/>
              </a:solidFill>
              <a:ln>
                <a:noFill/>
              </a:ln>
            </p:spPr>
            <p:txBody>
              <a:bodyPr spcFirstLastPara="1" wrap="square" lIns="60923" tIns="60923" rIns="60923" bIns="60923" anchor="ctr" anchorCtr="0">
                <a:noAutofit/>
              </a:bodyPr>
              <a:lstStyle/>
              <a:p>
                <a:endParaRPr sz="1067" dirty="0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sp>
          <p:nvSpPr>
            <p:cNvPr id="10" name="Google Shape;399;p30">
              <a:extLst>
                <a:ext uri="{FF2B5EF4-FFF2-40B4-BE49-F238E27FC236}">
                  <a16:creationId xmlns:a16="http://schemas.microsoft.com/office/drawing/2014/main" id="{2A0F990D-6939-71EB-F50A-1812956FB498}"/>
                </a:ext>
              </a:extLst>
            </p:cNvPr>
            <p:cNvSpPr txBox="1"/>
            <p:nvPr/>
          </p:nvSpPr>
          <p:spPr>
            <a:xfrm>
              <a:off x="364996" y="2136661"/>
              <a:ext cx="2558093" cy="4160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23" tIns="30456" rIns="60923" bIns="30456" anchor="t" anchorCtr="0">
              <a:spAutoFit/>
            </a:bodyPr>
            <a:lstStyle/>
            <a:p>
              <a:r>
                <a:rPr lang="en-US" sz="1600" b="1" dirty="0" err="1">
                  <a:solidFill>
                    <a:schemeClr val="bg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Survei</a:t>
              </a:r>
              <a:r>
                <a:rPr lang="en-US" sz="1600" b="1" dirty="0">
                  <a:solidFill>
                    <a:schemeClr val="bg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Harga </a:t>
              </a:r>
              <a:r>
                <a:rPr lang="en-US" sz="1600" b="1" dirty="0" err="1">
                  <a:solidFill>
                    <a:schemeClr val="bg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Konsumen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Google Shape;400;p30">
              <a:extLst>
                <a:ext uri="{FF2B5EF4-FFF2-40B4-BE49-F238E27FC236}">
                  <a16:creationId xmlns:a16="http://schemas.microsoft.com/office/drawing/2014/main" id="{33658312-3E2B-8E51-A1C9-3C9C8DE9A217}"/>
                </a:ext>
              </a:extLst>
            </p:cNvPr>
            <p:cNvSpPr txBox="1"/>
            <p:nvPr/>
          </p:nvSpPr>
          <p:spPr>
            <a:xfrm>
              <a:off x="3498581" y="1873920"/>
              <a:ext cx="2684405" cy="915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23" tIns="30456" rIns="60923" bIns="30456" anchor="t" anchorCtr="0">
              <a:spAutoFit/>
            </a:bodyPr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600" b="1" dirty="0" err="1">
                  <a:solidFill>
                    <a:schemeClr val="bg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Survei</a:t>
              </a:r>
              <a:r>
                <a:rPr lang="en-US" sz="1600" b="1" dirty="0">
                  <a:solidFill>
                    <a:schemeClr val="bg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Sosial</a:t>
              </a:r>
              <a:r>
                <a:rPr lang="en-US" sz="1600" b="1" dirty="0">
                  <a:solidFill>
                    <a:schemeClr val="bg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Ekonomi</a:t>
              </a:r>
              <a:r>
                <a:rPr lang="en-US" sz="1600" b="1" dirty="0">
                  <a:solidFill>
                    <a:schemeClr val="bg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Nasional (</a:t>
              </a:r>
              <a:r>
                <a:rPr lang="en-US" sz="1600" b="1" dirty="0" err="1">
                  <a:solidFill>
                    <a:schemeClr val="bg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Susenas</a:t>
              </a:r>
              <a:r>
                <a:rPr lang="en-US" sz="1600" b="1" dirty="0">
                  <a:solidFill>
                    <a:schemeClr val="bg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)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Google Shape;401;p30">
              <a:extLst>
                <a:ext uri="{FF2B5EF4-FFF2-40B4-BE49-F238E27FC236}">
                  <a16:creationId xmlns:a16="http://schemas.microsoft.com/office/drawing/2014/main" id="{70D2EA92-2180-2C6D-B9B0-238BCFE8BD9D}"/>
                </a:ext>
              </a:extLst>
            </p:cNvPr>
            <p:cNvSpPr txBox="1"/>
            <p:nvPr/>
          </p:nvSpPr>
          <p:spPr>
            <a:xfrm>
              <a:off x="322617" y="4431671"/>
              <a:ext cx="2330301" cy="135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23" tIns="30456" rIns="60923" bIns="30456" anchor="t" anchorCtr="0">
              <a:spAutoFit/>
            </a:bodyPr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600" b="1" dirty="0" err="1">
                  <a:solidFill>
                    <a:schemeClr val="bg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Kompilasi</a:t>
              </a:r>
              <a:r>
                <a:rPr lang="en-US" sz="1600" b="1" dirty="0">
                  <a:solidFill>
                    <a:schemeClr val="bg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Statistik</a:t>
              </a:r>
              <a:r>
                <a:rPr lang="en-US" sz="1600" b="1" dirty="0">
                  <a:solidFill>
                    <a:schemeClr val="bg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Indeks</a:t>
              </a:r>
              <a:r>
                <a:rPr lang="en-US" sz="1600" b="1" dirty="0">
                  <a:solidFill>
                    <a:schemeClr val="bg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Pembangunan </a:t>
              </a:r>
              <a:r>
                <a:rPr lang="en-US" sz="1600" b="1" dirty="0" err="1">
                  <a:solidFill>
                    <a:schemeClr val="bg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Manusia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Google Shape;402;p30">
              <a:extLst>
                <a:ext uri="{FF2B5EF4-FFF2-40B4-BE49-F238E27FC236}">
                  <a16:creationId xmlns:a16="http://schemas.microsoft.com/office/drawing/2014/main" id="{12167EC7-989E-8B13-EDCF-41416C418D18}"/>
                </a:ext>
              </a:extLst>
            </p:cNvPr>
            <p:cNvSpPr txBox="1"/>
            <p:nvPr/>
          </p:nvSpPr>
          <p:spPr>
            <a:xfrm>
              <a:off x="3842468" y="4632006"/>
              <a:ext cx="2303906" cy="915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23" tIns="30456" rIns="60923" bIns="30456" anchor="t" anchorCtr="0">
              <a:spAutoFit/>
            </a:bodyPr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400" b="1" dirty="0" err="1">
                  <a:solidFill>
                    <a:schemeClr val="bg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Survei</a:t>
              </a:r>
              <a:r>
                <a:rPr lang="en-US" sz="1400" b="1" dirty="0">
                  <a:solidFill>
                    <a:schemeClr val="bg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Angkatan </a:t>
              </a:r>
              <a:r>
                <a:rPr lang="en-US" sz="1400" b="1" dirty="0" err="1">
                  <a:solidFill>
                    <a:schemeClr val="bg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Kerja</a:t>
              </a:r>
              <a:r>
                <a:rPr lang="en-US" sz="1400" b="1" dirty="0">
                  <a:solidFill>
                    <a:schemeClr val="bg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Nasional (</a:t>
              </a:r>
              <a:r>
                <a:rPr lang="en-US" sz="1400" b="1" dirty="0" err="1">
                  <a:solidFill>
                    <a:schemeClr val="bg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Sakernas</a:t>
              </a:r>
              <a:r>
                <a:rPr lang="en-US" sz="1400" b="1" dirty="0">
                  <a:solidFill>
                    <a:schemeClr val="bg1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)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4" name="Google Shape;403;p30">
              <a:extLst>
                <a:ext uri="{FF2B5EF4-FFF2-40B4-BE49-F238E27FC236}">
                  <a16:creationId xmlns:a16="http://schemas.microsoft.com/office/drawing/2014/main" id="{E58369EE-E094-3CF1-2D57-1CB796484E8F}"/>
                </a:ext>
              </a:extLst>
            </p:cNvPr>
            <p:cNvGrpSpPr/>
            <p:nvPr/>
          </p:nvGrpSpPr>
          <p:grpSpPr>
            <a:xfrm>
              <a:off x="2610995" y="3514336"/>
              <a:ext cx="887586" cy="809970"/>
              <a:chOff x="2685825" y="840375"/>
              <a:chExt cx="481900" cy="481825"/>
            </a:xfrm>
          </p:grpSpPr>
          <p:sp>
            <p:nvSpPr>
              <p:cNvPr id="15" name="Google Shape;404;p30">
                <a:extLst>
                  <a:ext uri="{FF2B5EF4-FFF2-40B4-BE49-F238E27FC236}">
                    <a16:creationId xmlns:a16="http://schemas.microsoft.com/office/drawing/2014/main" id="{59F3CA48-4A02-483D-D45F-A0336DA2E8BC}"/>
                  </a:ext>
                </a:extLst>
              </p:cNvPr>
              <p:cNvSpPr/>
              <p:nvPr/>
            </p:nvSpPr>
            <p:spPr>
              <a:xfrm>
                <a:off x="2685825" y="840375"/>
                <a:ext cx="481900" cy="481825"/>
              </a:xfrm>
              <a:custGeom>
                <a:avLst/>
                <a:gdLst/>
                <a:ahLst/>
                <a:cxnLst/>
                <a:rect l="l" t="t" r="r" b="b"/>
                <a:pathLst>
                  <a:path w="19276" h="19273" extrusionOk="0">
                    <a:moveTo>
                      <a:pt x="9600" y="4592"/>
                    </a:moveTo>
                    <a:cubicBezTo>
                      <a:pt x="12403" y="4592"/>
                      <a:pt x="14683" y="6872"/>
                      <a:pt x="14683" y="9675"/>
                    </a:cubicBezTo>
                    <a:cubicBezTo>
                      <a:pt x="14683" y="12476"/>
                      <a:pt x="12403" y="14755"/>
                      <a:pt x="9600" y="14755"/>
                    </a:cubicBezTo>
                    <a:cubicBezTo>
                      <a:pt x="6799" y="14755"/>
                      <a:pt x="4520" y="12476"/>
                      <a:pt x="4520" y="9675"/>
                    </a:cubicBezTo>
                    <a:cubicBezTo>
                      <a:pt x="4520" y="6872"/>
                      <a:pt x="6799" y="4592"/>
                      <a:pt x="9600" y="4592"/>
                    </a:cubicBezTo>
                    <a:close/>
                    <a:moveTo>
                      <a:pt x="8471" y="0"/>
                    </a:moveTo>
                    <a:cubicBezTo>
                      <a:pt x="8212" y="0"/>
                      <a:pt x="7986" y="175"/>
                      <a:pt x="7923" y="428"/>
                    </a:cubicBezTo>
                    <a:lnTo>
                      <a:pt x="7691" y="1427"/>
                    </a:lnTo>
                    <a:cubicBezTo>
                      <a:pt x="6778" y="1635"/>
                      <a:pt x="5908" y="1993"/>
                      <a:pt x="5116" y="2490"/>
                    </a:cubicBezTo>
                    <a:lnTo>
                      <a:pt x="4300" y="2002"/>
                    </a:lnTo>
                    <a:cubicBezTo>
                      <a:pt x="4210" y="1949"/>
                      <a:pt x="4110" y="1922"/>
                      <a:pt x="4010" y="1922"/>
                    </a:cubicBezTo>
                    <a:cubicBezTo>
                      <a:pt x="3864" y="1922"/>
                      <a:pt x="3719" y="1978"/>
                      <a:pt x="3611" y="2087"/>
                    </a:cubicBezTo>
                    <a:lnTo>
                      <a:pt x="2015" y="3683"/>
                    </a:lnTo>
                    <a:cubicBezTo>
                      <a:pt x="1831" y="3866"/>
                      <a:pt x="1798" y="4153"/>
                      <a:pt x="1930" y="4372"/>
                    </a:cubicBezTo>
                    <a:lnTo>
                      <a:pt x="2418" y="5188"/>
                    </a:lnTo>
                    <a:cubicBezTo>
                      <a:pt x="1921" y="5980"/>
                      <a:pt x="1563" y="6851"/>
                      <a:pt x="1355" y="7766"/>
                    </a:cubicBezTo>
                    <a:lnTo>
                      <a:pt x="431" y="7995"/>
                    </a:lnTo>
                    <a:cubicBezTo>
                      <a:pt x="178" y="8058"/>
                      <a:pt x="0" y="8284"/>
                      <a:pt x="3" y="8546"/>
                    </a:cubicBezTo>
                    <a:lnTo>
                      <a:pt x="3" y="10804"/>
                    </a:lnTo>
                    <a:cubicBezTo>
                      <a:pt x="0" y="11060"/>
                      <a:pt x="178" y="11286"/>
                      <a:pt x="428" y="11349"/>
                    </a:cubicBezTo>
                    <a:lnTo>
                      <a:pt x="1352" y="11581"/>
                    </a:lnTo>
                    <a:cubicBezTo>
                      <a:pt x="1560" y="12494"/>
                      <a:pt x="1921" y="13364"/>
                      <a:pt x="2418" y="14159"/>
                    </a:cubicBezTo>
                    <a:lnTo>
                      <a:pt x="1927" y="14972"/>
                    </a:lnTo>
                    <a:cubicBezTo>
                      <a:pt x="1795" y="15195"/>
                      <a:pt x="1831" y="15478"/>
                      <a:pt x="2012" y="15662"/>
                    </a:cubicBezTo>
                    <a:lnTo>
                      <a:pt x="3611" y="17261"/>
                    </a:lnTo>
                    <a:cubicBezTo>
                      <a:pt x="3720" y="17368"/>
                      <a:pt x="3864" y="17424"/>
                      <a:pt x="4011" y="17424"/>
                    </a:cubicBezTo>
                    <a:cubicBezTo>
                      <a:pt x="4110" y="17424"/>
                      <a:pt x="4210" y="17398"/>
                      <a:pt x="4300" y="17345"/>
                    </a:cubicBezTo>
                    <a:lnTo>
                      <a:pt x="5113" y="16854"/>
                    </a:lnTo>
                    <a:cubicBezTo>
                      <a:pt x="5908" y="17351"/>
                      <a:pt x="6778" y="17712"/>
                      <a:pt x="7691" y="17920"/>
                    </a:cubicBezTo>
                    <a:lnTo>
                      <a:pt x="7923" y="18844"/>
                    </a:lnTo>
                    <a:cubicBezTo>
                      <a:pt x="7983" y="19094"/>
                      <a:pt x="8212" y="19272"/>
                      <a:pt x="8471" y="19272"/>
                    </a:cubicBezTo>
                    <a:lnTo>
                      <a:pt x="10729" y="19272"/>
                    </a:lnTo>
                    <a:cubicBezTo>
                      <a:pt x="10988" y="19272"/>
                      <a:pt x="11214" y="19097"/>
                      <a:pt x="11277" y="18844"/>
                    </a:cubicBezTo>
                    <a:lnTo>
                      <a:pt x="11509" y="17920"/>
                    </a:lnTo>
                    <a:cubicBezTo>
                      <a:pt x="12421" y="17712"/>
                      <a:pt x="13292" y="17354"/>
                      <a:pt x="14084" y="16857"/>
                    </a:cubicBezTo>
                    <a:lnTo>
                      <a:pt x="14900" y="17345"/>
                    </a:lnTo>
                    <a:cubicBezTo>
                      <a:pt x="14989" y="17399"/>
                      <a:pt x="15090" y="17425"/>
                      <a:pt x="15190" y="17425"/>
                    </a:cubicBezTo>
                    <a:cubicBezTo>
                      <a:pt x="15336" y="17425"/>
                      <a:pt x="15480" y="17369"/>
                      <a:pt x="15589" y="17261"/>
                    </a:cubicBezTo>
                    <a:lnTo>
                      <a:pt x="17185" y="15665"/>
                    </a:lnTo>
                    <a:cubicBezTo>
                      <a:pt x="17369" y="15481"/>
                      <a:pt x="17402" y="15195"/>
                      <a:pt x="17270" y="14975"/>
                    </a:cubicBezTo>
                    <a:lnTo>
                      <a:pt x="16782" y="14159"/>
                    </a:lnTo>
                    <a:cubicBezTo>
                      <a:pt x="17279" y="13367"/>
                      <a:pt x="17637" y="12497"/>
                      <a:pt x="17845" y="11584"/>
                    </a:cubicBezTo>
                    <a:lnTo>
                      <a:pt x="18844" y="11352"/>
                    </a:lnTo>
                    <a:cubicBezTo>
                      <a:pt x="19097" y="11289"/>
                      <a:pt x="19275" y="11063"/>
                      <a:pt x="19275" y="10804"/>
                    </a:cubicBezTo>
                    <a:lnTo>
                      <a:pt x="19275" y="8546"/>
                    </a:lnTo>
                    <a:cubicBezTo>
                      <a:pt x="19275" y="8287"/>
                      <a:pt x="19097" y="8061"/>
                      <a:pt x="18847" y="7998"/>
                    </a:cubicBezTo>
                    <a:lnTo>
                      <a:pt x="17848" y="7766"/>
                    </a:lnTo>
                    <a:cubicBezTo>
                      <a:pt x="17640" y="6854"/>
                      <a:pt x="17279" y="5983"/>
                      <a:pt x="16782" y="5188"/>
                    </a:cubicBezTo>
                    <a:lnTo>
                      <a:pt x="17273" y="4375"/>
                    </a:lnTo>
                    <a:cubicBezTo>
                      <a:pt x="17405" y="4153"/>
                      <a:pt x="17369" y="3869"/>
                      <a:pt x="17188" y="3686"/>
                    </a:cubicBezTo>
                    <a:lnTo>
                      <a:pt x="15589" y="2090"/>
                    </a:lnTo>
                    <a:cubicBezTo>
                      <a:pt x="15480" y="1980"/>
                      <a:pt x="15335" y="1923"/>
                      <a:pt x="15188" y="1923"/>
                    </a:cubicBezTo>
                    <a:cubicBezTo>
                      <a:pt x="15089" y="1923"/>
                      <a:pt x="14989" y="1949"/>
                      <a:pt x="14900" y="2002"/>
                    </a:cubicBezTo>
                    <a:lnTo>
                      <a:pt x="14087" y="2493"/>
                    </a:lnTo>
                    <a:cubicBezTo>
                      <a:pt x="13292" y="1996"/>
                      <a:pt x="12421" y="1635"/>
                      <a:pt x="11509" y="1427"/>
                    </a:cubicBezTo>
                    <a:lnTo>
                      <a:pt x="11277" y="428"/>
                    </a:lnTo>
                    <a:cubicBezTo>
                      <a:pt x="11217" y="178"/>
                      <a:pt x="10988" y="0"/>
                      <a:pt x="10729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81016" tIns="81016" rIns="81016" bIns="81016" anchor="ctr" anchorCtr="0">
                <a:noAutofit/>
              </a:bodyPr>
              <a:lstStyle/>
              <a:p>
                <a:endParaRPr sz="1067">
                  <a:solidFill>
                    <a:srgbClr val="435D74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6" name="Google Shape;405;p30">
                <a:extLst>
                  <a:ext uri="{FF2B5EF4-FFF2-40B4-BE49-F238E27FC236}">
                    <a16:creationId xmlns:a16="http://schemas.microsoft.com/office/drawing/2014/main" id="{D3A4D97E-6998-B7EF-2ECB-9522075459B3}"/>
                  </a:ext>
                </a:extLst>
              </p:cNvPr>
              <p:cNvSpPr/>
              <p:nvPr/>
            </p:nvSpPr>
            <p:spPr>
              <a:xfrm>
                <a:off x="2819200" y="983400"/>
                <a:ext cx="205475" cy="197625"/>
              </a:xfrm>
              <a:custGeom>
                <a:avLst/>
                <a:gdLst/>
                <a:ahLst/>
                <a:cxnLst/>
                <a:rect l="l" t="t" r="r" b="b"/>
                <a:pathLst>
                  <a:path w="8219" h="7905" extrusionOk="0">
                    <a:moveTo>
                      <a:pt x="4265" y="1129"/>
                    </a:moveTo>
                    <a:cubicBezTo>
                      <a:pt x="4629" y="1129"/>
                      <a:pt x="4996" y="1199"/>
                      <a:pt x="5346" y="1343"/>
                    </a:cubicBezTo>
                    <a:cubicBezTo>
                      <a:pt x="6400" y="1780"/>
                      <a:pt x="7089" y="2810"/>
                      <a:pt x="7089" y="3954"/>
                    </a:cubicBezTo>
                    <a:cubicBezTo>
                      <a:pt x="7086" y="5511"/>
                      <a:pt x="5825" y="6773"/>
                      <a:pt x="4265" y="6776"/>
                    </a:cubicBezTo>
                    <a:cubicBezTo>
                      <a:pt x="3124" y="6776"/>
                      <a:pt x="2094" y="6089"/>
                      <a:pt x="1657" y="5032"/>
                    </a:cubicBezTo>
                    <a:cubicBezTo>
                      <a:pt x="1221" y="3978"/>
                      <a:pt x="1461" y="2765"/>
                      <a:pt x="2268" y="1958"/>
                    </a:cubicBezTo>
                    <a:cubicBezTo>
                      <a:pt x="2808" y="1416"/>
                      <a:pt x="3530" y="1129"/>
                      <a:pt x="4265" y="1129"/>
                    </a:cubicBezTo>
                    <a:close/>
                    <a:moveTo>
                      <a:pt x="4265" y="0"/>
                    </a:moveTo>
                    <a:cubicBezTo>
                      <a:pt x="2666" y="0"/>
                      <a:pt x="1227" y="964"/>
                      <a:pt x="612" y="2440"/>
                    </a:cubicBezTo>
                    <a:cubicBezTo>
                      <a:pt x="1" y="3918"/>
                      <a:pt x="341" y="5616"/>
                      <a:pt x="1470" y="6749"/>
                    </a:cubicBezTo>
                    <a:cubicBezTo>
                      <a:pt x="2226" y="7504"/>
                      <a:pt x="3237" y="7905"/>
                      <a:pt x="4265" y="7905"/>
                    </a:cubicBezTo>
                    <a:cubicBezTo>
                      <a:pt x="4774" y="7905"/>
                      <a:pt x="5288" y="7806"/>
                      <a:pt x="5777" y="7604"/>
                    </a:cubicBezTo>
                    <a:cubicBezTo>
                      <a:pt x="7255" y="6993"/>
                      <a:pt x="8219" y="5550"/>
                      <a:pt x="8219" y="3954"/>
                    </a:cubicBezTo>
                    <a:cubicBezTo>
                      <a:pt x="8216" y="1771"/>
                      <a:pt x="6448" y="3"/>
                      <a:pt x="426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81016" tIns="81016" rIns="81016" bIns="81016" anchor="ctr" anchorCtr="0">
                <a:noAutofit/>
              </a:bodyPr>
              <a:lstStyle/>
              <a:p>
                <a:endParaRPr sz="1067">
                  <a:solidFill>
                    <a:srgbClr val="435D74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</p:grpSp>
      <p:sp>
        <p:nvSpPr>
          <p:cNvPr id="32" name="Google Shape;406;p30">
            <a:extLst>
              <a:ext uri="{FF2B5EF4-FFF2-40B4-BE49-F238E27FC236}">
                <a16:creationId xmlns:a16="http://schemas.microsoft.com/office/drawing/2014/main" id="{5A0F8EA2-C092-3224-5D38-9F29AF9D7B67}"/>
              </a:ext>
            </a:extLst>
          </p:cNvPr>
          <p:cNvSpPr txBox="1"/>
          <p:nvPr/>
        </p:nvSpPr>
        <p:spPr>
          <a:xfrm>
            <a:off x="178779" y="2172631"/>
            <a:ext cx="1740637" cy="56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23" tIns="30456" rIns="60923" bIns="30456" anchor="t" anchorCtr="0">
            <a:spAutoFit/>
          </a:bodyPr>
          <a:lstStyle/>
          <a:p>
            <a:pPr algn="r"/>
            <a:r>
              <a:rPr lang="en-US" sz="1100" dirty="0">
                <a:solidFill>
                  <a:srgbClr val="000000"/>
                </a:solidFill>
                <a:latin typeface="Inter"/>
                <a:ea typeface="Raleway"/>
                <a:cs typeface="Raleway"/>
                <a:sym typeface="Raleway"/>
              </a:rPr>
              <a:t>Data yang </a:t>
            </a:r>
            <a:r>
              <a:rPr lang="en-US" sz="1100" dirty="0" err="1">
                <a:solidFill>
                  <a:srgbClr val="000000"/>
                </a:solidFill>
                <a:latin typeface="Inter"/>
                <a:ea typeface="Raleway"/>
                <a:cs typeface="Raleway"/>
                <a:sym typeface="Raleway"/>
              </a:rPr>
              <a:t>dihasilkan</a:t>
            </a:r>
            <a:r>
              <a:rPr lang="en-US" sz="1100" dirty="0">
                <a:solidFill>
                  <a:srgbClr val="000000"/>
                </a:solidFill>
                <a:latin typeface="Inter"/>
                <a:ea typeface="Raleway"/>
                <a:cs typeface="Raleway"/>
                <a:sym typeface="Raleway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Inter"/>
                <a:ea typeface="Raleway"/>
                <a:cs typeface="Raleway"/>
                <a:sym typeface="Raleway"/>
              </a:rPr>
              <a:t>adalah</a:t>
            </a:r>
            <a:r>
              <a:rPr lang="en-US" sz="1100" dirty="0">
                <a:solidFill>
                  <a:srgbClr val="000000"/>
                </a:solidFill>
                <a:latin typeface="Inter"/>
                <a:ea typeface="Raleway"/>
                <a:cs typeface="Raleway"/>
                <a:sym typeface="Raleway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Inter"/>
                <a:ea typeface="Raleway"/>
                <a:cs typeface="Raleway"/>
                <a:sym typeface="Raleway"/>
              </a:rPr>
              <a:t>Indeks</a:t>
            </a:r>
            <a:r>
              <a:rPr lang="en-US" sz="1100" dirty="0">
                <a:solidFill>
                  <a:srgbClr val="000000"/>
                </a:solidFill>
                <a:latin typeface="Inter"/>
                <a:ea typeface="Raleway"/>
                <a:cs typeface="Raleway"/>
                <a:sym typeface="Raleway"/>
              </a:rPr>
              <a:t> Harga </a:t>
            </a:r>
            <a:r>
              <a:rPr lang="en-US" sz="1100" dirty="0" err="1">
                <a:solidFill>
                  <a:srgbClr val="000000"/>
                </a:solidFill>
                <a:latin typeface="Inter"/>
                <a:ea typeface="Raleway"/>
                <a:cs typeface="Raleway"/>
                <a:sym typeface="Raleway"/>
              </a:rPr>
              <a:t>Konsumen</a:t>
            </a:r>
            <a:r>
              <a:rPr lang="en-US" sz="1100" dirty="0">
                <a:solidFill>
                  <a:srgbClr val="000000"/>
                </a:solidFill>
                <a:latin typeface="Inter"/>
                <a:ea typeface="Raleway"/>
                <a:cs typeface="Raleway"/>
                <a:sym typeface="Raleway"/>
              </a:rPr>
              <a:t> (IHK)</a:t>
            </a:r>
            <a:endParaRPr lang="en-ID" sz="1100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" name="Google Shape;407;p30">
            <a:extLst>
              <a:ext uri="{FF2B5EF4-FFF2-40B4-BE49-F238E27FC236}">
                <a16:creationId xmlns:a16="http://schemas.microsoft.com/office/drawing/2014/main" id="{2CA7565B-626A-AADD-2544-6116F49CA133}"/>
              </a:ext>
            </a:extLst>
          </p:cNvPr>
          <p:cNvSpPr txBox="1"/>
          <p:nvPr/>
        </p:nvSpPr>
        <p:spPr>
          <a:xfrm>
            <a:off x="102896" y="4167083"/>
            <a:ext cx="1740637" cy="738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23" tIns="30456" rIns="60923" bIns="30456" anchor="t" anchorCtr="0">
            <a:spAutoFit/>
          </a:bodyPr>
          <a:lstStyle/>
          <a:p>
            <a:pPr algn="r"/>
            <a:r>
              <a:rPr lang="en-US" sz="1100" dirty="0">
                <a:solidFill>
                  <a:srgbClr val="000000"/>
                </a:solidFill>
                <a:latin typeface="Inter"/>
                <a:ea typeface="Raleway"/>
                <a:cs typeface="Raleway"/>
                <a:sym typeface="Raleway"/>
              </a:rPr>
              <a:t>Data yang </a:t>
            </a:r>
            <a:r>
              <a:rPr lang="en-US" sz="1100" dirty="0" err="1">
                <a:solidFill>
                  <a:srgbClr val="000000"/>
                </a:solidFill>
                <a:latin typeface="Inter"/>
                <a:ea typeface="Raleway"/>
                <a:cs typeface="Raleway"/>
                <a:sym typeface="Raleway"/>
              </a:rPr>
              <a:t>dihasilkan</a:t>
            </a:r>
            <a:r>
              <a:rPr lang="en-US" sz="1100" dirty="0">
                <a:solidFill>
                  <a:srgbClr val="000000"/>
                </a:solidFill>
                <a:latin typeface="Inter"/>
                <a:ea typeface="Raleway"/>
                <a:cs typeface="Raleway"/>
                <a:sym typeface="Raleway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Inter"/>
                <a:ea typeface="Raleway"/>
                <a:cs typeface="Raleway"/>
                <a:sym typeface="Raleway"/>
              </a:rPr>
              <a:t>adalah</a:t>
            </a:r>
            <a:r>
              <a:rPr lang="en-US" sz="1100" dirty="0">
                <a:solidFill>
                  <a:srgbClr val="000000"/>
                </a:solidFill>
                <a:latin typeface="Inter"/>
                <a:ea typeface="Raleway"/>
                <a:cs typeface="Raleway"/>
                <a:sym typeface="Raleway"/>
              </a:rPr>
              <a:t> </a:t>
            </a:r>
            <a:r>
              <a:rPr lang="en-US" sz="1100" dirty="0" err="1">
                <a:solidFill>
                  <a:srgbClr val="272525"/>
                </a:solidFill>
                <a:latin typeface="Inter"/>
                <a:ea typeface="Inter" pitchFamily="34" charset="-122"/>
                <a:cs typeface="Inter" pitchFamily="34" charset="-120"/>
              </a:rPr>
              <a:t>Indeks</a:t>
            </a:r>
            <a:r>
              <a:rPr lang="en-US" sz="1100" dirty="0">
                <a:solidFill>
                  <a:srgbClr val="272525"/>
                </a:solidFill>
                <a:latin typeface="Inter"/>
                <a:ea typeface="Inter" pitchFamily="34" charset="-122"/>
                <a:cs typeface="Inter" pitchFamily="34" charset="-120"/>
              </a:rPr>
              <a:t> Pembangunan </a:t>
            </a:r>
            <a:r>
              <a:rPr lang="en-US" sz="1100" dirty="0" err="1">
                <a:solidFill>
                  <a:srgbClr val="272525"/>
                </a:solidFill>
                <a:latin typeface="Inter"/>
                <a:ea typeface="Inter" pitchFamily="34" charset="-122"/>
                <a:cs typeface="Inter" pitchFamily="34" charset="-120"/>
              </a:rPr>
              <a:t>Manusia</a:t>
            </a:r>
            <a:r>
              <a:rPr lang="en-US" sz="1100" dirty="0">
                <a:solidFill>
                  <a:srgbClr val="272525"/>
                </a:solidFill>
                <a:latin typeface="Inter"/>
                <a:ea typeface="Inter" pitchFamily="34" charset="-122"/>
                <a:cs typeface="Inter" pitchFamily="34" charset="-120"/>
              </a:rPr>
              <a:t> (IPM)</a:t>
            </a:r>
            <a:endParaRPr sz="1100" dirty="0">
              <a:solidFill>
                <a:srgbClr val="000000"/>
              </a:solidFill>
              <a:latin typeface="Inter"/>
              <a:ea typeface="Raleway"/>
              <a:cs typeface="Raleway"/>
              <a:sym typeface="Raleway"/>
            </a:endParaRPr>
          </a:p>
        </p:txBody>
      </p:sp>
      <p:sp>
        <p:nvSpPr>
          <p:cNvPr id="34" name="Google Shape;408;p30">
            <a:extLst>
              <a:ext uri="{FF2B5EF4-FFF2-40B4-BE49-F238E27FC236}">
                <a16:creationId xmlns:a16="http://schemas.microsoft.com/office/drawing/2014/main" id="{C3B08E2B-54A0-0E84-05FC-8F27D7DD74D9}"/>
              </a:ext>
            </a:extLst>
          </p:cNvPr>
          <p:cNvSpPr txBox="1"/>
          <p:nvPr/>
        </p:nvSpPr>
        <p:spPr>
          <a:xfrm>
            <a:off x="6597379" y="2045460"/>
            <a:ext cx="1740663" cy="738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23" tIns="30456" rIns="60923" bIns="30456" anchor="t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Inter"/>
                <a:ea typeface="Inter"/>
                <a:cs typeface="Raleway"/>
                <a:sym typeface="Raleway"/>
              </a:rPr>
              <a:t>Data yang </a:t>
            </a:r>
            <a:r>
              <a:rPr lang="en-US" sz="1100" dirty="0" err="1">
                <a:solidFill>
                  <a:srgbClr val="000000"/>
                </a:solidFill>
                <a:latin typeface="Inter"/>
                <a:ea typeface="Inter"/>
                <a:cs typeface="Raleway"/>
                <a:sym typeface="Raleway"/>
              </a:rPr>
              <a:t>dihasilkan</a:t>
            </a:r>
            <a:r>
              <a:rPr lang="en-US" sz="1100" dirty="0">
                <a:solidFill>
                  <a:srgbClr val="000000"/>
                </a:solidFill>
                <a:latin typeface="Inter"/>
                <a:ea typeface="Inter"/>
                <a:cs typeface="Raleway"/>
                <a:sym typeface="Raleway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Inter"/>
                <a:ea typeface="Inter"/>
                <a:cs typeface="Raleway"/>
                <a:sym typeface="Raleway"/>
              </a:rPr>
              <a:t>adalah</a:t>
            </a:r>
            <a:r>
              <a:rPr lang="en-US" sz="1100" dirty="0">
                <a:solidFill>
                  <a:srgbClr val="000000"/>
                </a:solidFill>
                <a:latin typeface="Inter"/>
                <a:ea typeface="Inter"/>
                <a:cs typeface="Raleway"/>
                <a:sym typeface="Raleway"/>
              </a:rPr>
              <a:t> </a:t>
            </a:r>
            <a:r>
              <a:rPr lang="en-US" sz="1100" dirty="0" err="1">
                <a:solidFill>
                  <a:srgbClr val="272525"/>
                </a:solidFill>
                <a:latin typeface="Inter"/>
                <a:ea typeface="Inter"/>
                <a:cs typeface="Inter" pitchFamily="34" charset="-120"/>
              </a:rPr>
              <a:t>Indeks</a:t>
            </a:r>
            <a:r>
              <a:rPr lang="en-US" sz="1100" dirty="0">
                <a:solidFill>
                  <a:srgbClr val="272525"/>
                </a:solidFill>
                <a:latin typeface="Inter"/>
                <a:ea typeface="Inter"/>
                <a:cs typeface="Inter" pitchFamily="34" charset="-120"/>
              </a:rPr>
              <a:t> </a:t>
            </a:r>
            <a:r>
              <a:rPr lang="en-US" sz="1100" dirty="0" err="1">
                <a:solidFill>
                  <a:srgbClr val="272525"/>
                </a:solidFill>
                <a:latin typeface="Inter"/>
                <a:ea typeface="Inter"/>
                <a:cs typeface="Inter" pitchFamily="34" charset="-120"/>
              </a:rPr>
              <a:t>Kedalaman</a:t>
            </a:r>
            <a:r>
              <a:rPr lang="en-US" sz="1100" dirty="0">
                <a:solidFill>
                  <a:srgbClr val="272525"/>
                </a:solidFill>
                <a:latin typeface="Inter"/>
                <a:ea typeface="Inter"/>
                <a:cs typeface="Inter" pitchFamily="34" charset="-120"/>
              </a:rPr>
              <a:t> </a:t>
            </a:r>
            <a:r>
              <a:rPr lang="en-US" sz="1100" dirty="0" err="1">
                <a:solidFill>
                  <a:srgbClr val="272525"/>
                </a:solidFill>
                <a:latin typeface="Inter"/>
                <a:ea typeface="Inter"/>
                <a:cs typeface="Inter" pitchFamily="34" charset="-120"/>
              </a:rPr>
              <a:t>Kemiskinan</a:t>
            </a:r>
            <a:r>
              <a:rPr lang="en-US" sz="1100" dirty="0">
                <a:solidFill>
                  <a:srgbClr val="272525"/>
                </a:solidFill>
                <a:latin typeface="Inter"/>
                <a:ea typeface="Inter"/>
                <a:cs typeface="Inter" pitchFamily="34" charset="-120"/>
              </a:rPr>
              <a:t> (P1)</a:t>
            </a:r>
            <a:endParaRPr lang="en-US" sz="1100" dirty="0">
              <a:latin typeface="Inter"/>
              <a:ea typeface="Inter"/>
            </a:endParaRPr>
          </a:p>
        </p:txBody>
      </p:sp>
      <p:sp>
        <p:nvSpPr>
          <p:cNvPr id="35" name="Google Shape;409;p30">
            <a:extLst>
              <a:ext uri="{FF2B5EF4-FFF2-40B4-BE49-F238E27FC236}">
                <a16:creationId xmlns:a16="http://schemas.microsoft.com/office/drawing/2014/main" id="{326C2F5F-BA94-00C4-85E2-61CFF52F401B}"/>
              </a:ext>
            </a:extLst>
          </p:cNvPr>
          <p:cNvSpPr txBox="1"/>
          <p:nvPr/>
        </p:nvSpPr>
        <p:spPr>
          <a:xfrm>
            <a:off x="6677468" y="4264302"/>
            <a:ext cx="1937887" cy="56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23" tIns="30456" rIns="60923" bIns="30456" anchor="t" anchorCtr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Inter"/>
                <a:ea typeface="Raleway"/>
                <a:cs typeface="Raleway"/>
                <a:sym typeface="Raleway"/>
              </a:rPr>
              <a:t>Data yang </a:t>
            </a:r>
            <a:r>
              <a:rPr lang="en-US" sz="1100" dirty="0" err="1">
                <a:solidFill>
                  <a:srgbClr val="000000"/>
                </a:solidFill>
                <a:latin typeface="Inter"/>
                <a:ea typeface="Raleway"/>
                <a:cs typeface="Raleway"/>
                <a:sym typeface="Raleway"/>
              </a:rPr>
              <a:t>dihasilkan</a:t>
            </a:r>
            <a:r>
              <a:rPr lang="en-US" sz="1100" dirty="0">
                <a:solidFill>
                  <a:srgbClr val="000000"/>
                </a:solidFill>
                <a:latin typeface="Inter"/>
                <a:ea typeface="Raleway"/>
                <a:cs typeface="Raleway"/>
                <a:sym typeface="Raleway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Inter"/>
                <a:ea typeface="Raleway"/>
                <a:cs typeface="Raleway"/>
                <a:sym typeface="Raleway"/>
              </a:rPr>
              <a:t>adalah</a:t>
            </a:r>
            <a:r>
              <a:rPr lang="en-US" sz="1100" dirty="0">
                <a:solidFill>
                  <a:srgbClr val="000000"/>
                </a:solidFill>
                <a:latin typeface="Inter"/>
                <a:ea typeface="Raleway"/>
                <a:cs typeface="Raleway"/>
                <a:sym typeface="Raleway"/>
              </a:rPr>
              <a:t> </a:t>
            </a:r>
            <a:r>
              <a:rPr lang="en-US" sz="1100" dirty="0">
                <a:solidFill>
                  <a:srgbClr val="272525"/>
                </a:solidFill>
                <a:latin typeface="Inter"/>
                <a:ea typeface="Inter" pitchFamily="34" charset="-122"/>
                <a:cs typeface="Inter" pitchFamily="34" charset="-120"/>
              </a:rPr>
              <a:t>Tingkat </a:t>
            </a:r>
            <a:r>
              <a:rPr lang="en-US" sz="1100" dirty="0" err="1">
                <a:solidFill>
                  <a:srgbClr val="272525"/>
                </a:solidFill>
                <a:latin typeface="Inter"/>
                <a:ea typeface="Inter" pitchFamily="34" charset="-122"/>
                <a:cs typeface="Inter" pitchFamily="34" charset="-120"/>
              </a:rPr>
              <a:t>Partisipasi</a:t>
            </a:r>
            <a:r>
              <a:rPr lang="en-US" sz="1100" dirty="0">
                <a:solidFill>
                  <a:srgbClr val="272525"/>
                </a:solidFill>
                <a:latin typeface="Inter"/>
                <a:ea typeface="Inter" pitchFamily="34" charset="-122"/>
                <a:cs typeface="Inter" pitchFamily="34" charset="-120"/>
              </a:rPr>
              <a:t> Angkatan </a:t>
            </a:r>
            <a:r>
              <a:rPr lang="en-US" sz="1100" dirty="0" err="1">
                <a:solidFill>
                  <a:srgbClr val="272525"/>
                </a:solidFill>
                <a:latin typeface="Inter"/>
                <a:ea typeface="Inter" pitchFamily="34" charset="-122"/>
                <a:cs typeface="Inter" pitchFamily="34" charset="-120"/>
              </a:rPr>
              <a:t>Kerja</a:t>
            </a:r>
            <a:r>
              <a:rPr lang="en-US" sz="1100" dirty="0">
                <a:solidFill>
                  <a:srgbClr val="272525"/>
                </a:solidFill>
                <a:latin typeface="Inter"/>
                <a:ea typeface="Inter" pitchFamily="34" charset="-122"/>
                <a:cs typeface="Inter" pitchFamily="34" charset="-120"/>
              </a:rPr>
              <a:t> (TPAK)</a:t>
            </a:r>
            <a:endParaRPr lang="en-US" sz="1100" dirty="0">
              <a:latin typeface="Inter"/>
            </a:endParaRPr>
          </a:p>
        </p:txBody>
      </p:sp>
      <p:sp>
        <p:nvSpPr>
          <p:cNvPr id="37" name="Title 4">
            <a:extLst>
              <a:ext uri="{FF2B5EF4-FFF2-40B4-BE49-F238E27FC236}">
                <a16:creationId xmlns:a16="http://schemas.microsoft.com/office/drawing/2014/main" id="{A84013EB-8A8C-4CC2-B1F4-895DD5D77ACF}"/>
              </a:ext>
            </a:extLst>
          </p:cNvPr>
          <p:cNvSpPr txBox="1">
            <a:spLocks/>
          </p:cNvSpPr>
          <p:nvPr/>
        </p:nvSpPr>
        <p:spPr>
          <a:xfrm>
            <a:off x="1030058" y="226530"/>
            <a:ext cx="7920880" cy="566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b="1" dirty="0" err="1">
                <a:latin typeface="Franklin Gothic Book" panose="020B0503020102020204" pitchFamily="34" charset="0"/>
                <a:ea typeface="Inter Bold" pitchFamily="34" charset="-122"/>
                <a:cs typeface="Inter Bold" pitchFamily="34" charset="-120"/>
              </a:rPr>
              <a:t>Contoh</a:t>
            </a:r>
            <a:r>
              <a:rPr lang="en-US" sz="3200" b="1" dirty="0">
                <a:latin typeface="Franklin Gothic Book" panose="020B0503020102020204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en-US" sz="3200" b="1" dirty="0" err="1">
                <a:latin typeface="Franklin Gothic Book" panose="020B0503020102020204" pitchFamily="34" charset="0"/>
                <a:ea typeface="Inter Bold" pitchFamily="34" charset="-122"/>
                <a:cs typeface="Inter Bold" pitchFamily="34" charset="-120"/>
              </a:rPr>
              <a:t>Statistik</a:t>
            </a:r>
            <a:r>
              <a:rPr lang="en-US" sz="3200" b="1" dirty="0">
                <a:latin typeface="Franklin Gothic Book" panose="020B0503020102020204" pitchFamily="34" charset="0"/>
                <a:ea typeface="Inter Bold" pitchFamily="34" charset="-122"/>
                <a:cs typeface="Inter Bold" pitchFamily="34" charset="-120"/>
              </a:rPr>
              <a:t> Dasar</a:t>
            </a:r>
            <a:endParaRPr lang="en-ID" sz="3200" b="1" dirty="0">
              <a:latin typeface="Franklin Gothic Book" panose="020B0503020102020204" pitchFamily="34" charset="0"/>
            </a:endParaRPr>
          </a:p>
          <a:p>
            <a:endParaRPr lang="en-US" sz="2000" i="1" dirty="0">
              <a:latin typeface="Franklin Gothic Medium Cond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20B2E9-5982-4168-85D6-ED9B54624D1E}"/>
              </a:ext>
            </a:extLst>
          </p:cNvPr>
          <p:cNvSpPr txBox="1"/>
          <p:nvPr/>
        </p:nvSpPr>
        <p:spPr>
          <a:xfrm>
            <a:off x="151102" y="5669989"/>
            <a:ext cx="8799835" cy="671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200" b="1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Statistik</a:t>
            </a:r>
            <a:r>
              <a:rPr lang="en-US" sz="1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b="1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dasar</a:t>
            </a:r>
            <a:r>
              <a:rPr lang="en-US" sz="1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b="1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diselenggarakan</a:t>
            </a:r>
            <a:r>
              <a:rPr lang="en-US" sz="1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oleh BPS dan </a:t>
            </a:r>
            <a:r>
              <a:rPr lang="en-US" sz="1200" b="1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pemanfaatannya</a:t>
            </a:r>
            <a:r>
              <a:rPr lang="en-US" sz="1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b="1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terbuka</a:t>
            </a:r>
            <a:r>
              <a:rPr lang="en-US" sz="1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b="1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untuk</a:t>
            </a:r>
            <a:r>
              <a:rPr lang="en-US" sz="1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b="1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umum</a:t>
            </a:r>
            <a:r>
              <a:rPr lang="en-US" sz="1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1200" b="1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kecuali</a:t>
            </a:r>
            <a:r>
              <a:rPr lang="en-US" sz="1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b="1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ditentukan</a:t>
            </a:r>
            <a:r>
              <a:rPr lang="en-US" sz="1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lain oleh </a:t>
            </a:r>
            <a:r>
              <a:rPr lang="en-US" sz="1200" b="1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peraturan</a:t>
            </a:r>
            <a:r>
              <a:rPr lang="en-US" sz="1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b="1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perundang-undangan</a:t>
            </a:r>
            <a:r>
              <a:rPr lang="en-US" sz="1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yang </a:t>
            </a:r>
            <a:r>
              <a:rPr lang="en-US" sz="1200" b="1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berlaku</a:t>
            </a:r>
            <a:r>
              <a:rPr lang="en-US" sz="1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</a:t>
            </a:r>
            <a:r>
              <a:rPr lang="en-US" sz="1200" b="1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Statistik</a:t>
            </a:r>
            <a:r>
              <a:rPr lang="en-US" sz="1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b="1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dasar</a:t>
            </a:r>
            <a:r>
              <a:rPr lang="en-US" sz="1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b="1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memiliki</a:t>
            </a:r>
            <a:r>
              <a:rPr lang="en-US" sz="1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b="1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ciri-ciri</a:t>
            </a:r>
            <a:r>
              <a:rPr lang="en-US" sz="1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b="1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lintas</a:t>
            </a:r>
            <a:r>
              <a:rPr lang="en-US" sz="1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b="1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sektoral</a:t>
            </a:r>
            <a:r>
              <a:rPr lang="en-US" sz="1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1200" b="1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berskala</a:t>
            </a:r>
            <a:r>
              <a:rPr lang="en-US" sz="1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b="1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nasional</a:t>
            </a:r>
            <a:r>
              <a:rPr lang="en-US" sz="1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dan </a:t>
            </a:r>
            <a:r>
              <a:rPr lang="en-US" sz="1200" b="1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bersifat</a:t>
            </a:r>
            <a:r>
              <a:rPr lang="en-US" sz="1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200" b="1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makro</a:t>
            </a:r>
            <a:r>
              <a:rPr lang="en-US" sz="1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200" b="1" dirty="0"/>
          </a:p>
        </p:txBody>
      </p:sp>
      <p:sp>
        <p:nvSpPr>
          <p:cNvPr id="40" name="Slide Number Placeholder 1">
            <a:extLst>
              <a:ext uri="{FF2B5EF4-FFF2-40B4-BE49-F238E27FC236}">
                <a16:creationId xmlns:a16="http://schemas.microsoft.com/office/drawing/2014/main" id="{2EDC3993-7390-41C3-B70C-8D442EED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</p:spPr>
        <p:txBody>
          <a:bodyPr/>
          <a:lstStyle/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5</a:t>
            </a:fld>
            <a:endParaRPr lang="id-ID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404620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D28FAF7-8383-4F06-86E2-04D2AE9CA2DB}"/>
              </a:ext>
            </a:extLst>
          </p:cNvPr>
          <p:cNvGraphicFramePr>
            <a:graphicFrameLocks noGrp="1"/>
          </p:cNvGraphicFramePr>
          <p:nvPr/>
        </p:nvGraphicFramePr>
        <p:xfrm>
          <a:off x="0" y="6559476"/>
          <a:ext cx="914436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itle 4">
            <a:extLst>
              <a:ext uri="{FF2B5EF4-FFF2-40B4-BE49-F238E27FC236}">
                <a16:creationId xmlns:a16="http://schemas.microsoft.com/office/drawing/2014/main" id="{A84013EB-8A8C-4CC2-B1F4-895DD5D77ACF}"/>
              </a:ext>
            </a:extLst>
          </p:cNvPr>
          <p:cNvSpPr txBox="1">
            <a:spLocks/>
          </p:cNvSpPr>
          <p:nvPr/>
        </p:nvSpPr>
        <p:spPr>
          <a:xfrm>
            <a:off x="1116555" y="114299"/>
            <a:ext cx="7920880" cy="566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algn="r">
              <a:lnSpc>
                <a:spcPts val="4500"/>
              </a:lnSpc>
              <a:buNone/>
            </a:pPr>
            <a:r>
              <a:rPr lang="en-US" sz="3200" b="1" dirty="0" err="1">
                <a:latin typeface="Franklin Gothic Book" panose="020B0503020102020204" pitchFamily="34" charset="0"/>
                <a:ea typeface="Inter Bold" pitchFamily="34" charset="-122"/>
                <a:cs typeface="Inter Bold" pitchFamily="34" charset="-120"/>
              </a:rPr>
              <a:t>Contoh</a:t>
            </a:r>
            <a:r>
              <a:rPr lang="en-US" sz="3200" b="1" dirty="0">
                <a:latin typeface="Franklin Gothic Book" panose="020B0503020102020204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en-US" sz="3200" b="1" dirty="0" err="1">
                <a:latin typeface="Franklin Gothic Book" panose="020B0503020102020204" pitchFamily="34" charset="0"/>
                <a:ea typeface="Inter Bold" pitchFamily="34" charset="-122"/>
                <a:cs typeface="Inter Bold" pitchFamily="34" charset="-120"/>
              </a:rPr>
              <a:t>Statistik</a:t>
            </a:r>
            <a:r>
              <a:rPr lang="en-US" sz="3200" b="1" dirty="0">
                <a:latin typeface="Franklin Gothic Book" panose="020B0503020102020204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en-US" sz="3200" b="1" dirty="0" err="1">
                <a:latin typeface="Franklin Gothic Book" panose="020B0503020102020204" pitchFamily="34" charset="0"/>
                <a:ea typeface="Inter Bold" pitchFamily="34" charset="-122"/>
                <a:cs typeface="Inter Bold" pitchFamily="34" charset="-120"/>
              </a:rPr>
              <a:t>Sektoral</a:t>
            </a:r>
            <a:r>
              <a:rPr lang="en-US" sz="3200" b="1" dirty="0">
                <a:latin typeface="Franklin Gothic Book" panose="020B0503020102020204" pitchFamily="34" charset="0"/>
                <a:ea typeface="Inter Bold" pitchFamily="34" charset="-122"/>
                <a:cs typeface="Inter Bold" pitchFamily="34" charset="-120"/>
              </a:rPr>
              <a:t> dan </a:t>
            </a:r>
            <a:r>
              <a:rPr lang="en-US" sz="3200" b="1" dirty="0" err="1">
                <a:latin typeface="Franklin Gothic Book" panose="020B0503020102020204" pitchFamily="34" charset="0"/>
                <a:ea typeface="Inter Bold" pitchFamily="34" charset="-122"/>
                <a:cs typeface="Inter Bold" pitchFamily="34" charset="-120"/>
              </a:rPr>
              <a:t>Khusus</a:t>
            </a:r>
            <a:endParaRPr lang="en-US" sz="3200" dirty="0">
              <a:latin typeface="Franklin Gothic Book" panose="020B0503020102020204" pitchFamily="34" charset="0"/>
            </a:endParaRPr>
          </a:p>
        </p:txBody>
      </p:sp>
      <p:graphicFrame>
        <p:nvGraphicFramePr>
          <p:cNvPr id="40" name="Content Placeholder 39">
            <a:extLst>
              <a:ext uri="{FF2B5EF4-FFF2-40B4-BE49-F238E27FC236}">
                <a16:creationId xmlns:a16="http://schemas.microsoft.com/office/drawing/2014/main" id="{FA999085-6334-41F5-9D66-8F6F5328B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359906"/>
              </p:ext>
            </p:extLst>
          </p:nvPr>
        </p:nvGraphicFramePr>
        <p:xfrm>
          <a:off x="517439" y="919699"/>
          <a:ext cx="7886700" cy="2509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9">
            <a:extLst>
              <a:ext uri="{FF2B5EF4-FFF2-40B4-BE49-F238E27FC236}">
                <a16:creationId xmlns:a16="http://schemas.microsoft.com/office/drawing/2014/main" id="{EC39C937-EF65-4BDD-B226-80EC649CA30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120874"/>
              </p:ext>
            </p:extLst>
          </p:nvPr>
        </p:nvGraphicFramePr>
        <p:xfrm>
          <a:off x="183807" y="4286365"/>
          <a:ext cx="7886700" cy="2509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53EFF9A-4609-413B-B3E1-1117CF965BF0}"/>
              </a:ext>
            </a:extLst>
          </p:cNvPr>
          <p:cNvSpPr txBox="1"/>
          <p:nvPr/>
        </p:nvSpPr>
        <p:spPr>
          <a:xfrm>
            <a:off x="877330" y="3270033"/>
            <a:ext cx="7526809" cy="125252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600" dirty="0" err="1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Statistik</a:t>
            </a:r>
            <a:r>
              <a:rPr lang="en-US" sz="1600" dirty="0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sektoral</a:t>
            </a:r>
            <a:r>
              <a:rPr lang="en-US" sz="1600" dirty="0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dan </a:t>
            </a:r>
            <a:r>
              <a:rPr lang="en-US" sz="1600" dirty="0" err="1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statistik</a:t>
            </a:r>
            <a:r>
              <a:rPr lang="en-US" sz="1600" dirty="0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dasar</a:t>
            </a:r>
            <a:r>
              <a:rPr lang="en-US" sz="1600" dirty="0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terbuka</a:t>
            </a:r>
            <a:r>
              <a:rPr lang="en-US" sz="1600" dirty="0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pemanfaatannya</a:t>
            </a:r>
            <a:r>
              <a:rPr lang="en-US" sz="1600" dirty="0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untuk</a:t>
            </a:r>
            <a:r>
              <a:rPr lang="en-US" sz="1600" dirty="0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umum</a:t>
            </a:r>
            <a:r>
              <a:rPr lang="en-US" sz="1600" dirty="0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kecuali</a:t>
            </a:r>
            <a:r>
              <a:rPr lang="en-US" sz="1600" dirty="0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ditentukan</a:t>
            </a:r>
            <a:r>
              <a:rPr lang="en-US" sz="1600" dirty="0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lain oleh </a:t>
            </a:r>
            <a:r>
              <a:rPr lang="en-US" sz="1600" dirty="0" err="1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peraturan</a:t>
            </a:r>
            <a:r>
              <a:rPr lang="en-US" sz="1600" dirty="0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perundang-undangan</a:t>
            </a:r>
            <a:r>
              <a:rPr lang="en-US" sz="1600" dirty="0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yang </a:t>
            </a:r>
            <a:r>
              <a:rPr lang="en-US" sz="1600" dirty="0" err="1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berlaku</a:t>
            </a:r>
            <a:r>
              <a:rPr lang="en-US" sz="1600" dirty="0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</a:p>
          <a:p>
            <a:pPr marL="0" indent="0" algn="l">
              <a:lnSpc>
                <a:spcPts val="2300"/>
              </a:lnSpc>
              <a:buNone/>
            </a:pPr>
            <a:endParaRPr lang="en-US" sz="1600" dirty="0">
              <a:solidFill>
                <a:schemeClr val="bg1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 algn="l">
              <a:lnSpc>
                <a:spcPts val="2300"/>
              </a:lnSpc>
              <a:buNone/>
            </a:pPr>
            <a:r>
              <a:rPr lang="en-US" sz="1600" dirty="0" err="1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Statistik</a:t>
            </a:r>
            <a:r>
              <a:rPr lang="en-US" sz="1600" dirty="0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khusus</a:t>
            </a:r>
            <a:r>
              <a:rPr lang="en-US" sz="1600" dirty="0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dimanfaatkan</a:t>
            </a:r>
            <a:r>
              <a:rPr lang="en-US" sz="1600" dirty="0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untuk</a:t>
            </a:r>
            <a:r>
              <a:rPr lang="en-US" sz="1600" dirty="0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kebutuhan</a:t>
            </a:r>
            <a:r>
              <a:rPr lang="en-US" sz="1600" dirty="0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spesifik</a:t>
            </a:r>
            <a:r>
              <a:rPr lang="en-US" sz="1600" dirty="0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9A47D540-B32E-4DED-B7AE-944604B7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</p:spPr>
        <p:txBody>
          <a:bodyPr/>
          <a:lstStyle/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6</a:t>
            </a:fld>
            <a:endParaRPr lang="id-ID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152725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1569" y="2063435"/>
            <a:ext cx="3985401" cy="355544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80270" y="127257"/>
            <a:ext cx="6256226" cy="566738"/>
          </a:xfrm>
        </p:spPr>
        <p:txBody>
          <a:bodyPr>
            <a:noAutofit/>
          </a:bodyPr>
          <a:lstStyle/>
          <a:p>
            <a:pPr algn="r"/>
            <a:r>
              <a:rPr lang="en-US" sz="2800" b="1" dirty="0" err="1">
                <a:latin typeface="Franklin Gothic Book" panose="020B0503020102020204" pitchFamily="34" charset="0"/>
                <a:ea typeface="Inter Bold" pitchFamily="34" charset="-122"/>
                <a:cs typeface="Inter Bold" pitchFamily="34" charset="-120"/>
              </a:rPr>
              <a:t>Kegiatan</a:t>
            </a:r>
            <a:r>
              <a:rPr lang="en-US" sz="2800" b="1" dirty="0">
                <a:latin typeface="Franklin Gothic Book" panose="020B0503020102020204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en-US" sz="2800" b="1" dirty="0" err="1">
                <a:latin typeface="Franklin Gothic Book" panose="020B0503020102020204" pitchFamily="34" charset="0"/>
                <a:ea typeface="Inter Bold" pitchFamily="34" charset="-122"/>
                <a:cs typeface="Inter Bold" pitchFamily="34" charset="-120"/>
              </a:rPr>
              <a:t>Statistik</a:t>
            </a:r>
            <a:r>
              <a:rPr lang="en-US" sz="2800" b="1" dirty="0">
                <a:latin typeface="Franklin Gothic Book" panose="020B0503020102020204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en-US" sz="2800" b="1" dirty="0" err="1">
                <a:latin typeface="Franklin Gothic Book" panose="020B0503020102020204" pitchFamily="34" charset="0"/>
                <a:ea typeface="Inter Bold" pitchFamily="34" charset="-122"/>
                <a:cs typeface="Inter Bold" pitchFamily="34" charset="-120"/>
              </a:rPr>
              <a:t>Berdasarkan</a:t>
            </a:r>
            <a:r>
              <a:rPr lang="en-US" sz="2800" b="1" dirty="0">
                <a:latin typeface="Franklin Gothic Book" panose="020B0503020102020204" pitchFamily="34" charset="0"/>
                <a:ea typeface="Inter Bold" pitchFamily="34" charset="-122"/>
                <a:cs typeface="Inter Bold" pitchFamily="34" charset="-120"/>
              </a:rPr>
              <a:t> Cara </a:t>
            </a:r>
            <a:r>
              <a:rPr lang="en-US" sz="2800" b="1" dirty="0" err="1">
                <a:latin typeface="Franklin Gothic Book" panose="020B0503020102020204" pitchFamily="34" charset="0"/>
                <a:ea typeface="Inter Bold" pitchFamily="34" charset="-122"/>
                <a:cs typeface="Inter Bold" pitchFamily="34" charset="-120"/>
              </a:rPr>
              <a:t>Pengumpulan</a:t>
            </a:r>
            <a:r>
              <a:rPr lang="en-US" sz="2800" b="1" dirty="0">
                <a:latin typeface="Franklin Gothic Book" panose="020B0503020102020204" pitchFamily="34" charset="0"/>
                <a:ea typeface="Inter Bold" pitchFamily="34" charset="-122"/>
                <a:cs typeface="Inter Bold" pitchFamily="34" charset="-120"/>
              </a:rPr>
              <a:t> Data</a:t>
            </a:r>
            <a:endParaRPr lang="en-US" sz="2800" dirty="0">
              <a:latin typeface="Franklin Gothic Book" panose="020B0503020102020204" pitchFamily="34" charset="0"/>
            </a:endParaRPr>
          </a:p>
        </p:txBody>
      </p:sp>
      <p:sp>
        <p:nvSpPr>
          <p:cNvPr id="2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73F9D-166D-4281-9B5A-8D63A7307FC5}" type="slidenum">
              <a:rPr lang="id-ID" smtClean="0"/>
              <a:pPr/>
              <a:t>7</a:t>
            </a:fld>
            <a:endParaRPr lang="id-ID" dirty="0"/>
          </a:p>
        </p:txBody>
      </p:sp>
      <p:grpSp>
        <p:nvGrpSpPr>
          <p:cNvPr id="2" name="Group 1"/>
          <p:cNvGrpSpPr/>
          <p:nvPr/>
        </p:nvGrpSpPr>
        <p:grpSpPr>
          <a:xfrm>
            <a:off x="3884299" y="1142410"/>
            <a:ext cx="5187725" cy="1409697"/>
            <a:chOff x="3884299" y="1142410"/>
            <a:chExt cx="5187725" cy="1532653"/>
          </a:xfrm>
        </p:grpSpPr>
        <p:sp>
          <p:nvSpPr>
            <p:cNvPr id="50" name="TextBox 49"/>
            <p:cNvSpPr txBox="1"/>
            <p:nvPr/>
          </p:nvSpPr>
          <p:spPr>
            <a:xfrm>
              <a:off x="5193324" y="1142410"/>
              <a:ext cx="3878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>
                  <a:solidFill>
                    <a:srgbClr val="796CAF"/>
                  </a:solidFill>
                  <a:latin typeface="+mn-lt"/>
                </a:rPr>
                <a:t>Sensus</a:t>
              </a:r>
              <a:endParaRPr lang="id-ID" b="1" dirty="0">
                <a:solidFill>
                  <a:srgbClr val="796CAF"/>
                </a:solidFill>
                <a:latin typeface="+mn-lt"/>
              </a:endParaRP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4299" y="1305347"/>
              <a:ext cx="1188720" cy="1188720"/>
            </a:xfrm>
            <a:prstGeom prst="rect">
              <a:avLst/>
            </a:prstGeom>
          </p:spPr>
        </p:pic>
        <p:sp>
          <p:nvSpPr>
            <p:cNvPr id="75" name="TextBox 74"/>
            <p:cNvSpPr txBox="1"/>
            <p:nvPr/>
          </p:nvSpPr>
          <p:spPr>
            <a:xfrm>
              <a:off x="5189100" y="1478710"/>
              <a:ext cx="3837187" cy="11963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lnSpc>
                  <a:spcPts val="2200"/>
                </a:lnSpc>
                <a:buNone/>
              </a:pP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Pengumpulan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data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melalui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pencacahan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semua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unit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populasi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untuk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memperoleh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karakteristik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suatu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populasi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pada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saat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tertentu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.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Contoh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: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Sensus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Penduduk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.</a:t>
              </a:r>
              <a:endParaRPr lang="en-US" sz="14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24930" y="3907176"/>
            <a:ext cx="5347996" cy="1350836"/>
            <a:chOff x="3883032" y="4887013"/>
            <a:chExt cx="5347996" cy="1486634"/>
          </a:xfrm>
        </p:grpSpPr>
        <p:sp>
          <p:nvSpPr>
            <p:cNvPr id="22" name="TextBox 21"/>
            <p:cNvSpPr txBox="1"/>
            <p:nvPr/>
          </p:nvSpPr>
          <p:spPr>
            <a:xfrm>
              <a:off x="5204250" y="4887013"/>
              <a:ext cx="3879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>
                  <a:solidFill>
                    <a:srgbClr val="C48C57"/>
                  </a:solidFill>
                  <a:latin typeface="+mn-lt"/>
                </a:rPr>
                <a:t>Kompilasi</a:t>
              </a:r>
              <a:r>
                <a:rPr lang="en-US" sz="2000" b="1" dirty="0">
                  <a:solidFill>
                    <a:srgbClr val="C48C57"/>
                  </a:solidFill>
                  <a:latin typeface="+mn-lt"/>
                </a:rPr>
                <a:t> </a:t>
              </a:r>
              <a:r>
                <a:rPr lang="en-US" sz="2000" b="1" dirty="0" err="1">
                  <a:solidFill>
                    <a:srgbClr val="C48C57"/>
                  </a:solidFill>
                  <a:latin typeface="+mn-lt"/>
                </a:rPr>
                <a:t>Produk</a:t>
              </a:r>
              <a:r>
                <a:rPr lang="en-US" sz="2000" b="1" dirty="0">
                  <a:solidFill>
                    <a:srgbClr val="C48C57"/>
                  </a:solidFill>
                  <a:latin typeface="+mn-lt"/>
                </a:rPr>
                <a:t> </a:t>
              </a:r>
              <a:r>
                <a:rPr lang="en-US" sz="2000" b="1" dirty="0" err="1">
                  <a:solidFill>
                    <a:srgbClr val="C48C57"/>
                  </a:solidFill>
                  <a:latin typeface="+mn-lt"/>
                </a:rPr>
                <a:t>Administrasi</a:t>
              </a:r>
              <a:endParaRPr lang="id-ID" sz="2000" b="1" dirty="0">
                <a:solidFill>
                  <a:srgbClr val="C48C57"/>
                </a:solidFill>
                <a:latin typeface="+mn-lt"/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032" y="4953070"/>
              <a:ext cx="1191255" cy="1370067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>
            <a:xfrm>
              <a:off x="5239616" y="5175947"/>
              <a:ext cx="3991412" cy="1197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lnSpc>
                  <a:spcPts val="2200"/>
                </a:lnSpc>
                <a:buNone/>
              </a:pP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Pengumpulan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,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pengolahan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,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penyajian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, dan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analisis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data yang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didasarkan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pada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catatan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administrasi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yang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ada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pada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pemerintah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dan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atau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masyarakat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.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Contoh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: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Kompilasi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Statistik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Perhubungan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.</a:t>
              </a:r>
              <a:endParaRPr lang="en-US" sz="14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891146" y="2664703"/>
            <a:ext cx="5328806" cy="1184277"/>
            <a:chOff x="3883032" y="3063805"/>
            <a:chExt cx="5328806" cy="125412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3032" y="3129209"/>
              <a:ext cx="1191255" cy="1188720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5203317" y="3363822"/>
              <a:ext cx="38371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Pengumpulan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data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melalui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pencacahan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sampel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untuk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memperkirakan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karakteristik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suatu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populasi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pada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saat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tertentu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.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Contoh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: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Survei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Harga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Konsumen</a:t>
              </a:r>
              <a:endParaRPr lang="id-ID" sz="1100" b="1" dirty="0">
                <a:latin typeface="+mn-l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215125" y="3063805"/>
              <a:ext cx="3996713" cy="395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400" b="1" dirty="0" err="1">
                  <a:solidFill>
                    <a:srgbClr val="A85C6B"/>
                  </a:solidFill>
                  <a:latin typeface="+mn-lt"/>
                </a:rPr>
                <a:t>Survei</a:t>
              </a:r>
              <a:endParaRPr lang="id-ID" sz="1100" dirty="0">
                <a:solidFill>
                  <a:srgbClr val="A85C6B"/>
                </a:solidFill>
                <a:latin typeface="+mn-lt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BE5EF39-7159-4165-A201-19B440F9E70B}"/>
              </a:ext>
            </a:extLst>
          </p:cNvPr>
          <p:cNvGrpSpPr/>
          <p:nvPr/>
        </p:nvGrpSpPr>
        <p:grpSpPr>
          <a:xfrm>
            <a:off x="3956275" y="5370414"/>
            <a:ext cx="5168873" cy="1239869"/>
            <a:chOff x="3884299" y="1254198"/>
            <a:chExt cx="5168873" cy="12398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028264A-497B-4FA8-9EA2-00C71CA6AEB9}"/>
                </a:ext>
              </a:extLst>
            </p:cNvPr>
            <p:cNvSpPr txBox="1"/>
            <p:nvPr/>
          </p:nvSpPr>
          <p:spPr>
            <a:xfrm>
              <a:off x="5174472" y="1254198"/>
              <a:ext cx="3878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00B050"/>
                  </a:solidFill>
                  <a:latin typeface="+mn-lt"/>
                </a:rPr>
                <a:t>Cara Lain sesuai Perkembangan Teknologi</a:t>
              </a:r>
              <a:endParaRPr lang="id-ID" sz="1200" b="1" dirty="0">
                <a:solidFill>
                  <a:srgbClr val="00B050"/>
                </a:solidFill>
                <a:latin typeface="+mn-lt"/>
              </a:endParaRPr>
            </a:p>
          </p:txBody>
        </p:sp>
        <p:pic>
          <p:nvPicPr>
            <p:cNvPr id="26" name="Picture 25" descr="Computer with solid fill">
              <a:extLst>
                <a:ext uri="{FF2B5EF4-FFF2-40B4-BE49-F238E27FC236}">
                  <a16:creationId xmlns:a16="http://schemas.microsoft.com/office/drawing/2014/main" id="{3271C748-C4BB-4BA1-ADEE-D41E03B54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884299" y="1305347"/>
              <a:ext cx="1188720" cy="118872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B97160D-ED23-475A-BFF5-CB3073517D52}"/>
                </a:ext>
              </a:extLst>
            </p:cNvPr>
            <p:cNvSpPr txBox="1"/>
            <p:nvPr/>
          </p:nvSpPr>
          <p:spPr>
            <a:xfrm>
              <a:off x="5189100" y="1478710"/>
              <a:ext cx="3837187" cy="915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l">
                <a:lnSpc>
                  <a:spcPts val="2200"/>
                </a:lnSpc>
                <a:buNone/>
              </a:pP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Pengumpulan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data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melalui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internet, media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sosial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, web crawling, dan big data mining.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Contoh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: data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dari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registrasi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akun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 media </a:t>
              </a:r>
              <a:r>
                <a:rPr lang="en-US" sz="1400" dirty="0" err="1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sosial</a:t>
              </a:r>
              <a:r>
                <a:rPr lang="en-US" sz="14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.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152980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9B6132F-63F4-4044-8056-3B9417528539}"/>
              </a:ext>
            </a:extLst>
          </p:cNvPr>
          <p:cNvGraphicFramePr>
            <a:graphicFrameLocks noGrp="1"/>
          </p:cNvGraphicFramePr>
          <p:nvPr/>
        </p:nvGraphicFramePr>
        <p:xfrm>
          <a:off x="0" y="6559476"/>
          <a:ext cx="914436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73F9D-166D-4281-9B5A-8D63A7307FC5}" type="slidenum">
              <a:rPr kumimoji="0" lang="id-ID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d-ID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BE8946D-5763-4D30-B55E-8B16D498C9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8"/>
          <a:stretch/>
        </p:blipFill>
        <p:spPr>
          <a:xfrm>
            <a:off x="0" y="1227976"/>
            <a:ext cx="2580993" cy="1737360"/>
          </a:xfrm>
          <a:prstGeom prst="rect">
            <a:avLst/>
          </a:prstGeom>
          <a:effectLst/>
        </p:spPr>
      </p:pic>
      <p:pic>
        <p:nvPicPr>
          <p:cNvPr id="33" name="Picture 4" descr="D:\unc-nsf-data-curation-wordle.png">
            <a:extLst>
              <a:ext uri="{FF2B5EF4-FFF2-40B4-BE49-F238E27FC236}">
                <a16:creationId xmlns:a16="http://schemas.microsoft.com/office/drawing/2014/main" id="{3B128BAF-F63A-4DB2-B6EA-915E10849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476" y="1234152"/>
            <a:ext cx="2442106" cy="173736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612103D7-88B1-4C41-B053-16B4ACFA8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30582" y="1260248"/>
            <a:ext cx="2522237" cy="170508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>
            <a:extLst>
              <a:ext uri="{FF2B5EF4-FFF2-40B4-BE49-F238E27FC236}">
                <a16:creationId xmlns:a16="http://schemas.microsoft.com/office/drawing/2014/main" id="{63C5431B-1C12-4881-834D-66DFA3E45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95"/>
          <a:stretch/>
        </p:blipFill>
        <p:spPr bwMode="auto">
          <a:xfrm>
            <a:off x="7152819" y="1260248"/>
            <a:ext cx="1991181" cy="170508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E0E60807-D0E5-476B-88A3-92B0C238953D}"/>
              </a:ext>
            </a:extLst>
          </p:cNvPr>
          <p:cNvSpPr/>
          <p:nvPr/>
        </p:nvSpPr>
        <p:spPr>
          <a:xfrm>
            <a:off x="-15257" y="1214529"/>
            <a:ext cx="923544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itle 4">
            <a:extLst>
              <a:ext uri="{FF2B5EF4-FFF2-40B4-BE49-F238E27FC236}">
                <a16:creationId xmlns:a16="http://schemas.microsoft.com/office/drawing/2014/main" id="{8A956343-E35C-4198-B49D-D704CBEB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191" y="113104"/>
            <a:ext cx="7920880" cy="566738"/>
          </a:xfrm>
        </p:spPr>
        <p:txBody>
          <a:bodyPr>
            <a:noAutofit/>
          </a:bodyPr>
          <a:lstStyle/>
          <a:p>
            <a:pPr algn="r"/>
            <a:r>
              <a:rPr lang="sv-SE" sz="3200" b="0" i="1" dirty="0">
                <a:latin typeface="Franklin Gothic Medium Cond" pitchFamily="34" charset="0"/>
              </a:rPr>
              <a:t>Aspek yang Dinilai dalam Domain 5</a:t>
            </a:r>
            <a:endParaRPr lang="en-US" sz="3200" b="0" i="1" dirty="0">
              <a:latin typeface="Franklin Gothic Medium Cond" pitchFamily="34" charset="0"/>
            </a:endParaRPr>
          </a:p>
        </p:txBody>
      </p:sp>
      <p:sp>
        <p:nvSpPr>
          <p:cNvPr id="13" name="矩形 3">
            <a:extLst>
              <a:ext uri="{FF2B5EF4-FFF2-40B4-BE49-F238E27FC236}">
                <a16:creationId xmlns:a16="http://schemas.microsoft.com/office/drawing/2014/main" id="{7A72B496-0378-432D-A3CA-E128F81EEC76}"/>
              </a:ext>
            </a:extLst>
          </p:cNvPr>
          <p:cNvSpPr/>
          <p:nvPr/>
        </p:nvSpPr>
        <p:spPr>
          <a:xfrm>
            <a:off x="0" y="5786469"/>
            <a:ext cx="2481185" cy="121917"/>
          </a:xfrm>
          <a:prstGeom prst="rect">
            <a:avLst/>
          </a:prstGeom>
          <a:solidFill>
            <a:srgbClr val="F1762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矩形 4">
            <a:extLst>
              <a:ext uri="{FF2B5EF4-FFF2-40B4-BE49-F238E27FC236}">
                <a16:creationId xmlns:a16="http://schemas.microsoft.com/office/drawing/2014/main" id="{5C3F16D5-0C28-4066-9463-D6D8E2EE2AFB}"/>
              </a:ext>
            </a:extLst>
          </p:cNvPr>
          <p:cNvSpPr/>
          <p:nvPr/>
        </p:nvSpPr>
        <p:spPr>
          <a:xfrm>
            <a:off x="0" y="4882863"/>
            <a:ext cx="2481185" cy="142285"/>
          </a:xfrm>
          <a:prstGeom prst="rect">
            <a:avLst/>
          </a:prstGeom>
          <a:solidFill>
            <a:srgbClr val="69AB3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5">
            <a:extLst>
              <a:ext uri="{FF2B5EF4-FFF2-40B4-BE49-F238E27FC236}">
                <a16:creationId xmlns:a16="http://schemas.microsoft.com/office/drawing/2014/main" id="{988A6923-98C0-42F7-B4F0-992778F84415}"/>
              </a:ext>
            </a:extLst>
          </p:cNvPr>
          <p:cNvSpPr/>
          <p:nvPr/>
        </p:nvSpPr>
        <p:spPr>
          <a:xfrm>
            <a:off x="0" y="3985415"/>
            <a:ext cx="2440241" cy="121917"/>
          </a:xfrm>
          <a:prstGeom prst="rect">
            <a:avLst/>
          </a:prstGeom>
          <a:solidFill>
            <a:srgbClr val="4F96D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椭圆 8">
            <a:extLst>
              <a:ext uri="{FF2B5EF4-FFF2-40B4-BE49-F238E27FC236}">
                <a16:creationId xmlns:a16="http://schemas.microsoft.com/office/drawing/2014/main" id="{04D60069-3CD1-460C-BC3C-C38F7CE8F79D}"/>
              </a:ext>
            </a:extLst>
          </p:cNvPr>
          <p:cNvSpPr/>
          <p:nvPr/>
        </p:nvSpPr>
        <p:spPr>
          <a:xfrm>
            <a:off x="2071168" y="3407653"/>
            <a:ext cx="731520" cy="731520"/>
          </a:xfrm>
          <a:prstGeom prst="ellipse">
            <a:avLst/>
          </a:prstGeom>
          <a:solidFill>
            <a:srgbClr val="5E9FD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椭圆 9">
            <a:extLst>
              <a:ext uri="{FF2B5EF4-FFF2-40B4-BE49-F238E27FC236}">
                <a16:creationId xmlns:a16="http://schemas.microsoft.com/office/drawing/2014/main" id="{52012045-70DF-4F97-8BD7-E6FA9B6DF2AC}"/>
              </a:ext>
            </a:extLst>
          </p:cNvPr>
          <p:cNvSpPr/>
          <p:nvPr/>
        </p:nvSpPr>
        <p:spPr>
          <a:xfrm>
            <a:off x="2071168" y="4325469"/>
            <a:ext cx="731520" cy="731520"/>
          </a:xfrm>
          <a:prstGeom prst="ellipse">
            <a:avLst/>
          </a:prstGeom>
          <a:solidFill>
            <a:srgbClr val="6DB04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椭圆 10">
            <a:extLst>
              <a:ext uri="{FF2B5EF4-FFF2-40B4-BE49-F238E27FC236}">
                <a16:creationId xmlns:a16="http://schemas.microsoft.com/office/drawing/2014/main" id="{7ACE8C46-C25E-40CF-905B-848E083CEC38}"/>
              </a:ext>
            </a:extLst>
          </p:cNvPr>
          <p:cNvSpPr/>
          <p:nvPr/>
        </p:nvSpPr>
        <p:spPr>
          <a:xfrm>
            <a:off x="2071168" y="5206166"/>
            <a:ext cx="731520" cy="731520"/>
          </a:xfrm>
          <a:prstGeom prst="ellipse">
            <a:avLst/>
          </a:prstGeom>
          <a:solidFill>
            <a:srgbClr val="F1762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03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AB9EB3-F80C-4CB3-A6B4-18F6CE10FE53}"/>
              </a:ext>
            </a:extLst>
          </p:cNvPr>
          <p:cNvSpPr/>
          <p:nvPr/>
        </p:nvSpPr>
        <p:spPr>
          <a:xfrm>
            <a:off x="3111082" y="3575686"/>
            <a:ext cx="5178216" cy="52322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Aspek Pemanfaatan Data Statistik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EE506B-BF40-487F-BE26-A9A92C9645E7}"/>
              </a:ext>
            </a:extLst>
          </p:cNvPr>
          <p:cNvSpPr/>
          <p:nvPr/>
        </p:nvSpPr>
        <p:spPr>
          <a:xfrm>
            <a:off x="3111082" y="4310912"/>
            <a:ext cx="5334000" cy="52322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Aspek</a:t>
            </a: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 </a:t>
            </a:r>
            <a:r>
              <a:rPr kumimoji="0" lang="en-A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Pengelolaan</a:t>
            </a: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 </a:t>
            </a:r>
            <a:r>
              <a:rPr kumimoji="0" lang="en-A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Kegiatan</a:t>
            </a: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 </a:t>
            </a:r>
            <a:r>
              <a:rPr kumimoji="0" lang="en-A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Statistik</a:t>
            </a:r>
            <a:r>
              <a:rPr kumimoji="0" lang="en-A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F15CB1-989B-4DC9-AB0C-C5F6F5FB7D96}"/>
              </a:ext>
            </a:extLst>
          </p:cNvPr>
          <p:cNvSpPr/>
          <p:nvPr/>
        </p:nvSpPr>
        <p:spPr>
          <a:xfrm>
            <a:off x="3111082" y="5248761"/>
            <a:ext cx="5120640" cy="52322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Aspek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Penguatan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 SSN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Medium Cond" panose="020B0606030402020204" pitchFamily="34" charset="0"/>
                <a:ea typeface="+mn-ea"/>
                <a:cs typeface="+mn-cs"/>
              </a:rPr>
              <a:t>Berkelanjutan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Medium Cond" panose="020B0606030402020204" pitchFamily="34" charset="0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BE0633-113A-49E8-93E2-6FFB5B9C1522}"/>
              </a:ext>
            </a:extLst>
          </p:cNvPr>
          <p:cNvCxnSpPr/>
          <p:nvPr/>
        </p:nvCxnSpPr>
        <p:spPr>
          <a:xfrm>
            <a:off x="3111082" y="5841937"/>
            <a:ext cx="512064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8B2D9D-8835-4AE5-881D-3CE2C5D69A43}"/>
              </a:ext>
            </a:extLst>
          </p:cNvPr>
          <p:cNvCxnSpPr/>
          <p:nvPr/>
        </p:nvCxnSpPr>
        <p:spPr>
          <a:xfrm>
            <a:off x="3111082" y="4882863"/>
            <a:ext cx="512064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AC6AF1-5656-4707-95AA-9CB764409075}"/>
              </a:ext>
            </a:extLst>
          </p:cNvPr>
          <p:cNvCxnSpPr/>
          <p:nvPr/>
        </p:nvCxnSpPr>
        <p:spPr>
          <a:xfrm>
            <a:off x="3111082" y="4071845"/>
            <a:ext cx="512064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99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D28FAF7-8383-4F06-86E2-04D2AE9CA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400132"/>
              </p:ext>
            </p:extLst>
          </p:nvPr>
        </p:nvGraphicFramePr>
        <p:xfrm>
          <a:off x="0" y="6559476"/>
          <a:ext cx="9144368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03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3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Title 4">
            <a:extLst>
              <a:ext uri="{FF2B5EF4-FFF2-40B4-BE49-F238E27FC236}">
                <a16:creationId xmlns:a16="http://schemas.microsoft.com/office/drawing/2014/main" id="{A84013EB-8A8C-4CC2-B1F4-895DD5D77ACF}"/>
              </a:ext>
            </a:extLst>
          </p:cNvPr>
          <p:cNvSpPr txBox="1">
            <a:spLocks/>
          </p:cNvSpPr>
          <p:nvPr/>
        </p:nvSpPr>
        <p:spPr>
          <a:xfrm>
            <a:off x="1030058" y="226530"/>
            <a:ext cx="7920880" cy="56673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 err="1"/>
              <a:t>Aspek</a:t>
            </a:r>
            <a:r>
              <a:rPr lang="en-US" b="1" dirty="0"/>
              <a:t> </a:t>
            </a:r>
            <a:r>
              <a:rPr lang="en-US" b="1" dirty="0" err="1"/>
              <a:t>Pemanfaatan</a:t>
            </a:r>
            <a:r>
              <a:rPr lang="en-US" b="1" dirty="0"/>
              <a:t> Data </a:t>
            </a:r>
            <a:r>
              <a:rPr lang="en-US" b="1" dirty="0" err="1"/>
              <a:t>Statistik</a:t>
            </a:r>
            <a:endParaRPr lang="en-US" sz="2200" b="1" i="1" dirty="0">
              <a:latin typeface="Franklin Gothic Book" panose="020B0503020102020204" pitchFamily="34" charset="0"/>
            </a:endParaRPr>
          </a:p>
        </p:txBody>
      </p:sp>
      <p:graphicFrame>
        <p:nvGraphicFramePr>
          <p:cNvPr id="40" name="Content Placeholder 39">
            <a:extLst>
              <a:ext uri="{FF2B5EF4-FFF2-40B4-BE49-F238E27FC236}">
                <a16:creationId xmlns:a16="http://schemas.microsoft.com/office/drawing/2014/main" id="{FA999085-6334-41F5-9D66-8F6F5328B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567529"/>
              </p:ext>
            </p:extLst>
          </p:nvPr>
        </p:nvGraphicFramePr>
        <p:xfrm>
          <a:off x="129091" y="1322173"/>
          <a:ext cx="8563088" cy="5032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EB012FF-CDF6-4F5D-9087-ACAC63DF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6912" y="6570751"/>
            <a:ext cx="2133600" cy="365125"/>
          </a:xfrm>
        </p:spPr>
        <p:txBody>
          <a:bodyPr/>
          <a:lstStyle/>
          <a:p>
            <a:fld id="{C3873F9D-166D-4281-9B5A-8D63A7307FC5}" type="slidenum">
              <a:rPr lang="id-ID" smtClean="0">
                <a:solidFill>
                  <a:prstClr val="black"/>
                </a:solidFill>
              </a:rPr>
              <a:pPr/>
              <a:t>9</a:t>
            </a:fld>
            <a:endParaRPr lang="id-ID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490450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10277</TotalTime>
  <Words>848</Words>
  <Application>Microsoft Office PowerPoint</Application>
  <PresentationFormat>On-screen Show (4:3)</PresentationFormat>
  <Paragraphs>117</Paragraphs>
  <Slides>14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Franklin Gothic Book</vt:lpstr>
      <vt:lpstr>Franklin Gothic Demi</vt:lpstr>
      <vt:lpstr>Franklin Gothic Medium Cond</vt:lpstr>
      <vt:lpstr>Inter</vt:lpstr>
      <vt:lpstr>Inter Bold</vt:lpstr>
      <vt:lpstr>Poppins</vt:lpstr>
      <vt:lpstr>Raleway</vt:lpstr>
      <vt:lpstr>Segeo ui</vt:lpstr>
      <vt:lpstr>Wingdings</vt:lpstr>
      <vt:lpstr>2_Office Theme</vt:lpstr>
      <vt:lpstr>Office Theme</vt:lpstr>
      <vt:lpstr>CorelDRAW</vt:lpstr>
      <vt:lpstr>BADAN PUSAT STATISTIK</vt:lpstr>
      <vt:lpstr>PowerPoint Presentation</vt:lpstr>
      <vt:lpstr>SISTEM STATISTIK NASIONAL</vt:lpstr>
      <vt:lpstr>3 JENIS STATISTIK</vt:lpstr>
      <vt:lpstr>PowerPoint Presentation</vt:lpstr>
      <vt:lpstr>PowerPoint Presentation</vt:lpstr>
      <vt:lpstr>Kegiatan Statistik Berdasarkan Cara Pengumpulan Data</vt:lpstr>
      <vt:lpstr>Aspek yang Dinilai dalam Domain 5</vt:lpstr>
      <vt:lpstr>PowerPoint Presentation</vt:lpstr>
      <vt:lpstr>Aspek Pengelolaan Kegiatan Statistik </vt:lpstr>
      <vt:lpstr>Aspek Penguatan SSN Berkelanjutan</vt:lpstr>
      <vt:lpstr>Tips untuk PEMDA (1)</vt:lpstr>
      <vt:lpstr>Tips untuk PEMDA (2)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Pegawai</dc:creator>
  <cp:lastModifiedBy>Acer</cp:lastModifiedBy>
  <cp:revision>671</cp:revision>
  <cp:lastPrinted>2016-10-03T08:20:42Z</cp:lastPrinted>
  <dcterms:created xsi:type="dcterms:W3CDTF">2015-02-19T00:38:45Z</dcterms:created>
  <dcterms:modified xsi:type="dcterms:W3CDTF">2025-06-16T06:48:16Z</dcterms:modified>
</cp:coreProperties>
</file>