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79" r:id="rId4"/>
    <p:sldId id="282" r:id="rId5"/>
    <p:sldId id="256" r:id="rId6"/>
    <p:sldId id="257" r:id="rId7"/>
    <p:sldId id="258" r:id="rId8"/>
    <p:sldId id="274" r:id="rId9"/>
    <p:sldId id="275" r:id="rId10"/>
    <p:sldId id="276" r:id="rId11"/>
    <p:sldId id="261" r:id="rId12"/>
    <p:sldId id="259" r:id="rId13"/>
    <p:sldId id="281" r:id="rId14"/>
    <p:sldId id="264" r:id="rId15"/>
    <p:sldId id="263" r:id="rId16"/>
    <p:sldId id="262" r:id="rId17"/>
    <p:sldId id="265" r:id="rId18"/>
    <p:sldId id="267" r:id="rId19"/>
    <p:sldId id="277" r:id="rId20"/>
    <p:sldId id="268" r:id="rId21"/>
    <p:sldId id="269" r:id="rId22"/>
    <p:sldId id="270" r:id="rId23"/>
    <p:sldId id="271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F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9E6D-E23E-44E5-9EC8-8C3D589F0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F4D8-4123-4EEE-AD51-EC39A495E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02B2-4671-4836-A1F2-39346CA5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8C43-0336-4221-BCA6-57482BDD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0DB1-85BE-48D2-B2FE-8A8FD4B5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5535-0920-4441-8F50-41BA9A4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9E29C-F8EE-432F-9253-C14550F9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BB81-63F0-41E6-AD1A-2D2D4643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AD16-EC27-4ED9-9F89-977B924C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629A-40A6-478A-BF63-418AF73E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68D64-5DAA-459E-95E3-00036CAA8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9095F-FBCE-449A-961B-C5782A00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0B93-DE54-42C9-938A-E1BDC869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B262-9CCC-4B88-AA14-B33867FA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7D26-6F28-4207-B407-A020B8AF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7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BEE8-C862-4DAD-B08A-3F9B0B5D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D949-BB13-4D82-9143-C0E929CA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8B0-1134-4C57-B824-DC127882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BCF7-AC57-4CF5-A210-A961BC38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7EEB-2737-4349-9660-F5B9D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22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9D6A-9187-4CB0-BF91-80EAF373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514CE-1E9D-4A9D-A4A6-E8173D0E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6F03-2957-43D1-BE8A-949D2A61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2569-F695-49E8-AB4B-9C0C94F8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6312-CFE8-4751-9770-D54C5EDD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1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A995-E082-4B10-B637-1158E806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F8F6-5EA9-4511-BEEF-1CF27D9A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E8A48-8D62-4ECB-9E35-A565FE550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54D6C-25BF-4B9A-80EC-CDD6D628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E6CA-6815-438E-82F9-4D0F3BDE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2601-2CFA-446F-8249-90019543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AF14-BA02-450E-A204-19EE27F7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80F30-53D7-4190-A547-D53329B7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34423-0247-42D3-8B09-5AC8C171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0C78F-A2A7-45D4-9565-E5B23F39F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93BA0-A4BA-47BD-BE29-9F5D3CFBD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9A7BC-22CD-4E26-892C-A042C53B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62EA6-5F87-4185-B426-A8DCEC3A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F036A-7C07-4FC7-9E65-0732DE5C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9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0E70-6DED-4FA6-8EEC-6D93873A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75A12-4A26-417A-9FE9-A4B0DD92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B8DD2-F652-471D-B10F-271CA9CC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15617-15BE-4C80-8EC1-A7C1646A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4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04B4D-F359-4B31-9875-E0DDFF37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95A59-9E48-4EF2-AC63-00F8F23B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D633F-B0BA-4693-88B3-383D63C7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2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344-CFFD-46D0-88C0-64D6A6AD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B158-7133-49E0-8E57-7EC11F06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237BB-A5D3-418A-A267-F76B04CE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D58A5-8F25-476B-80B3-7A9CC4DF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7247E-8766-4DC3-A1BF-877E5E2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888B-C14B-4794-9433-C6B8FDEF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5C97-E656-4755-AC5B-C1A5B65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F4E85-E635-405E-9243-45FD3546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F342D-C367-4285-BFCE-82B53251C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7E61-10A1-4EA1-853D-D782CAE5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9633E-A03A-4E68-B278-221BD8A7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34A6-FC36-4FC1-A7E5-75488FF8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0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26A36-31F9-4088-9A71-6D6CB484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4BA6-BAF3-454A-A1C9-0DE2EB2F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CEE4-972A-4E71-A11D-F5A803458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9763-471E-4989-B749-DBB450027A21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5FB0-46CA-4232-9FC5-81F2B596B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88CE-90E5-492E-9300-83A730711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6C9D-AF85-4B2D-A19E-B41A3678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8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2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77274-ED58-4E98-98AB-5FFC6232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36"/>
            <a:ext cx="10515600" cy="1325563"/>
          </a:xfrm>
        </p:spPr>
        <p:txBody>
          <a:bodyPr/>
          <a:lstStyle/>
          <a:p>
            <a:r>
              <a:rPr lang="cs-CZ" dirty="0">
                <a:latin typeface="Coolvetica Bk" panose="020B0503030602020004" pitchFamily="34" charset="0"/>
              </a:rPr>
              <a:t>Fyzika prostředí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1B613A6-F292-46DA-93AC-A44BFEB1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090"/>
            <a:ext cx="5890271" cy="261286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27BB6C8-1F4F-4F09-9B45-D56AB694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32" y="1832090"/>
            <a:ext cx="5035759" cy="441745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AAF1E57E-F91F-4FD8-8AAD-03E3BBDAD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67312"/>
            <a:ext cx="3581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2DAA370-DF4B-4918-A35E-C20FBBEF7E78}"/>
              </a:ext>
            </a:extLst>
          </p:cNvPr>
          <p:cNvSpPr/>
          <p:nvPr/>
        </p:nvSpPr>
        <p:spPr>
          <a:xfrm>
            <a:off x="10916239" y="5317396"/>
            <a:ext cx="1275761" cy="826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46A29-B216-4886-9205-B9963785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67"/>
            <a:ext cx="10515600" cy="1325563"/>
          </a:xfrm>
        </p:spPr>
        <p:txBody>
          <a:bodyPr/>
          <a:lstStyle/>
          <a:p>
            <a:r>
              <a:rPr lang="sk-SK" dirty="0">
                <a:latin typeface="Coolvetica Bk" panose="020B0503030602020004" pitchFamily="34" charset="0"/>
              </a:rPr>
              <a:t>Logika prostředí</a:t>
            </a:r>
            <a:endParaRPr lang="en-GB" dirty="0">
              <a:latin typeface="Coolvetica Bk" panose="020B05030306020200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BB17AD8-BF25-431D-8BE7-D48C3987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597"/>
            <a:ext cx="12192000" cy="405836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24B73A10-5CD4-43F1-8A28-8F9C51A5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8181"/>
            <a:ext cx="2256639" cy="137076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8662228D-C93B-437A-BB11-B6558D0B170E}"/>
              </a:ext>
            </a:extLst>
          </p:cNvPr>
          <p:cNvSpPr txBox="1"/>
          <p:nvPr/>
        </p:nvSpPr>
        <p:spPr>
          <a:xfrm>
            <a:off x="55776" y="4146408"/>
            <a:ext cx="1075441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latin typeface="Coolvetica Bk" panose="020B0503030602020004" pitchFamily="34" charset="0"/>
              </a:rPr>
              <a:t>Tlačítka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8FCED500-7970-466C-AFD3-42D8AF25AF70}"/>
              </a:ext>
            </a:extLst>
          </p:cNvPr>
          <p:cNvSpPr/>
          <p:nvPr/>
        </p:nvSpPr>
        <p:spPr>
          <a:xfrm>
            <a:off x="1416966" y="5003135"/>
            <a:ext cx="1188710" cy="393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69CFFC9-F425-4C4F-AF2B-DBCD9250B06B}"/>
              </a:ext>
            </a:extLst>
          </p:cNvPr>
          <p:cNvSpPr txBox="1"/>
          <p:nvPr/>
        </p:nvSpPr>
        <p:spPr>
          <a:xfrm>
            <a:off x="1601869" y="4775499"/>
            <a:ext cx="13661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latin typeface="Coolvetica Bk" panose="020B0503030602020004" pitchFamily="34" charset="0"/>
              </a:rPr>
              <a:t>Manipulace s kostkami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161D9D7-9C37-4611-9BB4-8F93AA1AFEF5}"/>
              </a:ext>
            </a:extLst>
          </p:cNvPr>
          <p:cNvSpPr/>
          <p:nvPr/>
        </p:nvSpPr>
        <p:spPr>
          <a:xfrm>
            <a:off x="9989515" y="5099901"/>
            <a:ext cx="1756283" cy="217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32916B3-D383-4952-9D9D-F9E205DC5352}"/>
              </a:ext>
            </a:extLst>
          </p:cNvPr>
          <p:cNvSpPr txBox="1"/>
          <p:nvPr/>
        </p:nvSpPr>
        <p:spPr>
          <a:xfrm>
            <a:off x="9752862" y="5023982"/>
            <a:ext cx="243913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dirty="0">
                <a:latin typeface="Coolvetica Bk" panose="020B0503030602020004" pitchFamily="34" charset="0"/>
              </a:rPr>
              <a:t>Pohyb po dopravníku</a:t>
            </a:r>
          </a:p>
        </p:txBody>
      </p:sp>
    </p:spTree>
    <p:extLst>
      <p:ext uri="{BB962C8B-B14F-4D97-AF65-F5344CB8AC3E}">
        <p14:creationId xmlns:p14="http://schemas.microsoft.com/office/powerpoint/2010/main" val="314425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7E0C2-67C9-4003-9E3A-05E5AD3F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" y="2033337"/>
            <a:ext cx="2868028" cy="3208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F40F8-F26B-4BC6-8F90-4E7365B39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56" y="1954415"/>
            <a:ext cx="3474370" cy="2552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AFFF6-69DA-4550-825B-E1D17C075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856" y="4628800"/>
            <a:ext cx="3474370" cy="22458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26BB0-8550-422C-BAA5-1581893882BB}"/>
              </a:ext>
            </a:extLst>
          </p:cNvPr>
          <p:cNvCxnSpPr>
            <a:cxnSpLocks/>
          </p:cNvCxnSpPr>
          <p:nvPr/>
        </p:nvCxnSpPr>
        <p:spPr>
          <a:xfrm flipH="1">
            <a:off x="2712391" y="2567375"/>
            <a:ext cx="662106" cy="3861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F998C3-33C1-4872-BCDC-74C30B7DC5B6}"/>
              </a:ext>
            </a:extLst>
          </p:cNvPr>
          <p:cNvSpPr txBox="1"/>
          <p:nvPr/>
        </p:nvSpPr>
        <p:spPr>
          <a:xfrm>
            <a:off x="3317936" y="235192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Coolvetica Bk" panose="020B0503030602020004" pitchFamily="34" charset="0"/>
              </a:rPr>
              <a:t>Targety – příklad</a:t>
            </a:r>
            <a:endParaRPr lang="en-GB" dirty="0">
              <a:latin typeface="Coolvetica Bk" panose="020B05030306020200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3669B3-8B75-45B1-B532-485003A0659E}"/>
              </a:ext>
            </a:extLst>
          </p:cNvPr>
          <p:cNvCxnSpPr>
            <a:cxnSpLocks/>
          </p:cNvCxnSpPr>
          <p:nvPr/>
        </p:nvCxnSpPr>
        <p:spPr>
          <a:xfrm flipV="1">
            <a:off x="6513922" y="3022620"/>
            <a:ext cx="1794875" cy="406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94B64D-B189-42D8-B852-4B3B5D21A2B4}"/>
              </a:ext>
            </a:extLst>
          </p:cNvPr>
          <p:cNvSpPr txBox="1"/>
          <p:nvPr/>
        </p:nvSpPr>
        <p:spPr>
          <a:xfrm>
            <a:off x="4543285" y="3294509"/>
            <a:ext cx="200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Coolvetica Bk" panose="020B0503030602020004" pitchFamily="34" charset="0"/>
              </a:rPr>
              <a:t>Trasa pro </a:t>
            </a:r>
            <a:r>
              <a:rPr lang="sk-SK" i="1" dirty="0">
                <a:latin typeface="Coolvetica Bk" panose="020B0503030602020004" pitchFamily="34" charset="0"/>
              </a:rPr>
              <a:t>flip</a:t>
            </a:r>
            <a:r>
              <a:rPr lang="sk-SK" dirty="0">
                <a:latin typeface="Coolvetica Bk" panose="020B0503030602020004" pitchFamily="34" charset="0"/>
              </a:rPr>
              <a:t> funkci</a:t>
            </a:r>
            <a:endParaRPr lang="en-GB" dirty="0">
              <a:latin typeface="Coolvetica Bk" panose="020B05030306020200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A527AE-4953-4198-A9CC-ED14EC0CC7D2}"/>
              </a:ext>
            </a:extLst>
          </p:cNvPr>
          <p:cNvCxnSpPr>
            <a:cxnSpLocks/>
          </p:cNvCxnSpPr>
          <p:nvPr/>
        </p:nvCxnSpPr>
        <p:spPr>
          <a:xfrm>
            <a:off x="6843860" y="5147035"/>
            <a:ext cx="942680" cy="270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D1ED70-942E-4918-BFC9-1BA55D7609DA}"/>
              </a:ext>
            </a:extLst>
          </p:cNvPr>
          <p:cNvSpPr txBox="1"/>
          <p:nvPr/>
        </p:nvSpPr>
        <p:spPr>
          <a:xfrm>
            <a:off x="4483169" y="4944968"/>
            <a:ext cx="260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oolvetica Bk" panose="020B0503030602020004" pitchFamily="34" charset="0"/>
              </a:rPr>
              <a:t>Trasa pro </a:t>
            </a:r>
            <a:r>
              <a:rPr lang="sk-SK" i="1" dirty="0">
                <a:latin typeface="Coolvetica Bk" panose="020B0503030602020004" pitchFamily="34" charset="0"/>
              </a:rPr>
              <a:t>pick up </a:t>
            </a:r>
            <a:r>
              <a:rPr lang="sk-SK" dirty="0">
                <a:latin typeface="Coolvetica Bk" panose="020B0503030602020004" pitchFamily="34" charset="0"/>
              </a:rPr>
              <a:t>funkci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396F6-7968-41ED-86C1-D413178D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253"/>
            <a:ext cx="10515600" cy="1325563"/>
          </a:xfrm>
        </p:spPr>
        <p:txBody>
          <a:bodyPr/>
          <a:lstStyle/>
          <a:p>
            <a:r>
              <a:rPr lang="sk-SK" dirty="0">
                <a:latin typeface="Coolvetica Bk" panose="020B0503030602020004" pitchFamily="34" charset="0"/>
              </a:rPr>
              <a:t>Trasy</a:t>
            </a:r>
            <a:endParaRPr lang="en-GB" dirty="0">
              <a:latin typeface="Coolvetica Bk" panose="020B05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6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8B323A-FD7F-4003-8360-8F147A2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1"/>
            <a:ext cx="10515600" cy="1325563"/>
          </a:xfrm>
        </p:spPr>
        <p:txBody>
          <a:bodyPr/>
          <a:lstStyle/>
          <a:p>
            <a:r>
              <a:rPr lang="cs-CZ" dirty="0">
                <a:latin typeface="Coolvetica Bk" panose="020B0503030602020004" pitchFamily="34" charset="0"/>
              </a:rPr>
              <a:t>Trasy</a:t>
            </a:r>
          </a:p>
        </p:txBody>
      </p:sp>
      <p:pic>
        <p:nvPicPr>
          <p:cNvPr id="5" name="Zástupný obsah 4" descr="Obsah obrázku stůl&#10;&#10;Popis byl vytvořen automaticky">
            <a:extLst>
              <a:ext uri="{FF2B5EF4-FFF2-40B4-BE49-F238E27FC236}">
                <a16:creationId xmlns:a16="http://schemas.microsoft.com/office/drawing/2014/main" id="{2A6E2D76-20B7-4B73-ADE9-6D08EA8CC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" y="2010600"/>
            <a:ext cx="3347183" cy="4351338"/>
          </a:xfrm>
          <a:ln>
            <a:solidFill>
              <a:schemeClr val="tx1"/>
            </a:solidFill>
          </a:ln>
        </p:spPr>
      </p:pic>
      <p:pic>
        <p:nvPicPr>
          <p:cNvPr id="6" name="RobotStudio_4-23_1">
            <a:hlinkClick r:id="" action="ppaction://media"/>
            <a:extLst>
              <a:ext uri="{FF2B5EF4-FFF2-40B4-BE49-F238E27FC236}">
                <a16:creationId xmlns:a16="http://schemas.microsoft.com/office/drawing/2014/main" id="{E4E8D29B-62CE-44DC-96C7-C5DD034991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38042" y="2351314"/>
            <a:ext cx="7756093" cy="3723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30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2404-3951-4919-873E-9556D69D5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latin typeface="Coolvetica Rg" panose="020B0603030602020004" pitchFamily="34" charset="0"/>
              </a:rPr>
              <a:t>Program</a:t>
            </a:r>
            <a:endParaRPr lang="en-GB" dirty="0">
              <a:latin typeface="Coolvetica Rg" panose="020B0603030602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4E349-82C7-442B-94AE-3840BD47F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20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9EB-EF17-4754-9C26-B82749D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239"/>
            <a:ext cx="10515600" cy="1325563"/>
          </a:xfrm>
        </p:spPr>
        <p:txBody>
          <a:bodyPr/>
          <a:lstStyle/>
          <a:p>
            <a:r>
              <a:rPr lang="sk-SK" dirty="0">
                <a:latin typeface="Coolvetica Bk" panose="020B0503030602020004" pitchFamily="34" charset="0"/>
              </a:rPr>
              <a:t>Proměnné, resety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69D9-F5C6-46FB-A1DB-C28355D9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1AC81-E48D-4AF4-B8B0-8FFCB43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18" y="1825625"/>
            <a:ext cx="2181225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1083C-2E2F-4481-8C8C-2AE074CA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50" y="1825625"/>
            <a:ext cx="3486150" cy="429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C8083-214B-4395-823B-1EDF52866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207" y="1825625"/>
            <a:ext cx="190500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38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0874E267-3C9E-41B1-AE17-4DC3D38ABF51}"/>
              </a:ext>
            </a:extLst>
          </p:cNvPr>
          <p:cNvSpPr/>
          <p:nvPr/>
        </p:nvSpPr>
        <p:spPr>
          <a:xfrm>
            <a:off x="6825007" y="1027906"/>
            <a:ext cx="4609706" cy="850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DD9EB-EF17-4754-9C26-B82749D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olvetica Bk" panose="020B0503030602020004" pitchFamily="34" charset="0"/>
              </a:rPr>
              <a:t>Startovní funkce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69D9-F5C6-46FB-A1DB-C28355D9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205B-5215-4E3B-995F-496098DA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34" y="2711463"/>
            <a:ext cx="2638425" cy="2352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88C54-634D-438C-8DCC-D00F57F1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55" y="193544"/>
            <a:ext cx="4238625" cy="58864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F350F2-4915-4D7D-8965-CA53D0DDD9B4}"/>
              </a:ext>
            </a:extLst>
          </p:cNvPr>
          <p:cNvCxnSpPr>
            <a:cxnSpLocks/>
          </p:cNvCxnSpPr>
          <p:nvPr/>
        </p:nvCxnSpPr>
        <p:spPr>
          <a:xfrm flipV="1">
            <a:off x="4110087" y="1282045"/>
            <a:ext cx="3761294" cy="2582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ek 7">
            <a:extLst>
              <a:ext uri="{FF2B5EF4-FFF2-40B4-BE49-F238E27FC236}">
                <a16:creationId xmlns:a16="http://schemas.microsoft.com/office/drawing/2014/main" id="{256C5761-3441-488D-8E6B-705DD4195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51" b="15679"/>
          <a:stretch/>
        </p:blipFill>
        <p:spPr>
          <a:xfrm rot="16200000">
            <a:off x="5863034" y="290029"/>
            <a:ext cx="1242123" cy="6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8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F4819635-429D-4C5C-8BC1-CC38035C20DB}"/>
              </a:ext>
            </a:extLst>
          </p:cNvPr>
          <p:cNvSpPr/>
          <p:nvPr/>
        </p:nvSpPr>
        <p:spPr>
          <a:xfrm>
            <a:off x="6815578" y="1150454"/>
            <a:ext cx="4590853" cy="850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40CC7-C835-4D90-B874-E6EE18F5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31" y="249894"/>
            <a:ext cx="10515600" cy="1325563"/>
          </a:xfrm>
        </p:spPr>
        <p:txBody>
          <a:bodyPr/>
          <a:lstStyle/>
          <a:p>
            <a:r>
              <a:rPr lang="sk-SK" dirty="0">
                <a:latin typeface="Coolvetica Bk" panose="020B0503030602020004" pitchFamily="34" charset="0"/>
              </a:rPr>
              <a:t>Funkce pickup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2EF-4E03-4CB5-ABF6-BB627BBF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888D7-A096-4DB3-A833-0BB58EA9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06" y="153418"/>
            <a:ext cx="4238625" cy="5886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40521-79EB-4B5B-B7E8-6516F6C2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3" y="1943867"/>
            <a:ext cx="3667125" cy="19145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3F0C9F-5735-4F05-BD04-26EDAABA605A}"/>
              </a:ext>
            </a:extLst>
          </p:cNvPr>
          <p:cNvCxnSpPr>
            <a:cxnSpLocks/>
          </p:cNvCxnSpPr>
          <p:nvPr/>
        </p:nvCxnSpPr>
        <p:spPr>
          <a:xfrm flipV="1">
            <a:off x="4517858" y="2036190"/>
            <a:ext cx="3353523" cy="490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B3E4CDAF-17C6-4A7C-BEB4-163CE2BB1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51" b="15679"/>
          <a:stretch/>
        </p:blipFill>
        <p:spPr>
          <a:xfrm rot="16200000">
            <a:off x="5863035" y="290029"/>
            <a:ext cx="1242123" cy="6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1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82922D19-1046-4D35-9BF5-35994A8DE7D9}"/>
              </a:ext>
            </a:extLst>
          </p:cNvPr>
          <p:cNvSpPr/>
          <p:nvPr/>
        </p:nvSpPr>
        <p:spPr>
          <a:xfrm>
            <a:off x="6806151" y="1207015"/>
            <a:ext cx="4590853" cy="850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40CC7-C835-4D90-B874-E6EE18F5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363"/>
            <a:ext cx="10515600" cy="1325563"/>
          </a:xfrm>
        </p:spPr>
        <p:txBody>
          <a:bodyPr/>
          <a:lstStyle/>
          <a:p>
            <a:r>
              <a:rPr lang="sk-SK" dirty="0">
                <a:latin typeface="Coolvetica Bk" panose="020B0503030602020004" pitchFamily="34" charset="0"/>
              </a:rPr>
              <a:t>Funkce rot_or_flip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2EF-4E03-4CB5-ABF6-BB627BBF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888D7-A096-4DB3-A833-0BB58EA9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699" y="181698"/>
            <a:ext cx="4238625" cy="58864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3F0C9F-5735-4F05-BD04-26EDAABA605A}"/>
              </a:ext>
            </a:extLst>
          </p:cNvPr>
          <p:cNvCxnSpPr>
            <a:cxnSpLocks/>
          </p:cNvCxnSpPr>
          <p:nvPr/>
        </p:nvCxnSpPr>
        <p:spPr>
          <a:xfrm>
            <a:off x="5241303" y="2215299"/>
            <a:ext cx="25923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812FD7A-6110-4BF3-A762-E286740B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2" y="1865480"/>
            <a:ext cx="5252588" cy="495906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5C5B8C8-2579-4DBC-8C0A-5813FCA7FC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51" b="15679"/>
          <a:stretch/>
        </p:blipFill>
        <p:spPr>
          <a:xfrm rot="16200000">
            <a:off x="5863034" y="290029"/>
            <a:ext cx="1242123" cy="6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6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E396E1-0E9E-44E5-B4D8-A547F0C10EEE}"/>
              </a:ext>
            </a:extLst>
          </p:cNvPr>
          <p:cNvSpPr/>
          <p:nvPr/>
        </p:nvSpPr>
        <p:spPr>
          <a:xfrm>
            <a:off x="5599522" y="1235295"/>
            <a:ext cx="5269583" cy="850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D4001E-828E-470C-9125-6100A8C6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735"/>
            <a:ext cx="10515600" cy="1325563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Coolvetica Bk" panose="020B0503030602020004" pitchFamily="34" charset="0"/>
                <a:cs typeface="Calibri Light"/>
              </a:rPr>
              <a:t>Funkce </a:t>
            </a:r>
            <a:r>
              <a:rPr lang="cs-CZ" sz="4000" dirty="0" err="1">
                <a:latin typeface="Coolvetica Bk" panose="020B0503030602020004" pitchFamily="34" charset="0"/>
                <a:cs typeface="Calibri Light"/>
              </a:rPr>
              <a:t>get_in_position</a:t>
            </a:r>
            <a:endParaRPr lang="cs-CZ" sz="4000" dirty="0" err="1">
              <a:latin typeface="Coolvetica Bk" panose="020B0503030602020004" pitchFamily="34" charset="0"/>
            </a:endParaRPr>
          </a:p>
        </p:txBody>
      </p:sp>
      <p:pic>
        <p:nvPicPr>
          <p:cNvPr id="5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B31EC828-0463-4B01-A062-04ECA00EA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20"/>
          <a:stretch/>
        </p:blipFill>
        <p:spPr>
          <a:xfrm>
            <a:off x="5646657" y="76691"/>
            <a:ext cx="5033913" cy="6678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0B12BF5-AA4F-41AB-846F-424918DB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4C18BCE-9E26-45F8-AF85-4E46AAF33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2465" b="18445"/>
          <a:stretch/>
        </p:blipFill>
        <p:spPr>
          <a:xfrm rot="16200000">
            <a:off x="10455497" y="304743"/>
            <a:ext cx="1255188" cy="64570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8FCA8F0C-8E41-4C18-ADA1-96385ACE0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58" b="18037"/>
          <a:stretch/>
        </p:blipFill>
        <p:spPr>
          <a:xfrm rot="16200000">
            <a:off x="4703420" y="315901"/>
            <a:ext cx="1235243" cy="60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6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09AEF6-B035-4951-AF92-6C256912D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Coolvetica Rg" panose="020B0603030602020004" pitchFamily="34" charset="0"/>
              </a:rPr>
              <a:t>Úvod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E46C2F3-007E-43E0-BD86-BA09FCC16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702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D45C-301F-472B-B655-8B3B4367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36"/>
            <a:ext cx="10515600" cy="1325563"/>
          </a:xfrm>
        </p:spPr>
        <p:txBody>
          <a:bodyPr/>
          <a:lstStyle/>
          <a:p>
            <a:r>
              <a:rPr lang="sk-SK" dirty="0">
                <a:latin typeface="Coolvetica Bk" panose="020B0503030602020004" pitchFamily="34" charset="0"/>
              </a:rPr>
              <a:t>Horizontální posun</a:t>
            </a:r>
            <a:endParaRPr lang="en-GB" dirty="0">
              <a:latin typeface="Coolvetica Bk" panose="020B05030306020200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439C2-5DC0-48FB-863D-D4708892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8696" y="2225634"/>
            <a:ext cx="5200650" cy="3238500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5F591-8ABF-47E6-936E-5D3FF9A2EE93}"/>
              </a:ext>
            </a:extLst>
          </p:cNvPr>
          <p:cNvSpPr txBox="1"/>
          <p:nvPr/>
        </p:nvSpPr>
        <p:spPr>
          <a:xfrm>
            <a:off x="1582654" y="3614051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Coolvetica Lt" panose="020B0403030602020004" pitchFamily="34" charset="0"/>
              </a:rPr>
              <a:t>Obdobně pro levou stranu</a:t>
            </a:r>
            <a:endParaRPr lang="en-GB" sz="2400" dirty="0">
              <a:latin typeface="Coolvetica Lt" panose="020B04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5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319F-2231-4A70-B5C1-C7530803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olvetica Bk" panose="020B0503030602020004" pitchFamily="34" charset="0"/>
              </a:rPr>
              <a:t>Rotace – 4 polohy efektoru</a:t>
            </a:r>
            <a:endParaRPr lang="en-GB" dirty="0">
              <a:latin typeface="Coolvetica Bk" panose="020B0503030602020004" pitchFamily="34" charset="0"/>
            </a:endParaRPr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656D136B-CA88-417F-AE7B-E36940FCB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049" y="1942856"/>
            <a:ext cx="3673880" cy="3781932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64904-BEB5-4141-8924-957F879B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46" y="2102267"/>
            <a:ext cx="5391150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013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363-5687-47C3-BF1C-4276814A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Coolvetica Bk" panose="020B0503030602020004" pitchFamily="34" charset="0"/>
              </a:rPr>
              <a:t>Paměť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9F81-D956-47DA-85A2-5B8D5C6B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EB6BE-3DF7-4C52-AB79-DC3314C8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66" y="1953419"/>
            <a:ext cx="2857500" cy="4095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E7001-0E60-416C-9778-EA7F1D36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23" y="1953419"/>
            <a:ext cx="3324225" cy="4210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53BF4-2EF6-4DDE-9C92-D24B3545A545}"/>
              </a:ext>
            </a:extLst>
          </p:cNvPr>
          <p:cNvCxnSpPr/>
          <p:nvPr/>
        </p:nvCxnSpPr>
        <p:spPr>
          <a:xfrm>
            <a:off x="2725153" y="2165684"/>
            <a:ext cx="4199021" cy="529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2CADBD-3858-416A-B4CB-0CCEECD84144}"/>
              </a:ext>
            </a:extLst>
          </p:cNvPr>
          <p:cNvCxnSpPr>
            <a:cxnSpLocks/>
          </p:cNvCxnSpPr>
          <p:nvPr/>
        </p:nvCxnSpPr>
        <p:spPr>
          <a:xfrm flipV="1">
            <a:off x="2673016" y="2430379"/>
            <a:ext cx="4251158" cy="715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99BA30-5A14-4834-9B8B-7B04346F65CE}"/>
              </a:ext>
            </a:extLst>
          </p:cNvPr>
          <p:cNvCxnSpPr>
            <a:cxnSpLocks/>
          </p:cNvCxnSpPr>
          <p:nvPr/>
        </p:nvCxnSpPr>
        <p:spPr>
          <a:xfrm>
            <a:off x="2673016" y="4125474"/>
            <a:ext cx="4251158" cy="50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3DA1C-2E71-4116-A78D-E3B090B44578}"/>
              </a:ext>
            </a:extLst>
          </p:cNvPr>
          <p:cNvCxnSpPr>
            <a:cxnSpLocks/>
          </p:cNvCxnSpPr>
          <p:nvPr/>
        </p:nvCxnSpPr>
        <p:spPr>
          <a:xfrm flipV="1">
            <a:off x="2614863" y="4378816"/>
            <a:ext cx="4251158" cy="715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69C87B6-0A3F-4BA9-8F2A-4D347215D0C7}"/>
              </a:ext>
            </a:extLst>
          </p:cNvPr>
          <p:cNvSpPr txBox="1"/>
          <p:nvPr/>
        </p:nvSpPr>
        <p:spPr>
          <a:xfrm>
            <a:off x="2382634" y="6200626"/>
            <a:ext cx="6790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800" dirty="0" err="1">
                <a:latin typeface="Coolvetica Lt" panose="020B0403030602020004" pitchFamily="34" charset="0"/>
              </a:rPr>
              <a:t>flipování</a:t>
            </a:r>
            <a:r>
              <a:rPr lang="sk-SK" sz="2800" dirty="0">
                <a:latin typeface="Coolvetica Lt" panose="020B0403030602020004" pitchFamily="34" charset="0"/>
              </a:rPr>
              <a:t> má </a:t>
            </a:r>
            <a:r>
              <a:rPr lang="sk-SK" sz="2800" dirty="0" err="1">
                <a:latin typeface="Coolvetica Lt" panose="020B0403030602020004" pitchFamily="34" charset="0"/>
              </a:rPr>
              <a:t>vliv</a:t>
            </a:r>
            <a:r>
              <a:rPr lang="sk-SK" sz="2800" dirty="0">
                <a:latin typeface="Coolvetica Lt" panose="020B0403030602020004" pitchFamily="34" charset="0"/>
              </a:rPr>
              <a:t> na polohu </a:t>
            </a:r>
            <a:r>
              <a:rPr lang="sk-SK" sz="2800" dirty="0" err="1">
                <a:latin typeface="Coolvetica Lt" panose="020B0403030602020004" pitchFamily="34" charset="0"/>
              </a:rPr>
              <a:t>kostky</a:t>
            </a:r>
            <a:r>
              <a:rPr lang="sk-SK" sz="2800" dirty="0">
                <a:latin typeface="Coolvetica Lt" panose="020B0403030602020004" pitchFamily="34" charset="0"/>
              </a:rPr>
              <a:t> v</a:t>
            </a:r>
            <a:r>
              <a:rPr lang="cs-CZ" sz="2800" dirty="0" err="1">
                <a:latin typeface="Coolvetica Lt" panose="020B0403030602020004" pitchFamily="34" charset="0"/>
              </a:rPr>
              <a:t>ůči</a:t>
            </a:r>
            <a:r>
              <a:rPr lang="cs-CZ" sz="2800" dirty="0">
                <a:latin typeface="Coolvetica Lt" panose="020B0403030602020004" pitchFamily="34" charset="0"/>
              </a:rPr>
              <a:t> rameni</a:t>
            </a:r>
          </a:p>
        </p:txBody>
      </p:sp>
    </p:spTree>
    <p:extLst>
      <p:ext uri="{BB962C8B-B14F-4D97-AF65-F5344CB8AC3E}">
        <p14:creationId xmlns:p14="http://schemas.microsoft.com/office/powerpoint/2010/main" val="116272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46A6-A056-4D20-92BD-553B296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olvetica Bk" panose="020B0503030602020004" pitchFamily="34" charset="0"/>
              </a:rPr>
              <a:t>Ošetření kolizí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0363-5A4C-41C4-B3C8-7CBC210B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22D17-8BD6-4344-89DF-37D292B7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479" y="3006845"/>
            <a:ext cx="6503041" cy="1781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987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AE666CED-CD1B-4BE2-B54C-B52741E21D2A}"/>
              </a:ext>
            </a:extLst>
          </p:cNvPr>
          <p:cNvSpPr/>
          <p:nvPr/>
        </p:nvSpPr>
        <p:spPr>
          <a:xfrm>
            <a:off x="4534291" y="1190067"/>
            <a:ext cx="4025247" cy="850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11B2BE-F2C0-4AE9-8BE2-E1BA150E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Coolvetica Bk" panose="020B0503030602020004" pitchFamily="34" charset="0"/>
                <a:cs typeface="Calibri Light"/>
              </a:rPr>
              <a:t>Main</a:t>
            </a:r>
            <a:r>
              <a:rPr lang="cs-CZ" dirty="0">
                <a:latin typeface="Coolvetica Bk" panose="020B0503030602020004" pitchFamily="34" charset="0"/>
                <a:cs typeface="Calibri Light"/>
              </a:rPr>
              <a:t> funkce</a:t>
            </a:r>
            <a:endParaRPr lang="cs-CZ" dirty="0">
              <a:latin typeface="Coolvetica Bk" panose="020B0503030602020004" pitchFamily="34" charset="0"/>
            </a:endParaRPr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5A980E96-E5F5-4184-B1D3-EA19119D3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68"/>
          <a:stretch/>
        </p:blipFill>
        <p:spPr>
          <a:xfrm>
            <a:off x="4854691" y="60521"/>
            <a:ext cx="3449535" cy="6503359"/>
          </a:xfrm>
        </p:spPr>
      </p:pic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A8EBEB6B-DDD1-45C0-85B1-524B5A967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11" r="35193" b="6090"/>
          <a:stretch/>
        </p:blipFill>
        <p:spPr>
          <a:xfrm>
            <a:off x="4799762" y="5924254"/>
            <a:ext cx="1267676" cy="873225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80D37B2A-BC69-4B76-BCE3-BFB306AE0035}"/>
              </a:ext>
            </a:extLst>
          </p:cNvPr>
          <p:cNvSpPr/>
          <p:nvPr/>
        </p:nvSpPr>
        <p:spPr>
          <a:xfrm>
            <a:off x="4727035" y="60521"/>
            <a:ext cx="3577191" cy="6736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7789AEF-4B9C-4FE4-BFCE-4CFF91117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51" b="15679"/>
          <a:stretch/>
        </p:blipFill>
        <p:spPr>
          <a:xfrm rot="16200000">
            <a:off x="3585054" y="298050"/>
            <a:ext cx="1242123" cy="66760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CC002AF-5AD1-495B-B8AB-C532EC47FA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51" b="15679"/>
          <a:stretch/>
        </p:blipFill>
        <p:spPr>
          <a:xfrm rot="16200000">
            <a:off x="8181120" y="290028"/>
            <a:ext cx="1242123" cy="6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EDBE-B78E-422A-83B5-33FB3A1E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D7FFC0"/>
                </a:solidFill>
                <a:latin typeface="Coolvetica Bk" panose="020B0503030602020004" pitchFamily="34" charset="0"/>
              </a:rPr>
              <a:t>Inspirace</a:t>
            </a:r>
            <a:endParaRPr lang="cs-CZ" dirty="0">
              <a:solidFill>
                <a:srgbClr val="D7FFC0"/>
              </a:solidFill>
              <a:latin typeface="Coolvetica Bk" panose="020B0503030602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4191-25EC-46CF-9A80-A924D0D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D7FFC0"/>
              </a:solidFill>
              <a:latin typeface="Coolvetica Lt" panose="020B0403030602020004" pitchFamily="34" charset="0"/>
            </a:endParaRPr>
          </a:p>
          <a:p>
            <a:r>
              <a:rPr lang="en-US" dirty="0" err="1">
                <a:solidFill>
                  <a:srgbClr val="D7FFC0"/>
                </a:solidFill>
                <a:latin typeface="Coolvetica Lt" panose="020B0403030602020004" pitchFamily="34" charset="0"/>
              </a:rPr>
              <a:t>Robotický</a:t>
            </a:r>
            <a:r>
              <a:rPr lang="en-US" dirty="0">
                <a:solidFill>
                  <a:srgbClr val="D7FFC0"/>
                </a:solidFill>
                <a:latin typeface="Coolvetica Lt" panose="020B0403030602020004" pitchFamily="34" charset="0"/>
              </a:rPr>
              <a:t> </a:t>
            </a:r>
            <a:r>
              <a:rPr lang="en-US" dirty="0" err="1">
                <a:solidFill>
                  <a:srgbClr val="D7FFC0"/>
                </a:solidFill>
                <a:latin typeface="Coolvetica Lt" panose="020B0403030602020004" pitchFamily="34" charset="0"/>
              </a:rPr>
              <a:t>stolní</a:t>
            </a:r>
            <a:r>
              <a:rPr lang="en-US" dirty="0">
                <a:solidFill>
                  <a:srgbClr val="D7FFC0"/>
                </a:solidFill>
                <a:latin typeface="Coolvetica Lt" panose="020B0403030602020004" pitchFamily="34" charset="0"/>
              </a:rPr>
              <a:t> </a:t>
            </a:r>
            <a:r>
              <a:rPr lang="en-US" dirty="0" err="1">
                <a:solidFill>
                  <a:srgbClr val="D7FFC0"/>
                </a:solidFill>
                <a:latin typeface="Coolvetica Lt" panose="020B0403030602020004" pitchFamily="34" charset="0"/>
              </a:rPr>
              <a:t>fotbal</a:t>
            </a:r>
            <a:endParaRPr lang="en-US" dirty="0">
              <a:solidFill>
                <a:srgbClr val="D7FFC0"/>
              </a:solidFill>
              <a:latin typeface="Coolvetica Lt" panose="020B0403030602020004" pitchFamily="34" charset="0"/>
            </a:endParaRPr>
          </a:p>
          <a:p>
            <a:endParaRPr lang="en-US" dirty="0">
              <a:solidFill>
                <a:srgbClr val="D7FFC0"/>
              </a:solidFill>
              <a:latin typeface="Coolvetica Lt" panose="020B0403030602020004" pitchFamily="34" charset="0"/>
            </a:endParaRPr>
          </a:p>
          <a:p>
            <a:r>
              <a:rPr lang="en-US" dirty="0">
                <a:solidFill>
                  <a:srgbClr val="D7FFC0"/>
                </a:solidFill>
                <a:latin typeface="Coolvetica Lt" panose="020B0403030602020004" pitchFamily="34" charset="0"/>
              </a:rPr>
              <a:t>Tetris</a:t>
            </a:r>
          </a:p>
          <a:p>
            <a:pPr lvl="1"/>
            <a:r>
              <a:rPr lang="en-US" dirty="0">
                <a:solidFill>
                  <a:srgbClr val="D7FFC0"/>
                </a:solidFill>
                <a:latin typeface="Coolvetica Lt" panose="020B0403030602020004" pitchFamily="34" charset="0"/>
              </a:rPr>
              <a:t>1984</a:t>
            </a:r>
          </a:p>
          <a:p>
            <a:pPr lvl="1"/>
            <a:r>
              <a:rPr lang="en-US" dirty="0" err="1">
                <a:solidFill>
                  <a:srgbClr val="D7FFC0"/>
                </a:solidFill>
                <a:latin typeface="Coolvetica Lt" panose="020B0403030602020004" pitchFamily="34" charset="0"/>
              </a:rPr>
              <a:t>Alexej</a:t>
            </a:r>
            <a:r>
              <a:rPr lang="en-US" dirty="0">
                <a:solidFill>
                  <a:srgbClr val="D7FFC0"/>
                </a:solidFill>
                <a:latin typeface="Coolvetica Lt" panose="020B0403030602020004" pitchFamily="34" charset="0"/>
              </a:rPr>
              <a:t> </a:t>
            </a:r>
            <a:r>
              <a:rPr lang="en-US" dirty="0" err="1">
                <a:solidFill>
                  <a:srgbClr val="D7FFC0"/>
                </a:solidFill>
                <a:latin typeface="Coolvetica Lt" panose="020B0403030602020004" pitchFamily="34" charset="0"/>
              </a:rPr>
              <a:t>Pažitnov</a:t>
            </a:r>
            <a:r>
              <a:rPr lang="en-US" dirty="0">
                <a:solidFill>
                  <a:srgbClr val="D7FFC0"/>
                </a:solidFill>
                <a:latin typeface="Coolvetica Lt" panose="020B0403030602020004" pitchFamily="34" charset="0"/>
              </a:rPr>
              <a:t> – </a:t>
            </a:r>
            <a:r>
              <a:rPr lang="en-US" dirty="0" err="1">
                <a:solidFill>
                  <a:srgbClr val="D7FFC0"/>
                </a:solidFill>
                <a:latin typeface="Coolvetica Lt" panose="020B0403030602020004" pitchFamily="34" charset="0"/>
              </a:rPr>
              <a:t>Sovětská</a:t>
            </a:r>
            <a:r>
              <a:rPr lang="en-US" dirty="0">
                <a:solidFill>
                  <a:srgbClr val="D7FFC0"/>
                </a:solidFill>
                <a:latin typeface="Coolvetica Lt" panose="020B0403030602020004" pitchFamily="34" charset="0"/>
              </a:rPr>
              <a:t> </a:t>
            </a:r>
            <a:r>
              <a:rPr lang="en-US" dirty="0" err="1">
                <a:solidFill>
                  <a:srgbClr val="D7FFC0"/>
                </a:solidFill>
                <a:latin typeface="Coolvetica Lt" panose="020B0403030602020004" pitchFamily="34" charset="0"/>
              </a:rPr>
              <a:t>akademie</a:t>
            </a:r>
            <a:r>
              <a:rPr lang="en-US" dirty="0">
                <a:solidFill>
                  <a:srgbClr val="D7FFC0"/>
                </a:solidFill>
                <a:latin typeface="Coolvetica Lt" panose="020B0403030602020004" pitchFamily="34" charset="0"/>
              </a:rPr>
              <a:t> </a:t>
            </a:r>
            <a:r>
              <a:rPr lang="en-US" dirty="0" err="1">
                <a:solidFill>
                  <a:srgbClr val="D7FFC0"/>
                </a:solidFill>
                <a:latin typeface="Coolvetica Lt" panose="020B0403030602020004" pitchFamily="34" charset="0"/>
              </a:rPr>
              <a:t>věd</a:t>
            </a:r>
            <a:endParaRPr lang="en-US" dirty="0">
              <a:solidFill>
                <a:srgbClr val="D7FFC0"/>
              </a:solidFill>
              <a:latin typeface="Coolvetica Lt" panose="020B0403030602020004" pitchFamily="34" charset="0"/>
            </a:endParaRPr>
          </a:p>
          <a:p>
            <a:pPr lvl="1"/>
            <a:r>
              <a:rPr lang="en-US" dirty="0" err="1">
                <a:solidFill>
                  <a:srgbClr val="D7FFC0"/>
                </a:solidFill>
                <a:latin typeface="Coolvetica Lt" panose="020B0403030602020004" pitchFamily="34" charset="0"/>
              </a:rPr>
              <a:t>Electronika</a:t>
            </a:r>
            <a:r>
              <a:rPr lang="en-US" dirty="0">
                <a:solidFill>
                  <a:srgbClr val="D7FFC0"/>
                </a:solidFill>
                <a:latin typeface="Coolvetica Lt" panose="020B0403030602020004" pitchFamily="34" charset="0"/>
              </a:rPr>
              <a:t> 60 </a:t>
            </a:r>
          </a:p>
          <a:p>
            <a:endParaRPr lang="en-US" dirty="0">
              <a:solidFill>
                <a:srgbClr val="D7FFC0"/>
              </a:solidFill>
              <a:latin typeface="Coolvetica Lt" panose="020B04030306020200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6AF59C-9FBA-44E0-B10B-7E352A14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99" y="3306416"/>
            <a:ext cx="4652329" cy="280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1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8A0E80-F378-422D-9069-936845B7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olvetica Bk" panose="020B0503030602020004" pitchFamily="34" charset="0"/>
              </a:rPr>
              <a:t>Schéma pracoviště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370ABE0-5156-4A13-9ABE-8003B03CA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11950" r="38224" b="38086"/>
          <a:stretch/>
        </p:blipFill>
        <p:spPr>
          <a:xfrm>
            <a:off x="2857012" y="2759534"/>
            <a:ext cx="6477975" cy="2746794"/>
          </a:xfrm>
          <a:prstGeom prst="rect">
            <a:avLst/>
          </a:prstGeom>
        </p:spPr>
      </p:pic>
      <p:cxnSp>
        <p:nvCxnSpPr>
          <p:cNvPr id="5" name="Straight Arrow Connector 8">
            <a:extLst>
              <a:ext uri="{FF2B5EF4-FFF2-40B4-BE49-F238E27FC236}">
                <a16:creationId xmlns:a16="http://schemas.microsoft.com/office/drawing/2014/main" id="{3E3DBEF9-027E-4CD5-AC68-67A46A61FD22}"/>
              </a:ext>
            </a:extLst>
          </p:cNvPr>
          <p:cNvCxnSpPr>
            <a:cxnSpLocks/>
          </p:cNvCxnSpPr>
          <p:nvPr/>
        </p:nvCxnSpPr>
        <p:spPr>
          <a:xfrm>
            <a:off x="3167743" y="3128866"/>
            <a:ext cx="632330" cy="800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5">
            <a:extLst>
              <a:ext uri="{FF2B5EF4-FFF2-40B4-BE49-F238E27FC236}">
                <a16:creationId xmlns:a16="http://schemas.microsoft.com/office/drawing/2014/main" id="{42DDBD4B-D91E-4E70-8E6C-2AD5D8C9689A}"/>
              </a:ext>
            </a:extLst>
          </p:cNvPr>
          <p:cNvSpPr txBox="1"/>
          <p:nvPr/>
        </p:nvSpPr>
        <p:spPr>
          <a:xfrm>
            <a:off x="2403537" y="27595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Coolvetica Bk" panose="020B0503030602020004" pitchFamily="34" charset="0"/>
              </a:rPr>
              <a:t>Hrací </a:t>
            </a:r>
            <a:r>
              <a:rPr lang="sk-SK" dirty="0" err="1">
                <a:latin typeface="Coolvetica Bk" panose="020B0503030602020004" pitchFamily="34" charset="0"/>
              </a:rPr>
              <a:t>kostky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49B73AFA-EA1F-46DD-88A4-D91AE996DC31}"/>
              </a:ext>
            </a:extLst>
          </p:cNvPr>
          <p:cNvSpPr txBox="1"/>
          <p:nvPr/>
        </p:nvSpPr>
        <p:spPr>
          <a:xfrm>
            <a:off x="4635589" y="528645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Coolvetica Bk" panose="020B0503030602020004" pitchFamily="34" charset="0"/>
              </a:rPr>
              <a:t>Dopravníkový pás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A3F38811-167C-4288-BA51-23EE93BE1A38}"/>
              </a:ext>
            </a:extLst>
          </p:cNvPr>
          <p:cNvSpPr txBox="1"/>
          <p:nvPr/>
        </p:nvSpPr>
        <p:spPr>
          <a:xfrm>
            <a:off x="6827921" y="5976340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>
                <a:latin typeface="Coolvetica Bk" panose="020B0503030602020004" pitchFamily="34" charset="0"/>
              </a:rPr>
              <a:t>Pozice</a:t>
            </a:r>
            <a:r>
              <a:rPr lang="sk-SK" dirty="0">
                <a:latin typeface="Coolvetica Bk" panose="020B0503030602020004" pitchFamily="34" charset="0"/>
              </a:rPr>
              <a:t> </a:t>
            </a:r>
            <a:r>
              <a:rPr lang="sk-SK" dirty="0" err="1">
                <a:latin typeface="Coolvetica Bk" panose="020B0503030602020004" pitchFamily="34" charset="0"/>
              </a:rPr>
              <a:t>kostky</a:t>
            </a:r>
            <a:r>
              <a:rPr lang="sk-SK" dirty="0">
                <a:latin typeface="Coolvetica Bk" panose="020B0503030602020004" pitchFamily="34" charset="0"/>
              </a:rPr>
              <a:t> </a:t>
            </a:r>
            <a:r>
              <a:rPr lang="sk-SK" dirty="0" err="1">
                <a:latin typeface="Coolvetica Bk" panose="020B0503030602020004" pitchFamily="34" charset="0"/>
              </a:rPr>
              <a:t>před</a:t>
            </a:r>
            <a:r>
              <a:rPr lang="sk-SK" dirty="0">
                <a:latin typeface="Coolvetica Bk" panose="020B0503030602020004" pitchFamily="34" charset="0"/>
              </a:rPr>
              <a:t> </a:t>
            </a:r>
            <a:r>
              <a:rPr lang="sk-SK" dirty="0" err="1">
                <a:latin typeface="Coolvetica Bk" panose="020B0503030602020004" pitchFamily="34" charset="0"/>
              </a:rPr>
              <a:t>vyzvednutím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50DB55C0-3B37-4409-8D3B-391339560707}"/>
              </a:ext>
            </a:extLst>
          </p:cNvPr>
          <p:cNvSpPr txBox="1"/>
          <p:nvPr/>
        </p:nvSpPr>
        <p:spPr>
          <a:xfrm>
            <a:off x="5823714" y="227343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Coolvetica Bk" panose="020B0503030602020004" pitchFamily="34" charset="0"/>
              </a:rPr>
              <a:t>IBB 120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6A4A0D9-38C8-447F-8E62-EA20A6145E14}"/>
              </a:ext>
            </a:extLst>
          </p:cNvPr>
          <p:cNvSpPr txBox="1"/>
          <p:nvPr/>
        </p:nvSpPr>
        <p:spPr>
          <a:xfrm>
            <a:off x="9242258" y="4307960"/>
            <a:ext cx="21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Coolvetica Bk" panose="020B0503030602020004" pitchFamily="34" charset="0"/>
              </a:rPr>
              <a:t>Pomocný stojan pro </a:t>
            </a:r>
            <a:r>
              <a:rPr lang="sk-SK" dirty="0" err="1">
                <a:latin typeface="Coolvetica Bk" panose="020B0503030602020004" pitchFamily="34" charset="0"/>
              </a:rPr>
              <a:t>převracení</a:t>
            </a:r>
            <a:r>
              <a:rPr lang="sk-SK" dirty="0">
                <a:latin typeface="Coolvetica Bk" panose="020B0503030602020004" pitchFamily="34" charset="0"/>
              </a:rPr>
              <a:t> </a:t>
            </a:r>
            <a:r>
              <a:rPr lang="sk-SK" dirty="0" err="1">
                <a:latin typeface="Coolvetica Bk" panose="020B0503030602020004" pitchFamily="34" charset="0"/>
              </a:rPr>
              <a:t>kostek</a:t>
            </a:r>
            <a:endParaRPr lang="en-GB" dirty="0">
              <a:latin typeface="Coolvetica Bk" panose="020B0503030602020004" pitchFamily="34" charset="0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361E9E11-BAB2-4A23-A86F-E6393D486DF6}"/>
              </a:ext>
            </a:extLst>
          </p:cNvPr>
          <p:cNvSpPr txBox="1"/>
          <p:nvPr/>
        </p:nvSpPr>
        <p:spPr>
          <a:xfrm>
            <a:off x="9908338" y="316441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Coolvetica Bk" panose="020B0503030602020004" pitchFamily="34" charset="0"/>
              </a:rPr>
              <a:t>Forma</a:t>
            </a:r>
            <a:endParaRPr lang="en-GB" dirty="0">
              <a:latin typeface="Coolvetica Bk" panose="020B0503030602020004" pitchFamily="34" charset="0"/>
            </a:endParaRPr>
          </a:p>
        </p:txBody>
      </p:sp>
      <p:cxnSp>
        <p:nvCxnSpPr>
          <p:cNvPr id="14" name="Straight Arrow Connector 8">
            <a:extLst>
              <a:ext uri="{FF2B5EF4-FFF2-40B4-BE49-F238E27FC236}">
                <a16:creationId xmlns:a16="http://schemas.microsoft.com/office/drawing/2014/main" id="{B60B7863-E839-4B8F-A936-E4213ED61377}"/>
              </a:ext>
            </a:extLst>
          </p:cNvPr>
          <p:cNvCxnSpPr>
            <a:cxnSpLocks/>
          </p:cNvCxnSpPr>
          <p:nvPr/>
        </p:nvCxnSpPr>
        <p:spPr>
          <a:xfrm flipH="1" flipV="1">
            <a:off x="5461907" y="4531179"/>
            <a:ext cx="140200" cy="755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6AF50232-3032-4041-817A-233E1B9BC4EB}"/>
              </a:ext>
            </a:extLst>
          </p:cNvPr>
          <p:cNvCxnSpPr>
            <a:cxnSpLocks/>
          </p:cNvCxnSpPr>
          <p:nvPr/>
        </p:nvCxnSpPr>
        <p:spPr>
          <a:xfrm>
            <a:off x="6525850" y="2621687"/>
            <a:ext cx="397464" cy="322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50479279-247A-4A2F-A50B-272ACEAFDCC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920842" y="3349081"/>
            <a:ext cx="9874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8">
            <a:extLst>
              <a:ext uri="{FF2B5EF4-FFF2-40B4-BE49-F238E27FC236}">
                <a16:creationId xmlns:a16="http://schemas.microsoft.com/office/drawing/2014/main" id="{4BA727E0-A76A-4FFC-BC01-8046FCE9E7F2}"/>
              </a:ext>
            </a:extLst>
          </p:cNvPr>
          <p:cNvCxnSpPr>
            <a:cxnSpLocks/>
          </p:cNvCxnSpPr>
          <p:nvPr/>
        </p:nvCxnSpPr>
        <p:spPr>
          <a:xfrm flipH="1" flipV="1">
            <a:off x="8667750" y="4389665"/>
            <a:ext cx="574508" cy="76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1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2404-3951-4919-873E-9556D69D5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latin typeface="Coolvetica Rg" panose="020B0603030602020004" pitchFamily="34" charset="0"/>
              </a:rPr>
              <a:t>Vizuální část</a:t>
            </a:r>
            <a:endParaRPr lang="en-GB" dirty="0">
              <a:latin typeface="Coolvetica Rg" panose="020B0603030602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4E349-82C7-442B-94AE-3840BD47F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9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57E91E59-785C-462E-A408-BC0485D6CCCF}"/>
              </a:ext>
            </a:extLst>
          </p:cNvPr>
          <p:cNvSpPr/>
          <p:nvPr/>
        </p:nvSpPr>
        <p:spPr>
          <a:xfrm>
            <a:off x="2245895" y="1138989"/>
            <a:ext cx="8029073" cy="826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3828F-FBAE-4A04-BEE1-6A22DB33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6BDC-BEED-48BE-A7E0-EBBB7683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1181"/>
            <a:ext cx="10515600" cy="1495781"/>
          </a:xfrm>
        </p:spPr>
        <p:txBody>
          <a:bodyPr/>
          <a:lstStyle/>
          <a:p>
            <a:r>
              <a:rPr lang="sk-SK" dirty="0">
                <a:latin typeface="Coolvetica Lt" panose="020B0403030602020004" pitchFamily="34" charset="0"/>
              </a:rPr>
              <a:t>Aktivní prvky – dopravníkový pás, robotické rameno, 6 kostek, hrací forma, stojan k manipulaci</a:t>
            </a:r>
          </a:p>
          <a:p>
            <a:r>
              <a:rPr lang="sk-SK" dirty="0">
                <a:latin typeface="Coolvetica Lt" panose="020B0403030602020004" pitchFamily="34" charset="0"/>
              </a:rPr>
              <a:t>Pasivní prvky prostředí</a:t>
            </a:r>
            <a:endParaRPr lang="en-GB" dirty="0">
              <a:latin typeface="Coolvetica Lt" panose="020B0403030602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4E75F-B790-4513-BFDC-CD68BD46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33" y="365125"/>
            <a:ext cx="7404195" cy="418045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75026F9-3CDD-4BE3-856D-CBD56410F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51"/>
          <a:stretch/>
        </p:blipFill>
        <p:spPr>
          <a:xfrm rot="16200000">
            <a:off x="1361120" y="225192"/>
            <a:ext cx="1242123" cy="791738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12625C3-3E09-4F6B-877C-C123357A7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51"/>
          <a:stretch/>
        </p:blipFill>
        <p:spPr>
          <a:xfrm rot="16200000">
            <a:off x="9967710" y="233214"/>
            <a:ext cx="1242123" cy="7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8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5E2D-005D-4FE6-BCE0-52524460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olvetica Bk" panose="020B0503030602020004" pitchFamily="34" charset="0"/>
              </a:rPr>
              <a:t>Robot</a:t>
            </a:r>
            <a:endParaRPr lang="en-GB" dirty="0">
              <a:solidFill>
                <a:schemeClr val="bg1"/>
              </a:solidFill>
              <a:latin typeface="Coolvetica Bk" panose="020B0503030602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5FCE-F6F1-4FE6-8690-00EEA468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Coolvetica Lt" panose="020B0403030602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B426A-4E6A-479C-BEB4-6BED5125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2" y="2048669"/>
            <a:ext cx="4067175" cy="3905250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ECC0C9F5-EC96-4B96-AC91-5E145792DD61}"/>
              </a:ext>
            </a:extLst>
          </p:cNvPr>
          <p:cNvSpPr txBox="1"/>
          <p:nvPr/>
        </p:nvSpPr>
        <p:spPr>
          <a:xfrm>
            <a:off x="4646724" y="5915353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latin typeface="Coolvetica Lt" panose="020B0403030602020004" pitchFamily="34" charset="0"/>
              </a:rPr>
              <a:t>IRB 120 s </a:t>
            </a:r>
            <a:r>
              <a:rPr lang="sk-SK" sz="2800" dirty="0" err="1">
                <a:latin typeface="Coolvetica Lt" panose="020B0403030602020004" pitchFamily="34" charset="0"/>
              </a:rPr>
              <a:t>přísavkou</a:t>
            </a:r>
            <a:endParaRPr lang="en-GB" sz="2800" dirty="0">
              <a:latin typeface="Coolvetica Lt" panose="020B04030306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5B941F8A-41D2-486C-B473-8BB1D3BE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51"/>
          <a:stretch/>
        </p:blipFill>
        <p:spPr>
          <a:xfrm rot="16200000">
            <a:off x="4228838" y="234980"/>
            <a:ext cx="1242123" cy="791738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6C5C9381-48D4-4242-958C-9497232A65C6}"/>
              </a:ext>
            </a:extLst>
          </p:cNvPr>
          <p:cNvSpPr/>
          <p:nvPr/>
        </p:nvSpPr>
        <p:spPr>
          <a:xfrm>
            <a:off x="5109328" y="1229644"/>
            <a:ext cx="6994688" cy="826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7A690E-DA84-41D6-A9B2-B06274B8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1" y="271840"/>
            <a:ext cx="10515600" cy="1325563"/>
          </a:xfrm>
        </p:spPr>
        <p:txBody>
          <a:bodyPr/>
          <a:lstStyle/>
          <a:p>
            <a:r>
              <a:rPr lang="cs-CZ" dirty="0">
                <a:latin typeface="Coolvetica Bk" panose="020B0503030602020004" pitchFamily="34" charset="0"/>
              </a:rPr>
              <a:t>Modely v Inventoru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3D53C5C-69E5-4B84-B83A-5791BE55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738"/>
            <a:ext cx="4493709" cy="462813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11ECA98-5B68-469A-A3DC-A0D24D0E4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95" y="0"/>
            <a:ext cx="4506404" cy="6857999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F645795F-0C4E-44E1-AA3D-A17BF3D9D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95"/>
          <a:stretch/>
        </p:blipFill>
        <p:spPr>
          <a:xfrm>
            <a:off x="5109328" y="1482726"/>
            <a:ext cx="2136231" cy="50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6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E3F5FBAE-60B7-45C0-BBD0-DC5DE2C7B36C}"/>
              </a:ext>
            </a:extLst>
          </p:cNvPr>
          <p:cNvSpPr/>
          <p:nvPr/>
        </p:nvSpPr>
        <p:spPr>
          <a:xfrm>
            <a:off x="0" y="1253765"/>
            <a:ext cx="3393649" cy="850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79A254EA-BCDC-42AC-B0F2-439857DD3F57}"/>
              </a:ext>
            </a:extLst>
          </p:cNvPr>
          <p:cNvSpPr/>
          <p:nvPr/>
        </p:nvSpPr>
        <p:spPr>
          <a:xfrm>
            <a:off x="9803091" y="6031831"/>
            <a:ext cx="2388909" cy="826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7A690E-DA84-41D6-A9B2-B06274B8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857" y="238230"/>
            <a:ext cx="10515600" cy="1325563"/>
          </a:xfrm>
        </p:spPr>
        <p:txBody>
          <a:bodyPr/>
          <a:lstStyle/>
          <a:p>
            <a:r>
              <a:rPr lang="cs-CZ" dirty="0">
                <a:latin typeface="Coolvetica Bk" panose="020B0503030602020004" pitchFamily="34" charset="0"/>
              </a:rPr>
              <a:t>Modely v Inventoru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C64433A-E3F5-41E5-969C-2FE2A03B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190"/>
            <a:ext cx="3347207" cy="248582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ED467B-9FD1-4A6A-9A04-D5176253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1012"/>
            <a:ext cx="4030500" cy="298698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6E8B9B0-DC6F-4499-A2E9-2A2F0E822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00" y="1861455"/>
            <a:ext cx="8161500" cy="4826230"/>
          </a:xfrm>
          <a:prstGeom prst="rect">
            <a:avLst/>
          </a:prstGeom>
        </p:spPr>
      </p:pic>
      <p:pic>
        <p:nvPicPr>
          <p:cNvPr id="1026" name="Picture 2" descr="grabcad-logo - GrabCAD Blog">
            <a:extLst>
              <a:ext uri="{FF2B5EF4-FFF2-40B4-BE49-F238E27FC236}">
                <a16:creationId xmlns:a16="http://schemas.microsoft.com/office/drawing/2014/main" id="{736CB473-B5D6-4D59-A2D5-78E79E101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9" r="4056" b="14699"/>
          <a:stretch/>
        </p:blipFill>
        <p:spPr bwMode="auto">
          <a:xfrm>
            <a:off x="4030500" y="6031831"/>
            <a:ext cx="3963430" cy="82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4B895D9-639E-4D64-A3BA-24DFC3A632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110" b="15931"/>
          <a:stretch/>
        </p:blipFill>
        <p:spPr>
          <a:xfrm rot="16200000">
            <a:off x="2154365" y="568212"/>
            <a:ext cx="1818359" cy="6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137</Words>
  <Application>Microsoft Office PowerPoint</Application>
  <PresentationFormat>Širokoúhlá obrazovka</PresentationFormat>
  <Paragraphs>46</Paragraphs>
  <Slides>24</Slides>
  <Notes>0</Notes>
  <HiddenSlides>0</HiddenSlides>
  <MMClips>1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Coolvetica Bk</vt:lpstr>
      <vt:lpstr>Coolvetica Lt</vt:lpstr>
      <vt:lpstr>Coolvetica Rg</vt:lpstr>
      <vt:lpstr>Office Theme</vt:lpstr>
      <vt:lpstr>Prezentace aplikace PowerPoint</vt:lpstr>
      <vt:lpstr>Úvod</vt:lpstr>
      <vt:lpstr>Inspirace</vt:lpstr>
      <vt:lpstr>Schéma pracoviště</vt:lpstr>
      <vt:lpstr>Vizuální část</vt:lpstr>
      <vt:lpstr>Prezentace aplikace PowerPoint</vt:lpstr>
      <vt:lpstr>Robot</vt:lpstr>
      <vt:lpstr>Modely v Inventoru</vt:lpstr>
      <vt:lpstr>Modely v Inventoru</vt:lpstr>
      <vt:lpstr>Fyzika prostředí</vt:lpstr>
      <vt:lpstr>Logika prostředí</vt:lpstr>
      <vt:lpstr>Trasy</vt:lpstr>
      <vt:lpstr>Trasy</vt:lpstr>
      <vt:lpstr>Program</vt:lpstr>
      <vt:lpstr>Proměnné, resety</vt:lpstr>
      <vt:lpstr>Startovní funkce</vt:lpstr>
      <vt:lpstr>Funkce pickup</vt:lpstr>
      <vt:lpstr>Funkce rot_or_flip</vt:lpstr>
      <vt:lpstr>Funkce get_in_position</vt:lpstr>
      <vt:lpstr>Horizontální posun</vt:lpstr>
      <vt:lpstr>Rotace – 4 polohy efektoru</vt:lpstr>
      <vt:lpstr>Paměť</vt:lpstr>
      <vt:lpstr>Ošetření kolizí</vt:lpstr>
      <vt:lpstr>Main funkce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Vizuální část</dc:title>
  <dc:creator>Sujová Sára (182999)</dc:creator>
  <cp:lastModifiedBy>Michálek Petr (192291)</cp:lastModifiedBy>
  <cp:revision>64</cp:revision>
  <dcterms:created xsi:type="dcterms:W3CDTF">2021-04-30T12:23:54Z</dcterms:created>
  <dcterms:modified xsi:type="dcterms:W3CDTF">2021-05-02T11:33:41Z</dcterms:modified>
</cp:coreProperties>
</file>