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3" r:id="rId18"/>
    <p:sldId id="274" r:id="rId19"/>
    <p:sldId id="271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720"/>
  </p:normalViewPr>
  <p:slideViewPr>
    <p:cSldViewPr snapToGrid="0" snapToObjects="1">
      <p:cViewPr varScale="1">
        <p:scale>
          <a:sx n="148" d="100"/>
          <a:sy n="148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 panose="020B0604020202090204"/>
      </a:defRPr>
    </a:lvl1pPr>
    <a:lvl2pPr indent="228600" latinLnBrk="0">
      <a:defRPr sz="1400">
        <a:latin typeface="+mj-lt"/>
        <a:ea typeface="+mj-ea"/>
        <a:cs typeface="+mj-cs"/>
        <a:sym typeface="Arial" panose="020B0604020202090204"/>
      </a:defRPr>
    </a:lvl2pPr>
    <a:lvl3pPr indent="457200" latinLnBrk="0">
      <a:defRPr sz="1400">
        <a:latin typeface="+mj-lt"/>
        <a:ea typeface="+mj-ea"/>
        <a:cs typeface="+mj-cs"/>
        <a:sym typeface="Arial" panose="020B0604020202090204"/>
      </a:defRPr>
    </a:lvl3pPr>
    <a:lvl4pPr indent="685800" latinLnBrk="0">
      <a:defRPr sz="1400">
        <a:latin typeface="+mj-lt"/>
        <a:ea typeface="+mj-ea"/>
        <a:cs typeface="+mj-cs"/>
        <a:sym typeface="Arial" panose="020B0604020202090204"/>
      </a:defRPr>
    </a:lvl4pPr>
    <a:lvl5pPr indent="914400" latinLnBrk="0">
      <a:defRPr sz="1400">
        <a:latin typeface="+mj-lt"/>
        <a:ea typeface="+mj-ea"/>
        <a:cs typeface="+mj-cs"/>
        <a:sym typeface="Arial" panose="020B0604020202090204"/>
      </a:defRPr>
    </a:lvl5pPr>
    <a:lvl6pPr indent="1143000" latinLnBrk="0">
      <a:defRPr sz="1400">
        <a:latin typeface="+mj-lt"/>
        <a:ea typeface="+mj-ea"/>
        <a:cs typeface="+mj-cs"/>
        <a:sym typeface="Arial" panose="020B0604020202090204"/>
      </a:defRPr>
    </a:lvl6pPr>
    <a:lvl7pPr indent="1371600" latinLnBrk="0">
      <a:defRPr sz="1400">
        <a:latin typeface="+mj-lt"/>
        <a:ea typeface="+mj-ea"/>
        <a:cs typeface="+mj-cs"/>
        <a:sym typeface="Arial" panose="020B0604020202090204"/>
      </a:defRPr>
    </a:lvl7pPr>
    <a:lvl8pPr indent="1600200" latinLnBrk="0">
      <a:defRPr sz="1400">
        <a:latin typeface="+mj-lt"/>
        <a:ea typeface="+mj-ea"/>
        <a:cs typeface="+mj-cs"/>
        <a:sym typeface="Arial" panose="020B0604020202090204"/>
      </a:defRPr>
    </a:lvl8pPr>
    <a:lvl9pPr indent="1828800" latinLnBrk="0">
      <a:defRPr sz="1400">
        <a:latin typeface="+mj-lt"/>
        <a:ea typeface="+mj-ea"/>
        <a:cs typeface="+mj-cs"/>
        <a:sym typeface="Arial" panose="020B060402020209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61;p1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16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84;p2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7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●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○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■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●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○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■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●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○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■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>
            <a:spLocks noGrp="1"/>
          </p:cNvSpPr>
          <p:nvPr>
            <p:ph type="title"/>
          </p:nvPr>
        </p:nvSpPr>
        <p:spPr>
          <a:xfrm>
            <a:off x="311707" y="2304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CS 6476 Project 1</a:t>
            </a:r>
          </a:p>
        </p:txBody>
      </p:sp>
      <p:sp>
        <p:nvSpPr>
          <p:cNvPr id="206" name="Google Shape;100;p25"/>
          <p:cNvSpPr txBox="1">
            <a:spLocks noGrp="1"/>
          </p:cNvSpPr>
          <p:nvPr>
            <p:ph type="body" sz="half" idx="1"/>
          </p:nvPr>
        </p:nvSpPr>
        <p:spPr>
          <a:xfrm>
            <a:off x="311699" y="2320025"/>
            <a:ext cx="8520602" cy="17973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/>
            <a:r>
              <a:t>[name]</a:t>
            </a:r>
          </a:p>
          <a:p>
            <a:pPr marL="0" indent="0"/>
            <a:r>
              <a:t>[GT email]</a:t>
            </a:r>
          </a:p>
          <a:p>
            <a:pPr marL="0" indent="0"/>
            <a:r>
              <a:t>[GT username]</a:t>
            </a:r>
          </a:p>
          <a:p>
            <a:pPr marL="0" indent="0"/>
            <a:r>
              <a:t>[GTID]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1;p3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2: Hybrid images with PyTorch</a:t>
            </a:r>
          </a:p>
        </p:txBody>
      </p:sp>
      <p:sp>
        <p:nvSpPr>
          <p:cNvPr id="241" name="Google Shape;162;p34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Submarine + Fish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[insert your hybrid image here]</a:t>
            </a:r>
            <a:r>
              <a:rPr lang="en-US" dirty="0"/>
              <a:t> [0.5 pt]</a:t>
            </a:r>
            <a:endParaRPr dirty="0"/>
          </a:p>
        </p:txBody>
      </p:sp>
      <p:sp>
        <p:nvSpPr>
          <p:cNvPr id="242" name="Google Shape;163;p3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rPr dirty="0"/>
              <a:t>Part 1 vs. Part 2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[Compare the run-times of Parts 1 and 2 here, as calculated in project-1.ipynb. Which method is faster?]</a:t>
            </a:r>
            <a:r>
              <a:rPr lang="en-US" dirty="0"/>
              <a:t> [0.5 pt]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[Consider a 1-channel </a:t>
            </a:r>
            <a:r>
              <a:rPr lang="en-US" dirty="0"/>
              <a:t>7</a:t>
            </a:r>
            <a:r>
              <a:rPr dirty="0"/>
              <a:t>x</a:t>
            </a:r>
            <a:r>
              <a:rPr lang="en-US" dirty="0"/>
              <a:t>7</a:t>
            </a:r>
            <a:r>
              <a:rPr dirty="0"/>
              <a:t> image and a 3x3 filter. What are the output dimensions of a convolution with the following parameters?</a:t>
            </a:r>
            <a:r>
              <a:rPr lang="en-US" dirty="0"/>
              <a:t> [1 pt]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Stride = 1, padding = 0</a:t>
            </a:r>
            <a:r>
              <a:rPr lang="en-US" dirty="0"/>
              <a:t>, dilation = 0</a:t>
            </a:r>
            <a:r>
              <a:rPr dirty="0"/>
              <a:t>?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Stride = 2, padding = 0</a:t>
            </a:r>
            <a:r>
              <a:rPr lang="en-US" dirty="0">
                <a:sym typeface="+mn-ea"/>
              </a:rPr>
              <a:t>, dilation = 0</a:t>
            </a:r>
            <a:r>
              <a:rPr dirty="0"/>
              <a:t>?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Stride = 1, padding = 1</a:t>
            </a:r>
            <a:r>
              <a:rPr lang="en-US" dirty="0">
                <a:sym typeface="+mn-ea"/>
              </a:rPr>
              <a:t>, dilation = 0</a:t>
            </a:r>
            <a:r>
              <a:rPr dirty="0"/>
              <a:t>?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Stride = 2, padding = 1</a:t>
            </a:r>
            <a:r>
              <a:rPr lang="en-US" dirty="0">
                <a:sym typeface="+mn-ea"/>
              </a:rPr>
              <a:t>, dilation = 0</a:t>
            </a:r>
            <a:r>
              <a:rPr dirty="0"/>
              <a:t>?</a:t>
            </a:r>
            <a:endParaRPr dirty="0"/>
          </a:p>
          <a:p>
            <a:pPr marL="0" indent="0">
              <a:buSzTx/>
              <a:buNone/>
            </a:pPr>
            <a:r>
              <a:rPr dirty="0">
                <a:sym typeface="+mn-ea"/>
              </a:rPr>
              <a:t>Stride = 1, padding = 0</a:t>
            </a:r>
            <a:r>
              <a:rPr lang="en-US" dirty="0">
                <a:sym typeface="+mn-ea"/>
              </a:rPr>
              <a:t>, dilation = 1</a:t>
            </a:r>
            <a:r>
              <a:rPr dirty="0">
                <a:sym typeface="+mn-ea"/>
              </a:rPr>
              <a:t>?</a:t>
            </a:r>
            <a:endParaRPr dirty="0">
              <a:sym typeface="+mn-ea"/>
            </a:endParaRPr>
          </a:p>
          <a:p>
            <a:pPr marL="0" indent="0">
              <a:buSzTx/>
              <a:buNone/>
            </a:pPr>
            <a:r>
              <a:rPr dirty="0">
                <a:sym typeface="+mn-ea"/>
              </a:rPr>
              <a:t>Stride = 2, padding = 0</a:t>
            </a:r>
            <a:r>
              <a:rPr lang="en-US" dirty="0">
                <a:sym typeface="+mn-ea"/>
              </a:rPr>
              <a:t>, dilation = 1?</a:t>
            </a:r>
            <a:endParaRPr lang="en-US" dirty="0">
              <a:sym typeface="+mn-ea"/>
            </a:endParaRPr>
          </a:p>
          <a:p>
            <a:pPr marL="0" indent="0">
              <a:buSzTx/>
              <a:buNone/>
            </a:pPr>
            <a:r>
              <a:rPr dirty="0">
                <a:sym typeface="+mn-ea"/>
              </a:rPr>
              <a:t>Stride = 1, padding = 1</a:t>
            </a:r>
            <a:r>
              <a:rPr lang="en-US" dirty="0">
                <a:sym typeface="+mn-ea"/>
              </a:rPr>
              <a:t>, dilation = 1</a:t>
            </a:r>
            <a:r>
              <a:rPr dirty="0">
                <a:sym typeface="+mn-ea"/>
              </a:rPr>
              <a:t>?</a:t>
            </a:r>
            <a:endParaRPr dirty="0">
              <a:sym typeface="+mn-ea"/>
            </a:endParaRPr>
          </a:p>
          <a:p>
            <a:pPr marL="0" indent="0">
              <a:buSzTx/>
              <a:buNone/>
            </a:pPr>
            <a:r>
              <a:rPr dirty="0">
                <a:sym typeface="+mn-ea"/>
              </a:rPr>
              <a:t>Stride = 2, padding = 1</a:t>
            </a:r>
            <a:r>
              <a:rPr lang="en-US" dirty="0">
                <a:sym typeface="+mn-ea"/>
              </a:rPr>
              <a:t>, dilation = 1</a:t>
            </a:r>
            <a:r>
              <a:rPr dirty="0">
                <a:sym typeface="+mn-ea"/>
              </a:rPr>
              <a:t>?</a:t>
            </a:r>
            <a:endParaRPr dirty="0">
              <a:sym typeface="+mn-ea"/>
            </a:endParaRPr>
          </a:p>
          <a:p>
            <a:pPr marL="0" indent="0">
              <a:buSzTx/>
              <a:buNone/>
            </a:pPr>
            <a:r>
              <a:rPr dirty="0"/>
              <a:t>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dirty="0"/>
              <a:t>[What are the input &amp; output dimensions of the convolutions of the </a:t>
            </a:r>
            <a:r>
              <a:rPr lang="en-US" dirty="0"/>
              <a:t>dog</a:t>
            </a:r>
            <a:r>
              <a:rPr dirty="0"/>
              <a:t> image and a 3x3 filter  with the following parameters: </a:t>
            </a:r>
            <a:r>
              <a:rPr lang="en-US" dirty="0"/>
              <a:t>[1 pt]</a:t>
            </a:r>
            <a:endParaRPr dirty="0"/>
          </a:p>
          <a:p>
            <a:pPr marL="0" indent="0">
              <a:buSzTx/>
              <a:buNone/>
              <a:defRPr sz="1400"/>
            </a:pPr>
            <a:r>
              <a:rPr dirty="0"/>
              <a:t>Stride = 1, padding = 0</a:t>
            </a:r>
            <a:r>
              <a:rPr lang="en-US" dirty="0">
                <a:sym typeface="+mn-ea"/>
              </a:rPr>
              <a:t>, dilation = 0</a:t>
            </a:r>
            <a:endParaRPr lang="en-US" dirty="0">
              <a:sym typeface="+mn-ea"/>
            </a:endParaRPr>
          </a:p>
          <a:p>
            <a:pPr marL="0" indent="0">
              <a:buSzTx/>
              <a:buNone/>
              <a:defRPr sz="1400"/>
            </a:pPr>
            <a:r>
              <a:rPr dirty="0"/>
              <a:t>Stride = 2, padding = 0</a:t>
            </a:r>
            <a:r>
              <a:rPr lang="en-US" dirty="0">
                <a:sym typeface="+mn-ea"/>
              </a:rPr>
              <a:t>, dilation = 0</a:t>
            </a:r>
            <a:endParaRPr lang="en-US" dirty="0">
              <a:sym typeface="+mn-ea"/>
            </a:endParaRPr>
          </a:p>
          <a:p>
            <a:pPr marL="0" indent="0">
              <a:buSzTx/>
              <a:buNone/>
              <a:defRPr sz="1400"/>
            </a:pPr>
            <a:r>
              <a:rPr dirty="0"/>
              <a:t>Stride = 1, padding = 1</a:t>
            </a:r>
            <a:r>
              <a:rPr lang="en-US" dirty="0">
                <a:sym typeface="+mn-ea"/>
              </a:rPr>
              <a:t>, dilation = 0</a:t>
            </a:r>
            <a:endParaRPr lang="en-US" dirty="0">
              <a:sym typeface="+mn-ea"/>
            </a:endParaRPr>
          </a:p>
          <a:p>
            <a:pPr marL="0" indent="0">
              <a:buSzTx/>
              <a:buNone/>
              <a:defRPr sz="1400"/>
            </a:pPr>
            <a:r>
              <a:rPr dirty="0"/>
              <a:t>Stride = 2, padding = 1</a:t>
            </a:r>
            <a:r>
              <a:rPr lang="en-US" dirty="0">
                <a:sym typeface="+mn-ea"/>
              </a:rPr>
              <a:t>, dilation = 0</a:t>
            </a:r>
            <a:endParaRPr lang="en-US" dirty="0">
              <a:sym typeface="+mn-ea"/>
            </a:endParaRPr>
          </a:p>
          <a:p>
            <a:pPr marL="0" indent="0">
              <a:buSzTx/>
              <a:buNone/>
              <a:defRPr sz="1400"/>
            </a:pPr>
            <a:r>
              <a:rPr dirty="0">
                <a:sym typeface="+mn-ea"/>
              </a:rPr>
              <a:t>Stride = 1, padding = 0</a:t>
            </a:r>
            <a:r>
              <a:rPr lang="en-US" dirty="0">
                <a:sym typeface="+mn-ea"/>
              </a:rPr>
              <a:t>, dilation = 1</a:t>
            </a:r>
            <a:endParaRPr lang="en-US" dirty="0">
              <a:sym typeface="+mn-ea"/>
            </a:endParaRPr>
          </a:p>
          <a:p>
            <a:pPr marL="0" indent="0">
              <a:buSzTx/>
              <a:buNone/>
              <a:defRPr sz="1400"/>
            </a:pPr>
            <a:r>
              <a:rPr dirty="0">
                <a:sym typeface="+mn-ea"/>
              </a:rPr>
              <a:t>Stride = 2, padding = 0</a:t>
            </a:r>
            <a:r>
              <a:rPr lang="en-US" dirty="0">
                <a:sym typeface="+mn-ea"/>
              </a:rPr>
              <a:t>, dilation = 1</a:t>
            </a:r>
            <a:endParaRPr lang="en-US" dirty="0">
              <a:sym typeface="+mn-ea"/>
            </a:endParaRPr>
          </a:p>
          <a:p>
            <a:pPr marL="0" indent="0">
              <a:buSzTx/>
              <a:buNone/>
              <a:defRPr sz="1400"/>
            </a:pPr>
            <a:r>
              <a:rPr dirty="0">
                <a:sym typeface="+mn-ea"/>
              </a:rPr>
              <a:t>Stride = 1, padding = 1</a:t>
            </a:r>
            <a:r>
              <a:rPr lang="en-US" dirty="0">
                <a:sym typeface="+mn-ea"/>
              </a:rPr>
              <a:t>, dilation = 1</a:t>
            </a:r>
            <a:endParaRPr lang="en-US" dirty="0">
              <a:sym typeface="+mn-ea"/>
            </a:endParaRPr>
          </a:p>
          <a:p>
            <a:pPr marL="0" indent="0">
              <a:buSzTx/>
              <a:buNone/>
              <a:defRPr sz="1400"/>
            </a:pPr>
            <a:r>
              <a:rPr dirty="0">
                <a:sym typeface="+mn-ea"/>
              </a:rPr>
              <a:t>Stride = 2, padding = 1</a:t>
            </a:r>
            <a:r>
              <a:rPr lang="en-US" dirty="0">
                <a:sym typeface="+mn-ea"/>
              </a:rPr>
              <a:t>, dilation = 1</a:t>
            </a:r>
            <a:endParaRPr lang="en-US" dirty="0">
              <a:sym typeface="+mn-ea"/>
            </a:endParaRPr>
          </a:p>
          <a:p>
            <a:pPr marL="0" indent="0">
              <a:buSzTx/>
              <a:buNone/>
              <a:defRPr sz="1400"/>
            </a:pPr>
            <a:r>
              <a:rPr dirty="0"/>
              <a:t>?]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82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53" name="Google Shape;183;p37"/>
          <p:cNvSpPr txBox="1">
            <a:spLocks noGrp="1"/>
          </p:cNvSpPr>
          <p:nvPr>
            <p:ph type="body" sz="half" idx="1"/>
          </p:nvPr>
        </p:nvSpPr>
        <p:spPr>
          <a:xfrm>
            <a:off x="4486415" y="1152475"/>
            <a:ext cx="4144079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lang="en-US" dirty="0"/>
              <a:t>[Section 3 of the handout gives equations to calculate output dimensions given filter size, stride, and padding. What is the intuition behind this equation?] [0.75 pt]</a:t>
            </a:r>
            <a:endParaRPr lang="en-US" dirty="0"/>
          </a:p>
          <a:p>
            <a:endParaRPr dirty="0"/>
          </a:p>
        </p:txBody>
      </p:sp>
      <p:sp>
        <p:nvSpPr>
          <p:cNvPr id="4" name="Google Shape;176;p36"/>
          <p:cNvSpPr txBox="1"/>
          <p:nvPr/>
        </p:nvSpPr>
        <p:spPr>
          <a:xfrm>
            <a:off x="311699" y="1152475"/>
            <a:ext cx="39999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>
            <a:lvl1pPr marL="0" marR="0" indent="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Tx/>
              <a:buFont typeface="Arial" panose="020B0604020202090204"/>
              <a:buNone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1pPr>
            <a:lvl2pPr marL="9652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○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2pPr>
            <a:lvl3pPr marL="14224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■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3pPr>
            <a:lvl4pPr marL="18796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●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4pPr>
            <a:lvl5pPr marL="23368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○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5pPr>
            <a:lvl6pPr marL="2834005" marR="0" indent="-408305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 panose="020B0604020202090204"/>
              <a:buChar char="■"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6pPr>
            <a:lvl7pPr marL="3291205" marR="0" indent="-408305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 panose="020B0604020202090204"/>
              <a:buChar char="●"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7pPr>
            <a:lvl8pPr marL="3748405" marR="0" indent="-408305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 panose="020B0604020202090204"/>
              <a:buChar char="○"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8pPr>
            <a:lvl9pPr marL="4205605" marR="0" indent="-408305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 panose="020B0604020202090204"/>
              <a:buChar char="■"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9pPr>
          </a:lstStyle>
          <a:p>
            <a:pPr hangingPunct="1"/>
            <a:r>
              <a:rPr lang="en-US" dirty="0"/>
              <a:t>[How many filters did we apply to the dog image?] [0.25 pt]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89;p3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57" name="Google Shape;190;p3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[insert visualization 0 here]</a:t>
            </a:r>
            <a:r>
              <a:rPr lang="en-US" dirty="0"/>
              <a:t> [0.5 pt]</a:t>
            </a:r>
            <a:endParaRPr dirty="0"/>
          </a:p>
        </p:txBody>
      </p:sp>
      <p:sp>
        <p:nvSpPr>
          <p:cNvPr id="258" name="Google Shape;191;p3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rPr dirty="0"/>
              <a:t>[insert visualization 1 here]</a:t>
            </a:r>
            <a:r>
              <a:rPr lang="en-US" dirty="0"/>
              <a:t> [0.5 pt]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96;p3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61" name="Google Shape;197;p3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[insert visualization 2 here]</a:t>
            </a:r>
            <a:r>
              <a:rPr lang="en-US" dirty="0"/>
              <a:t>[0.5 pt]</a:t>
            </a:r>
            <a:endParaRPr dirty="0"/>
          </a:p>
        </p:txBody>
      </p:sp>
      <p:sp>
        <p:nvSpPr>
          <p:cNvPr id="262" name="Google Shape;198;p3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rPr dirty="0"/>
              <a:t>[insert visualization 3 here]</a:t>
            </a:r>
            <a:r>
              <a:rPr lang="en-US" dirty="0"/>
              <a:t>[0.5 pt]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[Insert the visualizations of the dog image in the spatial and frequency domain] [1 pt with 0.5 pt each]</a:t>
            </a:r>
            <a:endParaRPr lang="en-US"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visualizations of the blurred dog image in the spatial and frequency domain] [1 pt with 0.5 pt each]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[Insert the visualizations of the 2D Gaussian in the spatial and frequency domain] [0.5 with 0.25 pt each]</a:t>
            </a:r>
            <a:endParaRPr lang="en-US"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[Why does our frequency domain representation of a Gaussian not look like a Gaussian itself? How could we adjust the kernel to make these look more similar?] [0.5 pt]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73226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Insert the final sharpened image of bird</a:t>
            </a:r>
            <a:endParaRPr lang="en-US" dirty="0"/>
          </a:p>
          <a:p>
            <a:pPr marL="0" indent="0">
              <a:buSzTx/>
              <a:buNone/>
            </a:pPr>
            <a:r>
              <a:rPr lang="en-US" dirty="0"/>
              <a:t>[0.5 pt]</a:t>
            </a:r>
            <a:endParaRPr lang="en-US" dirty="0"/>
          </a:p>
        </p:txBody>
      </p:sp>
      <p:sp>
        <p:nvSpPr>
          <p:cNvPr id="2" name="Google Shape;169;p35"/>
          <p:cNvSpPr txBox="1"/>
          <p:nvPr/>
        </p:nvSpPr>
        <p:spPr>
          <a:xfrm>
            <a:off x="4952386" y="1098813"/>
            <a:ext cx="3732267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>
            <a:lvl1pPr marL="457200" marR="0" indent="-3175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●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1pPr>
            <a:lvl2pPr marL="9652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○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2pPr>
            <a:lvl3pPr marL="14224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■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3pPr>
            <a:lvl4pPr marL="18796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●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4pPr>
            <a:lvl5pPr marL="23368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○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5pPr>
            <a:lvl6pPr marL="2834005" marR="0" indent="-408305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 panose="020B0604020202090204"/>
              <a:buChar char="■"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6pPr>
            <a:lvl7pPr marL="3291205" marR="0" indent="-408305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 panose="020B0604020202090204"/>
              <a:buChar char="●"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7pPr>
            <a:lvl8pPr marL="3748405" marR="0" indent="-408305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 panose="020B0604020202090204"/>
              <a:buChar char="○"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8pPr>
            <a:lvl9pPr marL="4205605" marR="0" indent="-408305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 panose="020B0604020202090204"/>
              <a:buChar char="■"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9pPr>
          </a:lstStyle>
          <a:p>
            <a:pPr marL="0" indent="0" hangingPunct="1">
              <a:buSzTx/>
              <a:buFont typeface="Arial" panose="020B0604020202090204"/>
              <a:buNone/>
            </a:pPr>
            <a:r>
              <a:rPr lang="en-US" sz="1200" dirty="0"/>
              <a:t>Explain how increasing/decreasing the Laplacian kernel size affect the sharpening operation. </a:t>
            </a:r>
            <a:endParaRPr lang="en-US" sz="1200" dirty="0"/>
          </a:p>
          <a:p>
            <a:pPr marL="0" indent="0" hangingPunct="1">
              <a:buSzTx/>
              <a:buFont typeface="Arial" panose="020B0604020202090204"/>
              <a:buNone/>
            </a:pPr>
            <a:r>
              <a:rPr lang="en-US" sz="1200" dirty="0"/>
              <a:t>Also, explain how values in Laplacian kernel (central and </a:t>
            </a:r>
            <a:r>
              <a:rPr lang="en-US" sz="1200" dirty="0" err="1"/>
              <a:t>neighbouring</a:t>
            </a:r>
            <a:r>
              <a:rPr lang="en-US" sz="1200" dirty="0"/>
              <a:t> coefficient) affect sharpening [0.5 pt]</a:t>
            </a:r>
            <a:endParaRPr lang="en-US" sz="12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03;p4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Conclusion</a:t>
            </a:r>
          </a:p>
        </p:txBody>
      </p:sp>
      <p:sp>
        <p:nvSpPr>
          <p:cNvPr id="265" name="Google Shape;204;p4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[How does varying the cutoff frequency value or swapping images within a pair influences the resulting hybrid image?]</a:t>
            </a:r>
            <a:r>
              <a:rPr lang="en-US" dirty="0"/>
              <a:t> [1 pt]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05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1: Image filtering</a:t>
            </a:r>
          </a:p>
        </p:txBody>
      </p:sp>
      <p:sp>
        <p:nvSpPr>
          <p:cNvPr id="209" name="Google Shape;106;p26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[insert visualization of Gaussian kernel</a:t>
            </a:r>
            <a:r>
              <a:rPr lang="en-US" dirty="0"/>
              <a:t> </a:t>
            </a:r>
            <a:r>
              <a:rPr dirty="0"/>
              <a:t>from project-1.ipynb here]</a:t>
            </a:r>
            <a:r>
              <a:rPr lang="en-US" dirty="0"/>
              <a:t> [0.25 pt each]</a:t>
            </a:r>
            <a:endParaRPr lang="en-US" dirty="0"/>
          </a:p>
          <a:p>
            <a:r>
              <a:rPr lang="en-US" dirty="0"/>
              <a:t>1D: </a:t>
            </a:r>
            <a:endParaRPr lang="en-US" dirty="0"/>
          </a:p>
          <a:p>
            <a:endParaRPr lang="en-US" dirty="0"/>
          </a:p>
          <a:p>
            <a:r>
              <a:rPr lang="en-US" dirty="0"/>
              <a:t>2D:</a:t>
            </a:r>
            <a:endParaRPr lang="en-US" dirty="0"/>
          </a:p>
        </p:txBody>
      </p:sp>
      <p:sp>
        <p:nvSpPr>
          <p:cNvPr id="210" name="Google Shape;107;p26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sz="1400"/>
            </a:lvl1pPr>
          </a:lstStyle>
          <a:p>
            <a:r>
              <a:rPr dirty="0"/>
              <a:t>[Describe your implementation of my_conv2d_numpy() in words. Make sure to discuss padding, and the operations used between the filter and image.]</a:t>
            </a:r>
            <a:r>
              <a:rPr lang="en-US" dirty="0"/>
              <a:t> [0.5 pt]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12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1: Image filtering</a:t>
            </a:r>
          </a:p>
        </p:txBody>
      </p:sp>
      <p:sp>
        <p:nvSpPr>
          <p:cNvPr id="213" name="Google Shape;114;p27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rPr dirty="0"/>
              <a:t>Small blur with a box filter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[insert the results from project-1.ipynb using 1b_cat.bmp with the box filter here]</a:t>
            </a:r>
            <a:r>
              <a:rPr lang="en-US" dirty="0"/>
              <a:t> [0.5 pt]</a:t>
            </a:r>
            <a:endParaRPr dirty="0"/>
          </a:p>
        </p:txBody>
      </p:sp>
      <p:sp>
        <p:nvSpPr>
          <p:cNvPr id="214" name="Google Shape;113;p27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Identity filter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[insert the results from project-1.ipynb using 1b_cat.bmp with the identity filter here]</a:t>
            </a:r>
            <a:r>
              <a:rPr lang="en-US" dirty="0"/>
              <a:t> [0.5 pt]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19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1: Image filtering</a:t>
            </a:r>
          </a:p>
        </p:txBody>
      </p:sp>
      <p:sp>
        <p:nvSpPr>
          <p:cNvPr id="217" name="Google Shape;120;p2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Sobel filter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[insert the results from project-1.ipynb using 1b_cat.bmp with the Sobel filter here]</a:t>
            </a:r>
            <a:r>
              <a:rPr lang="en-US" dirty="0"/>
              <a:t> [0.75 pt]</a:t>
            </a:r>
            <a:endParaRPr dirty="0"/>
          </a:p>
        </p:txBody>
      </p:sp>
      <p:sp>
        <p:nvSpPr>
          <p:cNvPr id="218" name="Google Shape;121;p2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rPr dirty="0"/>
              <a:t>Discrete Laplacian filter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[insert the results from project-1.ipynb using 1b_cat.bmp with the discrete Laplacian filter here]</a:t>
            </a:r>
            <a:r>
              <a:rPr lang="en-US" dirty="0"/>
              <a:t> [0.75 pt]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26;p2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1: Hybrid images</a:t>
            </a:r>
          </a:p>
        </p:txBody>
      </p:sp>
      <p:sp>
        <p:nvSpPr>
          <p:cNvPr id="221" name="Google Shape;127;p2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[Describe the three main steps of </a:t>
            </a:r>
            <a:r>
              <a:rPr dirty="0" err="1"/>
              <a:t>create_hybrid_image</a:t>
            </a:r>
            <a:r>
              <a:rPr dirty="0"/>
              <a:t>() here. Explain how to ensure the output values are within the appropriate range for matplotlib visualizations.]</a:t>
            </a:r>
            <a:r>
              <a:rPr lang="en-US" dirty="0"/>
              <a:t> [0.375 pt]</a:t>
            </a:r>
            <a:endParaRPr dirty="0"/>
          </a:p>
        </p:txBody>
      </p:sp>
      <p:sp>
        <p:nvSpPr>
          <p:cNvPr id="222" name="Google Shape;128;p2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rPr dirty="0"/>
              <a:t>Cat + Dog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[insert your hybrid image here]</a:t>
            </a:r>
            <a:r>
              <a:rPr lang="en-US" dirty="0"/>
              <a:t> [0.5 pt]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Cutoff frequency: [insert the value you used for this image pair]</a:t>
            </a:r>
            <a:r>
              <a:rPr lang="en-US" dirty="0"/>
              <a:t> [0.125 pt]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33;p3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1: Hybrid images</a:t>
            </a:r>
          </a:p>
        </p:txBody>
      </p:sp>
      <p:sp>
        <p:nvSpPr>
          <p:cNvPr id="225" name="Google Shape;134;p30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Motorcycle + Bicycle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[insert your hybrid image here]</a:t>
            </a:r>
            <a:r>
              <a:rPr lang="en-US" dirty="0"/>
              <a:t> [0.5 pt]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Cutoff frequency: [insert the value you used for this image pair]</a:t>
            </a:r>
            <a:r>
              <a:rPr lang="en-US" dirty="0"/>
              <a:t> [0.125 pt]</a:t>
            </a:r>
            <a:endParaRPr dirty="0"/>
          </a:p>
        </p:txBody>
      </p:sp>
      <p:sp>
        <p:nvSpPr>
          <p:cNvPr id="226" name="Google Shape;135;p3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1400" b="1"/>
            </a:pPr>
            <a:r>
              <a:rPr dirty="0"/>
              <a:t>Plane + Bird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[insert your hybrid image here]</a:t>
            </a:r>
            <a:r>
              <a:rPr lang="en-US" dirty="0"/>
              <a:t> [0.5 pt]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Cutoff frequency: [insert the value you used for this image pair]</a:t>
            </a:r>
            <a:r>
              <a:rPr lang="en-US" dirty="0"/>
              <a:t> [0.125 pt]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40;p3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1: Hybrid images</a:t>
            </a:r>
          </a:p>
        </p:txBody>
      </p:sp>
      <p:sp>
        <p:nvSpPr>
          <p:cNvPr id="229" name="Google Shape;141;p31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Einstein + Marilyn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[insert your hybrid image here]</a:t>
            </a:r>
            <a:r>
              <a:rPr lang="en-US" dirty="0"/>
              <a:t> [0.5 pt]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Cutoff frequency: [insert the value you used for this image pair]</a:t>
            </a:r>
            <a:r>
              <a:rPr lang="en-US" dirty="0"/>
              <a:t> [0.125 pt]</a:t>
            </a:r>
            <a:endParaRPr dirty="0"/>
          </a:p>
        </p:txBody>
      </p:sp>
      <p:sp>
        <p:nvSpPr>
          <p:cNvPr id="230" name="Google Shape;142;p3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1400" b="1"/>
            </a:pPr>
            <a:r>
              <a:rPr dirty="0"/>
              <a:t>Submarine + Fish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[insert your hybrid image here]</a:t>
            </a:r>
            <a:r>
              <a:rPr lang="en-US" dirty="0"/>
              <a:t> [0.5 pt]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Cutoff frequency: [insert the value you used for this image pair]</a:t>
            </a:r>
            <a:r>
              <a:rPr lang="en-US" dirty="0"/>
              <a:t> [0.125 pt]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47;p3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2: Hybrid images with PyTorch</a:t>
            </a:r>
          </a:p>
        </p:txBody>
      </p:sp>
      <p:sp>
        <p:nvSpPr>
          <p:cNvPr id="233" name="Google Shape;148;p3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Cat + Dog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[insert your hybrid image here]</a:t>
            </a:r>
            <a:r>
              <a:rPr lang="en-US" dirty="0"/>
              <a:t> [0.5 pt]</a:t>
            </a:r>
            <a:endParaRPr dirty="0"/>
          </a:p>
        </p:txBody>
      </p:sp>
      <p:sp>
        <p:nvSpPr>
          <p:cNvPr id="234" name="Google Shape;149;p3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rPr dirty="0"/>
              <a:t>Motorcycle + Bicycle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[insert your hybrid image here]</a:t>
            </a:r>
            <a:r>
              <a:rPr lang="en-US" dirty="0"/>
              <a:t> [0.5 pt]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54;p3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2: Hybrid images with PyTorch</a:t>
            </a:r>
          </a:p>
        </p:txBody>
      </p:sp>
      <p:sp>
        <p:nvSpPr>
          <p:cNvPr id="237" name="Google Shape;155;p33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Plane + Bird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[insert your hybrid image here]</a:t>
            </a:r>
            <a:r>
              <a:rPr lang="en-US" dirty="0"/>
              <a:t> [0.5 pt]</a:t>
            </a:r>
            <a:endParaRPr dirty="0"/>
          </a:p>
        </p:txBody>
      </p:sp>
      <p:sp>
        <p:nvSpPr>
          <p:cNvPr id="238" name="Google Shape;156;p3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rPr dirty="0"/>
              <a:t>Einstein + Marilyn</a:t>
            </a: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[insert your hybrid image here]</a:t>
            </a:r>
            <a:r>
              <a:rPr lang="en-US" dirty="0"/>
              <a:t> [0.5 pt]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4676</Words>
  <Application>WPS 表格</Application>
  <PresentationFormat>On-screen Show (16:9)</PresentationFormat>
  <Paragraphs>171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Arial</vt:lpstr>
      <vt:lpstr>微软雅黑</vt:lpstr>
      <vt:lpstr>汉仪旗黑</vt:lpstr>
      <vt:lpstr>宋体</vt:lpstr>
      <vt:lpstr>Arial Unicode MS</vt:lpstr>
      <vt:lpstr>汉仪书宋二KW</vt:lpstr>
      <vt:lpstr>Calibri Light</vt:lpstr>
      <vt:lpstr>Helvetica Neue</vt:lpstr>
      <vt:lpstr>Helvetica</vt:lpstr>
      <vt:lpstr>Simple Light</vt:lpstr>
      <vt:lpstr>CS 6476 Project 1</vt:lpstr>
      <vt:lpstr>Part 1: Image filtering</vt:lpstr>
      <vt:lpstr>Part 1: Image filtering</vt:lpstr>
      <vt:lpstr>Part 1: Image filtering</vt:lpstr>
      <vt:lpstr>Part 1: Hybrid images</vt:lpstr>
      <vt:lpstr>Part 1: Hybrid images</vt:lpstr>
      <vt:lpstr>Part 1: Hybrid images</vt:lpstr>
      <vt:lpstr>Part 2: Hybrid images with PyTorch</vt:lpstr>
      <vt:lpstr>Part 2: Hybrid images with PyTorch</vt:lpstr>
      <vt:lpstr>Part 2: Hybrid images with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4: Frequency Domain Convolutions</vt:lpstr>
      <vt:lpstr>Part 4: Frequency Domain Convolutions</vt:lpstr>
      <vt:lpstr>Part 4: Frequency Domain Convolutions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1</dc:title>
  <dc:creator/>
  <cp:lastModifiedBy>2020011843</cp:lastModifiedBy>
  <cp:revision>36</cp:revision>
  <dcterms:created xsi:type="dcterms:W3CDTF">2024-08-26T19:13:16Z</dcterms:created>
  <dcterms:modified xsi:type="dcterms:W3CDTF">2024-08-26T19:13:16Z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32A15AE571A8CE17BBB1CB663B77CC74_42</vt:lpwstr>
  </property>
  <property fmtid="{D5CDD505-2E9C-101B-9397-08002B2CF9AE}" pid="3" name="KSOProductBuildVer">
    <vt:lpwstr>2052-6.9.0.8865</vt:lpwstr>
  </property>
</Properties>
</file>