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59" r:id="rId8"/>
    <p:sldId id="260"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p:scale>
          <a:sx n="66" d="100"/>
          <a:sy n="66" d="100"/>
        </p:scale>
        <p:origin x="1238"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6C701C1-BB36-40ED-835A-1E7255B073DE}" type="datetimeFigureOut">
              <a:rPr lang="en-IN" smtClean="0"/>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F3424BA-851E-40B6-B82C-697B7C556C60}" type="slidenum">
              <a:rPr lang="en-IN" smtClean="0"/>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6C701C1-BB36-40ED-835A-1E7255B073D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3424BA-851E-40B6-B82C-697B7C556C6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6C701C1-BB36-40ED-835A-1E7255B073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24BA-851E-40B6-B82C-697B7C556C60}" type="slidenum">
              <a:rPr lang="en-IN" smtClean="0"/>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6C701C1-BB36-40ED-835A-1E7255B073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24BA-851E-40B6-B82C-697B7C556C60}" type="slidenum">
              <a:rPr lang="en-IN" smtClean="0"/>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6C701C1-BB36-40ED-835A-1E7255B073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24BA-851E-40B6-B82C-697B7C556C60}"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6C701C1-BB36-40ED-835A-1E7255B073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24BA-851E-40B6-B82C-697B7C556C60}" type="slidenum">
              <a:rPr lang="en-IN" smtClean="0"/>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6C701C1-BB36-40ED-835A-1E7255B073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24BA-851E-40B6-B82C-697B7C556C60}" type="slidenum">
              <a:rPr lang="en-IN" smtClean="0"/>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6C701C1-BB36-40ED-835A-1E7255B073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24BA-851E-40B6-B82C-697B7C556C60}"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6C701C1-BB36-40ED-835A-1E7255B073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24BA-851E-40B6-B82C-697B7C556C60}" type="slidenum">
              <a:rPr lang="en-IN" smtClean="0"/>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6C701C1-BB36-40ED-835A-1E7255B073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24BA-851E-40B6-B82C-697B7C556C6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6C701C1-BB36-40ED-835A-1E7255B073D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3424BA-851E-40B6-B82C-697B7C556C60}" type="slidenum">
              <a:rPr lang="en-IN" smtClean="0"/>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6C701C1-BB36-40ED-835A-1E7255B073D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3424BA-851E-40B6-B82C-697B7C556C6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6C701C1-BB36-40ED-835A-1E7255B073D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3424BA-851E-40B6-B82C-697B7C556C60}" type="slidenum">
              <a:rPr lang="en-IN" smtClean="0"/>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C701C1-BB36-40ED-835A-1E7255B073D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3424BA-851E-40B6-B82C-697B7C556C60}" type="slidenum">
              <a:rPr lang="en-IN" smtClean="0"/>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C701C1-BB36-40ED-835A-1E7255B073D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3424BA-851E-40B6-B82C-697B7C556C6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6C701C1-BB36-40ED-835A-1E7255B073D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3424BA-851E-40B6-B82C-697B7C556C60}" type="slidenum">
              <a:rPr lang="en-IN" smtClean="0"/>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6C701C1-BB36-40ED-835A-1E7255B073D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3424BA-851E-40B6-B82C-697B7C556C6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C701C1-BB36-40ED-835A-1E7255B073DE}" type="datetimeFigureOut">
              <a:rPr lang="en-IN" smtClean="0"/>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3424BA-851E-40B6-B82C-697B7C556C6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7557" y="382699"/>
            <a:ext cx="7772401" cy="977621"/>
          </a:xfrm>
        </p:spPr>
        <p:txBody>
          <a:bodyPr>
            <a:noAutofit/>
          </a:bodyPr>
          <a:lstStyle/>
          <a:p>
            <a:pPr algn="ctr"/>
            <a:r>
              <a:rPr lang="en-IN" sz="3200" b="1" i="1" dirty="0">
                <a:latin typeface="Algerian" panose="04020705040A02060702" pitchFamily="82" charset="0"/>
              </a:rPr>
              <a:t>AUTOMATIC ATTENDENCE SYSTEM BY USING FACE RECOGNITION</a:t>
            </a:r>
            <a:endParaRPr lang="en-IN" sz="3200" b="1" i="1" dirty="0">
              <a:latin typeface="Algerian" panose="04020705040A02060702" pitchFamily="82" charset="0"/>
            </a:endParaRPr>
          </a:p>
        </p:txBody>
      </p:sp>
      <p:sp>
        <p:nvSpPr>
          <p:cNvPr id="3" name="Subtitle 2"/>
          <p:cNvSpPr>
            <a:spLocks noGrp="1"/>
          </p:cNvSpPr>
          <p:nvPr>
            <p:ph type="subTitle" idx="1"/>
          </p:nvPr>
        </p:nvSpPr>
        <p:spPr>
          <a:xfrm>
            <a:off x="4043045" y="4144010"/>
            <a:ext cx="4605020" cy="819150"/>
          </a:xfrm>
        </p:spPr>
        <p:txBody>
          <a:bodyPr>
            <a:normAutofit/>
          </a:bodyPr>
          <a:lstStyle/>
          <a:p>
            <a:pPr algn="ctr"/>
            <a:r>
              <a:rPr lang="en-IN" sz="1400" b="1" dirty="0">
                <a:latin typeface="Arial Rounded MT Bold" panose="020F0704030504030204" pitchFamily="34" charset="0"/>
              </a:rPr>
              <a:t>Presented By :</a:t>
            </a:r>
            <a:endParaRPr lang="en-IN" sz="1400" b="1" dirty="0">
              <a:latin typeface="Arial Rounded MT Bold" panose="020F0704030504030204" pitchFamily="34" charset="0"/>
            </a:endParaRPr>
          </a:p>
          <a:p>
            <a:pPr algn="ctr"/>
            <a:r>
              <a:rPr lang="en-IN" sz="1400" b="1" dirty="0">
                <a:latin typeface="Arial Rounded MT Bold" panose="020F0704030504030204" pitchFamily="34" charset="0"/>
              </a:rPr>
              <a:t>Sujoy Nandi (Roll no: 434122010061)</a:t>
            </a:r>
            <a:endParaRPr lang="en-IN" sz="1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37683" y="1548063"/>
            <a:ext cx="7552275" cy="23261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203649"/>
            <a:ext cx="9601196" cy="1082350"/>
          </a:xfrm>
        </p:spPr>
        <p:txBody>
          <a:bodyPr>
            <a:normAutofit/>
          </a:bodyPr>
          <a:lstStyle/>
          <a:p>
            <a:r>
              <a:rPr lang="en-US" sz="4000" b="1" i="1" dirty="0">
                <a:solidFill>
                  <a:schemeClr val="tx1"/>
                </a:solidFill>
                <a:latin typeface="Colonna MT" panose="04020805060202030203" pitchFamily="82" charset="0"/>
                <a:ea typeface="Times New Roman" panose="02020603050405020304" charset="0"/>
                <a:cs typeface="Times New Roman" panose="02020603050405020304" charset="0"/>
              </a:rPr>
              <a:t>Face Detection</a:t>
            </a:r>
            <a:endParaRPr lang="en-IN" sz="4000" i="1" dirty="0">
              <a:solidFill>
                <a:schemeClr val="tx1"/>
              </a:solidFill>
              <a:latin typeface="Colonna MT" panose="04020805060202030203" pitchFamily="82" charset="0"/>
            </a:endParaRPr>
          </a:p>
        </p:txBody>
      </p:sp>
      <p:sp>
        <p:nvSpPr>
          <p:cNvPr id="3" name="Content Placeholder 2"/>
          <p:cNvSpPr>
            <a:spLocks noGrp="1"/>
          </p:cNvSpPr>
          <p:nvPr>
            <p:ph idx="1"/>
          </p:nvPr>
        </p:nvSpPr>
        <p:spPr>
          <a:xfrm>
            <a:off x="1295401" y="2388637"/>
            <a:ext cx="9601196" cy="3881534"/>
          </a:xfrm>
        </p:spPr>
        <p:txBody>
          <a:bodyPr/>
          <a:lstStyle/>
          <a:p>
            <a:pPr marL="63500" marR="330835" algn="just">
              <a:lnSpc>
                <a:spcPct val="103000"/>
              </a:lnSpc>
              <a:spcBef>
                <a:spcPts val="30"/>
              </a:spcBef>
              <a:spcAft>
                <a:spcPts val="0"/>
              </a:spcAft>
            </a:pPr>
            <a:r>
              <a:rPr lang="en-US" sz="1800" dirty="0">
                <a:effectLst/>
                <a:ea typeface="Times New Roman" panose="02020603050405020304" charset="0"/>
                <a:cs typeface="Times New Roman" panose="02020603050405020304" charset="0"/>
              </a:rPr>
              <a:t>In this stage faces are detected by marking the rectangle on the faces of the student as shown in fig .</a:t>
            </a:r>
            <a:endParaRPr lang="en-GB" sz="1800" dirty="0">
              <a:effectLst/>
              <a:ea typeface="Times New Roman" panose="02020603050405020304" charset="0"/>
              <a:cs typeface="Times New Roman" panose="02020603050405020304" charset="0"/>
            </a:endParaRPr>
          </a:p>
          <a:p>
            <a:pPr marL="63500" marR="330835" algn="just">
              <a:lnSpc>
                <a:spcPct val="103000"/>
              </a:lnSpc>
              <a:spcAft>
                <a:spcPts val="0"/>
              </a:spcAft>
            </a:pPr>
            <a:r>
              <a:rPr lang="en-US" sz="1800" dirty="0">
                <a:effectLst/>
                <a:ea typeface="Times New Roman" panose="02020603050405020304" charset="0"/>
                <a:cs typeface="Times New Roman" panose="02020603050405020304" charset="0"/>
              </a:rPr>
              <a:t>After the detection of faces from the next step is cropping of each detected face.</a:t>
            </a:r>
            <a:endParaRPr lang="en-GB" sz="1800" dirty="0">
              <a:effectLst/>
              <a:ea typeface="Times New Roman" panose="02020603050405020304" charset="0"/>
              <a:cs typeface="Times New Roman" panose="02020603050405020304" charset="0"/>
            </a:endParaRPr>
          </a:p>
          <a:p>
            <a:endParaRPr lang="en-GB" sz="2400" dirty="0">
              <a:latin typeface="Times New Roman" panose="02020603050405020304" charset="0"/>
              <a:ea typeface="Times New Roman" panose="02020603050405020304" charset="0"/>
              <a:cs typeface="Times New Roman" panose="02020603050405020304"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72407" y="3340359"/>
            <a:ext cx="6783355" cy="3032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latin typeface="Colonna MT" panose="04020805060202030203" pitchFamily="82" charset="0"/>
                <a:ea typeface="Times New Roman" panose="02020603050405020304" charset="0"/>
                <a:cs typeface="Times New Roman" panose="02020603050405020304" charset="0"/>
              </a:rPr>
              <a:t>Face Recognition and Attendance</a:t>
            </a:r>
            <a:endParaRPr lang="en-IN" sz="4000" i="1" dirty="0">
              <a:latin typeface="Colonna MT" panose="04020805060202030203" pitchFamily="82" charset="0"/>
            </a:endParaRPr>
          </a:p>
        </p:txBody>
      </p:sp>
      <p:sp>
        <p:nvSpPr>
          <p:cNvPr id="3" name="Content Placeholder 2"/>
          <p:cNvSpPr>
            <a:spLocks noGrp="1"/>
          </p:cNvSpPr>
          <p:nvPr>
            <p:ph idx="1"/>
          </p:nvPr>
        </p:nvSpPr>
        <p:spPr>
          <a:xfrm>
            <a:off x="1174103" y="2463626"/>
            <a:ext cx="9601196" cy="3318936"/>
          </a:xfrm>
        </p:spPr>
        <p:txBody>
          <a:bodyPr>
            <a:normAutofit/>
          </a:bodyPr>
          <a:lstStyle/>
          <a:p>
            <a:r>
              <a:rPr lang="en-US" sz="1800" dirty="0">
                <a:ea typeface="Times New Roman" panose="02020603050405020304" charset="0"/>
                <a:cs typeface="Times New Roman" panose="02020603050405020304" charset="0"/>
              </a:rPr>
              <a:t>After the face detection next step is face recognition this can be done by cropping the detected face and compare with the database. In this way face of student. Verified one by one and attendance is marked on the computer screen as shown in fig</a:t>
            </a:r>
            <a:r>
              <a:rPr lang="en-IN" sz="1800" dirty="0">
                <a:ea typeface="Times New Roman" panose="02020603050405020304" charset="0"/>
                <a:cs typeface="Times New Roman" panose="02020603050405020304" charset="0"/>
              </a:rPr>
              <a:t>.</a:t>
            </a:r>
            <a:endParaRPr lang="en-US" sz="1800" dirty="0">
              <a:ea typeface="Times New Roman" panose="02020603050405020304" charset="0"/>
              <a:cs typeface="Times New Roman" panose="02020603050405020304" charset="0"/>
            </a:endParaRPr>
          </a:p>
        </p:txBody>
      </p:sp>
      <p:pic>
        <p:nvPicPr>
          <p:cNvPr id="4" name="image8.jpeg"/>
          <p:cNvPicPr/>
          <p:nvPr/>
        </p:nvPicPr>
        <p:blipFill>
          <a:blip r:embed="rId1" cstate="print"/>
          <a:stretch>
            <a:fillRect/>
          </a:stretch>
        </p:blipFill>
        <p:spPr>
          <a:xfrm>
            <a:off x="2708989" y="3359021"/>
            <a:ext cx="7002673" cy="280695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dirty="0">
                <a:solidFill>
                  <a:schemeClr val="tx1"/>
                </a:solidFill>
                <a:latin typeface="Colonna MT" panose="04020805060202030203" pitchFamily="82" charset="0"/>
              </a:rPr>
              <a:t>APPLICATIONS</a:t>
            </a:r>
            <a:endParaRPr lang="en-IN" sz="4000" b="1" i="1" dirty="0">
              <a:solidFill>
                <a:schemeClr val="tx1"/>
              </a:solidFill>
              <a:latin typeface="Colonna MT" panose="04020805060202030203" pitchFamily="82" charset="0"/>
            </a:endParaRPr>
          </a:p>
        </p:txBody>
      </p:sp>
      <p:sp>
        <p:nvSpPr>
          <p:cNvPr id="3" name="Content Placeholder 2"/>
          <p:cNvSpPr>
            <a:spLocks noGrp="1"/>
          </p:cNvSpPr>
          <p:nvPr>
            <p:ph idx="1"/>
          </p:nvPr>
        </p:nvSpPr>
        <p:spPr/>
        <p:txBody>
          <a:bodyPr>
            <a:normAutofit/>
          </a:bodyPr>
          <a:lstStyle/>
          <a:p>
            <a:r>
              <a:rPr lang="en-US" sz="1800" dirty="0"/>
              <a:t>Replacement of PINS, physical tokens.</a:t>
            </a:r>
            <a:endParaRPr lang="en-US" sz="1800" dirty="0"/>
          </a:p>
          <a:p>
            <a:r>
              <a:rPr lang="en-US" sz="1800" dirty="0"/>
              <a:t>Voting system.</a:t>
            </a:r>
            <a:endParaRPr lang="en-US" sz="1800" dirty="0"/>
          </a:p>
          <a:p>
            <a:r>
              <a:rPr lang="en-US" sz="1800" dirty="0"/>
              <a:t>Computer security. Banking using ATM.</a:t>
            </a:r>
            <a:endParaRPr lang="en-US" sz="1800" dirty="0"/>
          </a:p>
          <a:p>
            <a:r>
              <a:rPr lang="en-US" sz="1800" dirty="0"/>
              <a:t>Security in schools.</a:t>
            </a:r>
            <a:endParaRPr lang="en-US" sz="1800" dirty="0"/>
          </a:p>
          <a:p>
            <a:r>
              <a:rPr lang="en-US" sz="1800" dirty="0"/>
              <a:t>Airlines use.</a:t>
            </a:r>
            <a:endParaRPr lang="en-US" sz="1800" dirty="0"/>
          </a:p>
          <a:p>
            <a:r>
              <a:rPr lang="en-US" sz="1800" dirty="0"/>
              <a:t>Device security etc...</a:t>
            </a:r>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solidFill>
                  <a:schemeClr val="tx1"/>
                </a:solidFill>
                <a:latin typeface="Colonna MT" panose="04020805060202030203" pitchFamily="82" charset="0"/>
                <a:ea typeface="Times New Roman" panose="02020603050405020304" charset="0"/>
                <a:cs typeface="Times New Roman" panose="02020603050405020304" charset="0"/>
              </a:rPr>
              <a:t>ADVANTAGES</a:t>
            </a:r>
            <a:endParaRPr lang="en-IN" sz="4000" i="1" dirty="0">
              <a:solidFill>
                <a:schemeClr val="tx1"/>
              </a:solidFill>
              <a:latin typeface="Colonna MT" panose="04020805060202030203" pitchFamily="82" charset="0"/>
            </a:endParaRPr>
          </a:p>
        </p:txBody>
      </p:sp>
      <p:sp>
        <p:nvSpPr>
          <p:cNvPr id="3" name="Content Placeholder 2"/>
          <p:cNvSpPr>
            <a:spLocks noGrp="1"/>
          </p:cNvSpPr>
          <p:nvPr>
            <p:ph idx="1"/>
          </p:nvPr>
        </p:nvSpPr>
        <p:spPr/>
        <p:txBody>
          <a:bodyPr>
            <a:normAutofit/>
          </a:bodyPr>
          <a:lstStyle/>
          <a:p>
            <a:pPr lvl="0" algn="just"/>
            <a:r>
              <a:rPr lang="en-US" sz="1800" dirty="0">
                <a:ea typeface="Times New Roman" panose="02020603050405020304" charset="0"/>
                <a:cs typeface="Times New Roman" panose="02020603050405020304" charset="0"/>
              </a:rPr>
              <a:t>It saves there time and efforts.</a:t>
            </a:r>
            <a:endParaRPr lang="en-GB" sz="1800" dirty="0">
              <a:ea typeface="Times New Roman" panose="02020603050405020304" charset="0"/>
              <a:cs typeface="Times New Roman" panose="02020603050405020304" charset="0"/>
            </a:endParaRPr>
          </a:p>
          <a:p>
            <a:pPr lvl="0" algn="just"/>
            <a:r>
              <a:rPr lang="en-US" sz="1800" dirty="0">
                <a:ea typeface="Times New Roman" panose="02020603050405020304" charset="0"/>
                <a:cs typeface="Times New Roman" panose="02020603050405020304" charset="0"/>
              </a:rPr>
              <a:t>The software stores the faces that are detected and automatically marks attendance.</a:t>
            </a:r>
            <a:endParaRPr lang="en-GB" sz="1800" dirty="0">
              <a:ea typeface="Times New Roman" panose="02020603050405020304" charset="0"/>
              <a:cs typeface="Times New Roman" panose="02020603050405020304" charset="0"/>
            </a:endParaRPr>
          </a:p>
          <a:p>
            <a:pPr lvl="0" algn="just"/>
            <a:r>
              <a:rPr lang="en-US" sz="1800" dirty="0">
                <a:ea typeface="Times New Roman" panose="02020603050405020304" charset="0"/>
                <a:cs typeface="Times New Roman" panose="02020603050405020304" charset="0"/>
              </a:rPr>
              <a:t>The system is convenient and secure for the user.</a:t>
            </a:r>
            <a:endParaRPr lang="en-GB" sz="1800" dirty="0">
              <a:ea typeface="Times New Roman" panose="02020603050405020304" charset="0"/>
              <a:cs typeface="Times New Roman" panose="02020603050405020304" charset="0"/>
            </a:endParaRPr>
          </a:p>
          <a:p>
            <a:pPr algn="just"/>
            <a:r>
              <a:rPr lang="en-US" sz="1800" dirty="0">
                <a:ea typeface="Times New Roman" panose="02020603050405020304" charset="0"/>
                <a:cs typeface="Times New Roman" panose="02020603050405020304" charset="0"/>
              </a:rPr>
              <a:t>The software can be used for security purposes in organization and secured zones.</a:t>
            </a:r>
            <a:endParaRPr lang="en-US" sz="1800" dirty="0">
              <a:ea typeface="Times New Roman" panose="02020603050405020304" charset="0"/>
              <a:cs typeface="Times New Roman" panose="02020603050405020304" charset="0"/>
            </a:endParaRPr>
          </a:p>
          <a:p>
            <a:pPr marL="0" indent="0">
              <a:buNone/>
            </a:pPr>
            <a:endParaRPr lang="en-IN"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solidFill>
                  <a:schemeClr val="tx1"/>
                </a:solidFill>
                <a:latin typeface="Colonna MT" panose="04020805060202030203" pitchFamily="82" charset="0"/>
                <a:ea typeface="Times New Roman" panose="02020603050405020304" charset="0"/>
                <a:cs typeface="Times New Roman" panose="02020603050405020304" charset="0"/>
              </a:rPr>
              <a:t>DISADVATNATGES</a:t>
            </a:r>
            <a:endParaRPr lang="en-IN" sz="4000" i="1" dirty="0">
              <a:solidFill>
                <a:schemeClr val="tx1"/>
              </a:solidFill>
              <a:latin typeface="Colonna MT" panose="04020805060202030203" pitchFamily="82" charset="0"/>
            </a:endParaRPr>
          </a:p>
        </p:txBody>
      </p:sp>
      <p:sp>
        <p:nvSpPr>
          <p:cNvPr id="3" name="Content Placeholder 2"/>
          <p:cNvSpPr>
            <a:spLocks noGrp="1"/>
          </p:cNvSpPr>
          <p:nvPr>
            <p:ph idx="1"/>
          </p:nvPr>
        </p:nvSpPr>
        <p:spPr/>
        <p:txBody>
          <a:bodyPr>
            <a:normAutofit/>
          </a:bodyPr>
          <a:lstStyle/>
          <a:p>
            <a:pPr lvl="0" algn="just"/>
            <a:r>
              <a:rPr lang="en-US" sz="1800" dirty="0">
                <a:ea typeface="Times New Roman" panose="02020603050405020304" charset="0"/>
                <a:cs typeface="Times New Roman" panose="02020603050405020304" charset="0"/>
              </a:rPr>
              <a:t>It can only detect face from a limited distance</a:t>
            </a:r>
            <a:endParaRPr lang="en-GB" sz="1800" dirty="0">
              <a:ea typeface="Times New Roman" panose="02020603050405020304" charset="0"/>
              <a:cs typeface="Times New Roman" panose="02020603050405020304" charset="0"/>
            </a:endParaRPr>
          </a:p>
          <a:p>
            <a:pPr algn="just"/>
            <a:r>
              <a:rPr lang="en-US" sz="1800" dirty="0">
                <a:ea typeface="Times New Roman" panose="02020603050405020304" charset="0"/>
                <a:cs typeface="Times New Roman" panose="02020603050405020304" charset="0"/>
              </a:rPr>
              <a:t>At first we have to take our picture and train the data otherwise system can’t detect our face.</a:t>
            </a:r>
            <a:endParaRPr lang="en-US" sz="1800" dirty="0">
              <a:ea typeface="Times New Roman" panose="02020603050405020304" charset="0"/>
              <a:cs typeface="Times New Roman" panose="02020603050405020304" charset="0"/>
            </a:endParaRPr>
          </a:p>
          <a:p>
            <a:pPr marL="0" indent="0">
              <a:buNone/>
            </a:pPr>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latin typeface="Colonna MT" panose="04020805060202030203" pitchFamily="82" charset="0"/>
                <a:ea typeface="Times New Roman" panose="02020603050405020304" charset="0"/>
                <a:cs typeface="Times New Roman" panose="02020603050405020304" charset="0"/>
              </a:rPr>
              <a:t>CONCLUSION</a:t>
            </a:r>
            <a:endParaRPr lang="en-IN" sz="4000" i="1" dirty="0">
              <a:latin typeface="Colonna MT" panose="04020805060202030203" pitchFamily="82" charset="0"/>
            </a:endParaRPr>
          </a:p>
        </p:txBody>
      </p:sp>
      <p:sp>
        <p:nvSpPr>
          <p:cNvPr id="3" name="Content Placeholder 2"/>
          <p:cNvSpPr>
            <a:spLocks noGrp="1"/>
          </p:cNvSpPr>
          <p:nvPr>
            <p:ph idx="1"/>
          </p:nvPr>
        </p:nvSpPr>
        <p:spPr/>
        <p:txBody>
          <a:bodyPr>
            <a:normAutofit/>
          </a:bodyPr>
          <a:lstStyle/>
          <a:p>
            <a:r>
              <a:rPr lang="en-US" sz="1800" dirty="0">
                <a:ea typeface="Times New Roman" panose="02020603050405020304" charset="0"/>
                <a:cs typeface="Times New Roman" panose="02020603050405020304" charset="0"/>
              </a:rPr>
              <a:t>In this system we have implemented an attendance system, section or laboratory by which lecturer or teaching assistant an record student’s attendance. </a:t>
            </a:r>
            <a:endParaRPr lang="en-US" sz="1800" dirty="0">
              <a:ea typeface="Times New Roman" panose="02020603050405020304" charset="0"/>
              <a:cs typeface="Times New Roman" panose="02020603050405020304" charset="0"/>
            </a:endParaRPr>
          </a:p>
          <a:p>
            <a:r>
              <a:rPr lang="en-US" sz="1800" dirty="0">
                <a:ea typeface="Times New Roman" panose="02020603050405020304" charset="0"/>
                <a:cs typeface="Times New Roman" panose="02020603050405020304" charset="0"/>
              </a:rPr>
              <a:t>It saves time and effort, especially if it is a lecture with huge number of students.. </a:t>
            </a:r>
            <a:endParaRPr lang="en-US" sz="1800" dirty="0">
              <a:ea typeface="Times New Roman" panose="02020603050405020304" charset="0"/>
              <a:cs typeface="Times New Roman" panose="02020603050405020304" charset="0"/>
            </a:endParaRPr>
          </a:p>
          <a:p>
            <a:r>
              <a:rPr lang="en-US" sz="1800" dirty="0">
                <a:ea typeface="Times New Roman" panose="02020603050405020304" charset="0"/>
                <a:cs typeface="Times New Roman" panose="02020603050405020304" charset="0"/>
              </a:rPr>
              <a:t>This attendance system shows the use of facial recognition techniques for the purpose of student attendance and for the further process this record of student can be used in exam related issues.</a:t>
            </a:r>
            <a:endParaRPr lang="en-GB" sz="1800" dirty="0">
              <a:ea typeface="Times New Roman" panose="02020603050405020304" charset="0"/>
              <a:cs typeface="Times New Roman" panose="02020603050405020304" charset="0"/>
            </a:endParaRPr>
          </a:p>
          <a:p>
            <a:endParaRPr lang="en-US" sz="1800" dirty="0">
              <a:ea typeface="Times New Roman" panose="02020603050405020304" charset="0"/>
              <a:cs typeface="Times New Roman" panose="02020603050405020304" charset="0"/>
            </a:endParaRPr>
          </a:p>
          <a:p>
            <a:endParaRPr lang="en-IN"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4866" y="2388636"/>
            <a:ext cx="8574833" cy="2080727"/>
          </a:xfrm>
          <a:prstGeom prst="rect">
            <a:avLst/>
          </a:prstGeom>
          <a:solidFill>
            <a:srgbClr val="33333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6600" b="1" i="1" dirty="0">
                <a:solidFill>
                  <a:schemeClr val="accent1">
                    <a:lumMod val="40000"/>
                    <a:lumOff val="60000"/>
                  </a:schemeClr>
                </a:solidFill>
                <a:effectLst>
                  <a:outerShdw blurRad="38100" dist="38100" dir="2700000" algn="tl">
                    <a:srgbClr val="000000">
                      <a:alpha val="43137"/>
                    </a:srgbClr>
                  </a:outerShdw>
                </a:effectLst>
                <a:latin typeface="Colonna MT" panose="04020805060202030203" pitchFamily="82" charset="0"/>
              </a:rPr>
              <a:t>THANK YOU</a:t>
            </a:r>
            <a:r>
              <a:rPr lang="en-IN" dirty="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415268"/>
            <a:ext cx="9601196" cy="854619"/>
          </a:xfrm>
        </p:spPr>
        <p:txBody>
          <a:bodyPr>
            <a:normAutofit/>
          </a:bodyPr>
          <a:lstStyle/>
          <a:p>
            <a:r>
              <a:rPr lang="en-IN" sz="4000" b="1" i="1" dirty="0">
                <a:solidFill>
                  <a:schemeClr val="tx1">
                    <a:lumMod val="95000"/>
                    <a:lumOff val="5000"/>
                  </a:schemeClr>
                </a:solidFill>
                <a:latin typeface="Colonna MT" panose="04020805060202030203" pitchFamily="82" charset="0"/>
              </a:rPr>
              <a:t>TABLE OF CONTENT</a:t>
            </a:r>
            <a:endParaRPr lang="en-IN" sz="4000" b="1" i="1" dirty="0">
              <a:solidFill>
                <a:schemeClr val="tx1">
                  <a:lumMod val="95000"/>
                  <a:lumOff val="5000"/>
                </a:schemeClr>
              </a:solidFill>
              <a:latin typeface="Colonna MT" panose="04020805060202030203" pitchFamily="82" charset="0"/>
            </a:endParaRPr>
          </a:p>
        </p:txBody>
      </p:sp>
      <p:sp>
        <p:nvSpPr>
          <p:cNvPr id="3" name="Content Placeholder 2"/>
          <p:cNvSpPr>
            <a:spLocks noGrp="1"/>
          </p:cNvSpPr>
          <p:nvPr>
            <p:ph idx="1"/>
          </p:nvPr>
        </p:nvSpPr>
        <p:spPr>
          <a:xfrm>
            <a:off x="1455823" y="2556932"/>
            <a:ext cx="9601196" cy="3318936"/>
          </a:xfrm>
        </p:spPr>
        <p:txBody>
          <a:bodyPr>
            <a:normAutofit/>
          </a:bodyPr>
          <a:lstStyle/>
          <a:p>
            <a:r>
              <a:rPr lang="en-IN" sz="1800" dirty="0"/>
              <a:t>INTRODUCTION</a:t>
            </a:r>
            <a:endParaRPr lang="en-IN" sz="1800" dirty="0"/>
          </a:p>
          <a:p>
            <a:r>
              <a:rPr lang="en-IN" sz="1800" dirty="0"/>
              <a:t>WHY FACE RECOGNITION</a:t>
            </a:r>
            <a:endParaRPr lang="en-IN" sz="1800" dirty="0"/>
          </a:p>
          <a:p>
            <a:r>
              <a:rPr lang="en-IN" sz="1800" dirty="0"/>
              <a:t>METHODOLOGIES USED IN FACE RECOGNITION</a:t>
            </a:r>
            <a:endParaRPr lang="en-IN" sz="1800" dirty="0"/>
          </a:p>
          <a:p>
            <a:r>
              <a:rPr lang="en-IN" sz="1800" dirty="0"/>
              <a:t>MODULES USED IN FACE RECOGNITION</a:t>
            </a:r>
            <a:endParaRPr lang="en-IN" sz="1800" dirty="0"/>
          </a:p>
          <a:p>
            <a:r>
              <a:rPr lang="en-IN" sz="1800" dirty="0"/>
              <a:t>ADVANTAGES AND DISADVANTAGES OF FACE RECOGNITION</a:t>
            </a:r>
            <a:endParaRPr lang="en-IN" sz="1800" dirty="0"/>
          </a:p>
          <a:p>
            <a:r>
              <a:rPr lang="en-IN" sz="1800" dirty="0"/>
              <a:t>APPLICATIONS</a:t>
            </a:r>
            <a:endParaRPr lang="en-IN" sz="1800" dirty="0"/>
          </a:p>
          <a:p>
            <a:r>
              <a:rPr lang="en-IN" sz="1800" dirty="0"/>
              <a:t>CONCLUSION</a:t>
            </a:r>
            <a:endParaRPr lang="en-IN" sz="1800" dirty="0"/>
          </a:p>
          <a:p>
            <a:endParaRPr lang="en-I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865" y="1108686"/>
            <a:ext cx="9601196" cy="1303867"/>
          </a:xfrm>
        </p:spPr>
        <p:txBody>
          <a:bodyPr>
            <a:normAutofit/>
          </a:bodyPr>
          <a:lstStyle/>
          <a:p>
            <a:r>
              <a:rPr lang="en-IN" sz="4000" b="1" i="1" dirty="0">
                <a:solidFill>
                  <a:schemeClr val="tx1"/>
                </a:solidFill>
                <a:latin typeface="Colonna MT" panose="04020805060202030203" pitchFamily="82" charset="0"/>
              </a:rPr>
              <a:t>INTRODUCTION</a:t>
            </a:r>
            <a:endParaRPr lang="en-IN" sz="4000" b="1" i="1" dirty="0">
              <a:solidFill>
                <a:schemeClr val="tx1"/>
              </a:solidFill>
              <a:latin typeface="Colonna MT" panose="04020805060202030203" pitchFamily="82" charset="0"/>
            </a:endParaRPr>
          </a:p>
        </p:txBody>
      </p:sp>
      <p:sp>
        <p:nvSpPr>
          <p:cNvPr id="3" name="Content Placeholder 2"/>
          <p:cNvSpPr>
            <a:spLocks noGrp="1"/>
          </p:cNvSpPr>
          <p:nvPr>
            <p:ph idx="1"/>
          </p:nvPr>
        </p:nvSpPr>
        <p:spPr>
          <a:xfrm>
            <a:off x="1295401" y="2556932"/>
            <a:ext cx="9601196" cy="3474900"/>
          </a:xfrm>
        </p:spPr>
        <p:txBody>
          <a:bodyPr>
            <a:normAutofit/>
          </a:bodyPr>
          <a:lstStyle/>
          <a:p>
            <a:r>
              <a:rPr lang="en-IN" sz="2000" dirty="0"/>
              <a:t>Face Recognition Attendance System is developed for the faculty to maintain attendance record.</a:t>
            </a:r>
            <a:endParaRPr lang="en-IN" sz="2000" dirty="0"/>
          </a:p>
          <a:p>
            <a:r>
              <a:rPr lang="en-IN" sz="2000" dirty="0"/>
              <a:t> It is easier and convenient method than taking attendance manually in classroom.</a:t>
            </a:r>
            <a:endParaRPr lang="en-IN" sz="2000" dirty="0"/>
          </a:p>
          <a:p>
            <a:r>
              <a:rPr lang="en-IN" sz="2000" dirty="0"/>
              <a:t>It uses facial recognition technology to identify the person’s facial features and automatically mark attendance for student with their student ID ,student name in database which is very fast than manual method.</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dirty="0">
                <a:solidFill>
                  <a:schemeClr val="tx1"/>
                </a:solidFill>
                <a:latin typeface="Colonna MT" panose="04020805060202030203" pitchFamily="82" charset="0"/>
              </a:rPr>
              <a:t>WHY FACE RECOGNITION</a:t>
            </a:r>
            <a:endParaRPr lang="en-IN" sz="4000" b="1" i="1" dirty="0">
              <a:solidFill>
                <a:schemeClr val="tx1"/>
              </a:solidFill>
              <a:latin typeface="Colonna MT" panose="04020805060202030203" pitchFamily="82" charset="0"/>
            </a:endParaRPr>
          </a:p>
        </p:txBody>
      </p:sp>
      <p:sp>
        <p:nvSpPr>
          <p:cNvPr id="3" name="Content Placeholder 2"/>
          <p:cNvSpPr>
            <a:spLocks noGrp="1"/>
          </p:cNvSpPr>
          <p:nvPr>
            <p:ph idx="1"/>
          </p:nvPr>
        </p:nvSpPr>
        <p:spPr/>
        <p:txBody>
          <a:bodyPr>
            <a:normAutofit/>
          </a:bodyPr>
          <a:lstStyle/>
          <a:p>
            <a:r>
              <a:rPr lang="en-US" sz="2000" dirty="0"/>
              <a:t>Highly accurate and high enrolment and verification rates.</a:t>
            </a:r>
            <a:endParaRPr lang="en-US" sz="2000" dirty="0"/>
          </a:p>
          <a:p>
            <a:r>
              <a:rPr lang="en-US" sz="2000" dirty="0"/>
              <a:t>Does not require an expert.</a:t>
            </a:r>
            <a:endParaRPr lang="en-US" sz="2000" dirty="0"/>
          </a:p>
          <a:p>
            <a:r>
              <a:rPr lang="en-IN" sz="2000" dirty="0"/>
              <a:t>Using existing hardware infrastructure.</a:t>
            </a:r>
            <a:endParaRPr lang="en-US" sz="2000" dirty="0"/>
          </a:p>
          <a:p>
            <a:r>
              <a:rPr lang="en-US" sz="2000" dirty="0"/>
              <a:t>Allows to perform passive identification.</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i="1" dirty="0">
                <a:solidFill>
                  <a:schemeClr val="tx1"/>
                </a:solidFill>
                <a:latin typeface="Colonna MT" panose="04020805060202030203" pitchFamily="82" charset="0"/>
              </a:rPr>
              <a:t>METHODOLOGIES USED IN FACE RECOGNITION</a:t>
            </a:r>
            <a:endParaRPr lang="en-IN" sz="3600" b="1" i="1" dirty="0">
              <a:solidFill>
                <a:schemeClr val="tx1"/>
              </a:solidFill>
              <a:latin typeface="Colonna MT" panose="04020805060202030203" pitchFamily="82" charset="0"/>
            </a:endParaRPr>
          </a:p>
        </p:txBody>
      </p:sp>
      <p:sp>
        <p:nvSpPr>
          <p:cNvPr id="3" name="Content Placeholder 2"/>
          <p:cNvSpPr>
            <a:spLocks noGrp="1"/>
          </p:cNvSpPr>
          <p:nvPr>
            <p:ph idx="1"/>
          </p:nvPr>
        </p:nvSpPr>
        <p:spPr/>
        <p:txBody>
          <a:bodyPr/>
          <a:lstStyle/>
          <a:p>
            <a:pPr marL="0" indent="0">
              <a:buNone/>
            </a:pPr>
            <a:endParaRPr lang="en-IN" dirty="0"/>
          </a:p>
        </p:txBody>
      </p:sp>
      <p:sp>
        <p:nvSpPr>
          <p:cNvPr id="4" name="Rectangle 3"/>
          <p:cNvSpPr/>
          <p:nvPr/>
        </p:nvSpPr>
        <p:spPr>
          <a:xfrm>
            <a:off x="1740158" y="2724540"/>
            <a:ext cx="1497564" cy="886407"/>
          </a:xfrm>
          <a:prstGeom prst="rect">
            <a:avLst/>
          </a:prstGeom>
          <a:solidFill>
            <a:srgbClr val="33333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Data </a:t>
            </a:r>
            <a:r>
              <a:rPr lang="en-IN" b="1" dirty="0">
                <a:ln w="0"/>
                <a:solidFill>
                  <a:schemeClr val="bg1"/>
                </a:solidFill>
                <a:effectLst>
                  <a:outerShdw blurRad="38100" dist="25400" dir="5400000" algn="ctr" rotWithShape="0">
                    <a:srgbClr val="6E747A">
                      <a:alpha val="43000"/>
                    </a:srgbClr>
                  </a:outerShdw>
                </a:effectLst>
              </a:rPr>
              <a:t>Acquisition</a:t>
            </a:r>
            <a:endParaRPr lang="en-IN" b="1" dirty="0">
              <a:solidFill>
                <a:schemeClr val="bg1"/>
              </a:solidFill>
            </a:endParaRPr>
          </a:p>
        </p:txBody>
      </p:sp>
      <p:sp>
        <p:nvSpPr>
          <p:cNvPr id="5" name="Rectangle 4"/>
          <p:cNvSpPr/>
          <p:nvPr/>
        </p:nvSpPr>
        <p:spPr>
          <a:xfrm>
            <a:off x="3918858" y="2729203"/>
            <a:ext cx="1632857" cy="881743"/>
          </a:xfrm>
          <a:prstGeom prst="rect">
            <a:avLst/>
          </a:prstGeom>
          <a:solidFill>
            <a:srgbClr val="33333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Feature Extraction</a:t>
            </a:r>
            <a:endParaRPr lang="en-IN" b="1" dirty="0"/>
          </a:p>
        </p:txBody>
      </p:sp>
      <p:sp>
        <p:nvSpPr>
          <p:cNvPr id="6" name="Rectangle 5"/>
          <p:cNvSpPr/>
          <p:nvPr/>
        </p:nvSpPr>
        <p:spPr>
          <a:xfrm>
            <a:off x="6232851" y="2729203"/>
            <a:ext cx="1632858" cy="881743"/>
          </a:xfrm>
          <a:prstGeom prst="rect">
            <a:avLst/>
          </a:prstGeom>
          <a:solidFill>
            <a:srgbClr val="33333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Classification</a:t>
            </a:r>
            <a:endParaRPr lang="en-IN" b="1" dirty="0"/>
          </a:p>
        </p:txBody>
      </p:sp>
      <p:sp>
        <p:nvSpPr>
          <p:cNvPr id="7" name="Rectangle 6"/>
          <p:cNvSpPr/>
          <p:nvPr/>
        </p:nvSpPr>
        <p:spPr>
          <a:xfrm>
            <a:off x="8522736" y="2753912"/>
            <a:ext cx="1483568" cy="857034"/>
          </a:xfrm>
          <a:prstGeom prst="rect">
            <a:avLst/>
          </a:prstGeom>
          <a:solidFill>
            <a:srgbClr val="33333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Match/No Match</a:t>
            </a:r>
            <a:endParaRPr lang="en-IN" b="1" dirty="0"/>
          </a:p>
        </p:txBody>
      </p:sp>
      <p:sp>
        <p:nvSpPr>
          <p:cNvPr id="8" name="Rectangle 7"/>
          <p:cNvSpPr/>
          <p:nvPr/>
        </p:nvSpPr>
        <p:spPr>
          <a:xfrm>
            <a:off x="8522736" y="4216400"/>
            <a:ext cx="1483568" cy="896776"/>
          </a:xfrm>
          <a:prstGeom prst="rect">
            <a:avLst/>
          </a:prstGeom>
          <a:solidFill>
            <a:srgbClr val="333333"/>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Accept/ Reject</a:t>
            </a:r>
            <a:endParaRPr lang="en-IN" b="1" dirty="0"/>
          </a:p>
        </p:txBody>
      </p:sp>
      <p:sp>
        <p:nvSpPr>
          <p:cNvPr id="9" name="Arrow: Right 8"/>
          <p:cNvSpPr/>
          <p:nvPr/>
        </p:nvSpPr>
        <p:spPr>
          <a:xfrm>
            <a:off x="3237722" y="3032449"/>
            <a:ext cx="681136" cy="261257"/>
          </a:xfrm>
          <a:prstGeom prst="rightArrow">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p:cNvSpPr/>
          <p:nvPr/>
        </p:nvSpPr>
        <p:spPr>
          <a:xfrm>
            <a:off x="5551715" y="3032449"/>
            <a:ext cx="681136" cy="261257"/>
          </a:xfrm>
          <a:prstGeom prst="rightArrow">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p:cNvSpPr/>
          <p:nvPr/>
        </p:nvSpPr>
        <p:spPr>
          <a:xfrm>
            <a:off x="7865710" y="3097763"/>
            <a:ext cx="657026" cy="195943"/>
          </a:xfrm>
          <a:prstGeom prst="rightArrow">
            <a:avLst/>
          </a:prstGeom>
          <a:solidFill>
            <a:srgbClr val="3333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p:cNvSpPr/>
          <p:nvPr/>
        </p:nvSpPr>
        <p:spPr>
          <a:xfrm>
            <a:off x="9088016" y="3620278"/>
            <a:ext cx="251927" cy="596122"/>
          </a:xfrm>
          <a:prstGeom prst="downArrow">
            <a:avLst/>
          </a:prstGeom>
          <a:solidFill>
            <a:srgbClr val="333333"/>
          </a:solid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5836" y="1379697"/>
            <a:ext cx="5280327" cy="902327"/>
          </a:xfrm>
        </p:spPr>
        <p:txBody>
          <a:bodyPr>
            <a:normAutofit/>
          </a:bodyPr>
          <a:lstStyle/>
          <a:p>
            <a:r>
              <a:rPr lang="en-IN" sz="4000" b="1" i="1" dirty="0">
                <a:solidFill>
                  <a:schemeClr val="tx1"/>
                </a:solidFill>
                <a:latin typeface="Colonna MT" panose="04020805060202030203" pitchFamily="82" charset="0"/>
              </a:rPr>
              <a:t>MOTIVATION</a:t>
            </a:r>
            <a:endParaRPr lang="en-IN" sz="4000" b="1" i="1" dirty="0">
              <a:solidFill>
                <a:schemeClr val="tx1"/>
              </a:solidFill>
              <a:latin typeface="Colonna MT" panose="04020805060202030203" pitchFamily="82" charset="0"/>
            </a:endParaRPr>
          </a:p>
        </p:txBody>
      </p:sp>
      <p:sp>
        <p:nvSpPr>
          <p:cNvPr id="3" name="Content Placeholder 2"/>
          <p:cNvSpPr>
            <a:spLocks noGrp="1"/>
          </p:cNvSpPr>
          <p:nvPr>
            <p:ph idx="1"/>
          </p:nvPr>
        </p:nvSpPr>
        <p:spPr>
          <a:xfrm>
            <a:off x="1637968" y="2934032"/>
            <a:ext cx="9064487" cy="2425148"/>
          </a:xfrm>
        </p:spPr>
        <p:txBody>
          <a:bodyPr>
            <a:normAutofit/>
          </a:bodyPr>
          <a:lstStyle/>
          <a:p>
            <a:r>
              <a:rPr lang="en-IN" sz="1800" dirty="0"/>
              <a:t>In most educational institutions the attendance taken manually.</a:t>
            </a:r>
            <a:endParaRPr lang="en-IN" sz="1800" dirty="0"/>
          </a:p>
          <a:p>
            <a:r>
              <a:rPr lang="en-IN" sz="1800" dirty="0"/>
              <a:t>It is not only time consuming but it is also unsecure and unreliable and it can be lost at any time.</a:t>
            </a:r>
            <a:endParaRPr lang="en-IN" sz="1800" dirty="0"/>
          </a:p>
          <a:p>
            <a:r>
              <a:rPr lang="en-IN" sz="1800" dirty="0"/>
              <a:t>To overcome these problem we have developed system which is automatic attendance system by using face recognition , it is fully responsive where faculties can use it very easily in different computer.</a:t>
            </a:r>
            <a:endParaRPr lang="en-IN" sz="1800" dirty="0"/>
          </a:p>
          <a:p>
            <a:r>
              <a:rPr lang="en-IN" sz="1800" dirty="0"/>
              <a:t>In this system records are kept safe and secure and the attendance information of all students can be accessed easily and without time consuming.</a:t>
            </a:r>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i="1" dirty="0">
                <a:solidFill>
                  <a:schemeClr val="tx1"/>
                </a:solidFill>
                <a:latin typeface="Colonna MT" panose="04020805060202030203" pitchFamily="82" charset="0"/>
              </a:rPr>
              <a:t>PROPOSED SYSTEM</a:t>
            </a:r>
            <a:endParaRPr lang="en-IN" sz="4000" b="1" i="1" dirty="0">
              <a:solidFill>
                <a:schemeClr val="tx1"/>
              </a:solidFill>
              <a:latin typeface="Colonna MT" panose="04020805060202030203" pitchFamily="82" charset="0"/>
            </a:endParaRPr>
          </a:p>
        </p:txBody>
      </p:sp>
      <p:sp>
        <p:nvSpPr>
          <p:cNvPr id="3" name="Content Placeholder 2"/>
          <p:cNvSpPr>
            <a:spLocks noGrp="1"/>
          </p:cNvSpPr>
          <p:nvPr>
            <p:ph idx="1"/>
          </p:nvPr>
        </p:nvSpPr>
        <p:spPr/>
        <p:txBody>
          <a:bodyPr>
            <a:normAutofit/>
          </a:bodyPr>
          <a:lstStyle/>
          <a:p>
            <a:r>
              <a:rPr lang="en-IN" sz="1800" dirty="0"/>
              <a:t>To overcome the drawbacks of the existing system , the proposed system has been </a:t>
            </a:r>
            <a:r>
              <a:rPr lang="en-IN" sz="1800" dirty="0" err="1"/>
              <a:t>evoled</a:t>
            </a:r>
            <a:r>
              <a:rPr lang="en-IN" sz="1800" dirty="0"/>
              <a:t>.</a:t>
            </a:r>
            <a:endParaRPr lang="en-IN" sz="1800" dirty="0"/>
          </a:p>
          <a:p>
            <a:r>
              <a:rPr lang="en-IN" sz="1800" dirty="0"/>
              <a:t>Here , our project aims to reduce the paper work and saving time to generate accurate results from the student attendance.</a:t>
            </a:r>
            <a:endParaRPr lang="en-IN" sz="1800" dirty="0"/>
          </a:p>
          <a:p>
            <a:r>
              <a:rPr lang="en-IN" sz="1800" dirty="0"/>
              <a:t>The system provides with best user interface and no malpractice is entertained like proxy.</a:t>
            </a:r>
            <a:endParaRPr lang="en-IN" sz="1800" dirty="0"/>
          </a:p>
          <a:p>
            <a:r>
              <a:rPr lang="en-IN" sz="1800" dirty="0"/>
              <a:t>The efficient reports can be generated by using this proposed system.</a:t>
            </a:r>
            <a:endParaRPr lang="en-IN" sz="1800" dirty="0"/>
          </a:p>
          <a:p>
            <a:r>
              <a:rPr lang="en-IN" sz="1800" dirty="0"/>
              <a:t>We can retrieve data when ever it’s required with consuming less amount of time.</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Colonna MT" panose="04020805060202030203" pitchFamily="82" charset="0"/>
                <a:ea typeface="Times New Roman" panose="02020603050405020304" charset="0"/>
                <a:cs typeface="Times New Roman" panose="02020603050405020304" charset="0"/>
              </a:rPr>
              <a:t>ALGORITHM</a:t>
            </a:r>
            <a:endParaRPr lang="en-IN" i="1" dirty="0">
              <a:latin typeface="Colonna MT" panose="04020805060202030203" pitchFamily="82" charset="0"/>
            </a:endParaRPr>
          </a:p>
        </p:txBody>
      </p:sp>
      <p:sp>
        <p:nvSpPr>
          <p:cNvPr id="3" name="Content Placeholder 2"/>
          <p:cNvSpPr>
            <a:spLocks noGrp="1"/>
          </p:cNvSpPr>
          <p:nvPr>
            <p:ph idx="1"/>
          </p:nvPr>
        </p:nvSpPr>
        <p:spPr/>
        <p:txBody>
          <a:bodyPr>
            <a:normAutofit/>
          </a:bodyPr>
          <a:lstStyle/>
          <a:p>
            <a:r>
              <a:rPr lang="en-US" sz="1800" dirty="0">
                <a:latin typeface="Times New Roman" panose="02020603050405020304" charset="0"/>
                <a:ea typeface="Times New Roman" panose="02020603050405020304" charset="0"/>
                <a:cs typeface="Times New Roman" panose="02020603050405020304" charset="0"/>
              </a:rPr>
              <a:t> Image acquisition </a:t>
            </a:r>
            <a:endParaRPr lang="en-US" sz="1800" dirty="0">
              <a:effectLst/>
              <a:latin typeface="Times New Roman" panose="02020603050405020304" charset="0"/>
              <a:ea typeface="Times New Roman" panose="02020603050405020304" charset="0"/>
              <a:cs typeface="Times New Roman" panose="02020603050405020304" charset="0"/>
            </a:endParaRPr>
          </a:p>
          <a:p>
            <a:r>
              <a:rPr lang="en-US" sz="1800" dirty="0">
                <a:latin typeface="Times New Roman" panose="02020603050405020304" charset="0"/>
                <a:ea typeface="Times New Roman" panose="02020603050405020304" charset="0"/>
                <a:cs typeface="Times New Roman" panose="02020603050405020304" charset="0"/>
              </a:rPr>
              <a:t> Histogram normalization </a:t>
            </a:r>
            <a:endParaRPr lang="en-US" sz="1800" dirty="0">
              <a:effectLst/>
              <a:latin typeface="Times New Roman" panose="02020603050405020304" charset="0"/>
              <a:ea typeface="Times New Roman" panose="02020603050405020304" charset="0"/>
              <a:cs typeface="Times New Roman" panose="02020603050405020304" charset="0"/>
            </a:endParaRPr>
          </a:p>
          <a:p>
            <a:r>
              <a:rPr lang="en-US" sz="1800" dirty="0">
                <a:latin typeface="Times New Roman" panose="02020603050405020304" charset="0"/>
                <a:ea typeface="Times New Roman" panose="02020603050405020304" charset="0"/>
                <a:cs typeface="Times New Roman" panose="02020603050405020304" charset="0"/>
              </a:rPr>
              <a:t> Noise removal </a:t>
            </a:r>
            <a:endParaRPr lang="en-US" sz="1800" dirty="0">
              <a:effectLst/>
              <a:latin typeface="Times New Roman" panose="02020603050405020304" charset="0"/>
              <a:ea typeface="Times New Roman" panose="02020603050405020304" charset="0"/>
              <a:cs typeface="Times New Roman" panose="02020603050405020304" charset="0"/>
            </a:endParaRPr>
          </a:p>
          <a:p>
            <a:r>
              <a:rPr lang="en-US" sz="1800" dirty="0">
                <a:latin typeface="Times New Roman" panose="02020603050405020304" charset="0"/>
                <a:ea typeface="Times New Roman" panose="02020603050405020304" charset="0"/>
                <a:cs typeface="Times New Roman" panose="02020603050405020304" charset="0"/>
              </a:rPr>
              <a:t> Skin classification </a:t>
            </a:r>
            <a:endParaRPr lang="en-US" sz="1800" dirty="0">
              <a:effectLst/>
              <a:latin typeface="Times New Roman" panose="02020603050405020304" charset="0"/>
              <a:ea typeface="Times New Roman" panose="02020603050405020304" charset="0"/>
              <a:cs typeface="Times New Roman" panose="02020603050405020304" charset="0"/>
            </a:endParaRPr>
          </a:p>
          <a:p>
            <a:r>
              <a:rPr lang="en-US" sz="1800" dirty="0">
                <a:latin typeface="Times New Roman" panose="02020603050405020304" charset="0"/>
                <a:ea typeface="Times New Roman" panose="02020603050405020304" charset="0"/>
                <a:cs typeface="Times New Roman" panose="02020603050405020304" charset="0"/>
              </a:rPr>
              <a:t> Face detection </a:t>
            </a:r>
            <a:endParaRPr lang="en-US" sz="1800" dirty="0">
              <a:effectLst/>
              <a:latin typeface="Times New Roman" panose="02020603050405020304" charset="0"/>
              <a:ea typeface="Times New Roman" panose="02020603050405020304" charset="0"/>
              <a:cs typeface="Times New Roman" panose="02020603050405020304" charset="0"/>
            </a:endParaRPr>
          </a:p>
          <a:p>
            <a:r>
              <a:rPr lang="en-US" sz="1800" dirty="0">
                <a:latin typeface="Times New Roman" panose="02020603050405020304" charset="0"/>
                <a:ea typeface="Times New Roman" panose="02020603050405020304" charset="0"/>
                <a:cs typeface="Times New Roman" panose="02020603050405020304" charset="0"/>
              </a:rPr>
              <a:t> Face recognition </a:t>
            </a:r>
            <a:endParaRPr lang="en-US" sz="1800" dirty="0">
              <a:effectLst/>
              <a:latin typeface="Times New Roman" panose="02020603050405020304" charset="0"/>
              <a:ea typeface="Times New Roman" panose="02020603050405020304" charset="0"/>
              <a:cs typeface="Times New Roman" panose="02020603050405020304" charset="0"/>
            </a:endParaRPr>
          </a:p>
          <a:p>
            <a:r>
              <a:rPr lang="en-US" sz="1800" dirty="0">
                <a:latin typeface="Times New Roman" panose="02020603050405020304" charset="0"/>
                <a:ea typeface="Times New Roman" panose="02020603050405020304" charset="0"/>
                <a:cs typeface="Times New Roman" panose="02020603050405020304" charset="0"/>
              </a:rPr>
              <a:t> Attendance </a:t>
            </a:r>
            <a:endParaRPr lang="en-US" sz="1800" dirty="0">
              <a:effectLst/>
              <a:latin typeface="Times New Roman" panose="02020603050405020304" charset="0"/>
              <a:ea typeface="Times New Roman" panose="02020603050405020304" charset="0"/>
              <a:cs typeface="Times New Roman" panose="02020603050405020304" charset="0"/>
            </a:endParaRPr>
          </a:p>
          <a:p>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solidFill>
                  <a:schemeClr val="tx1"/>
                </a:solidFill>
                <a:latin typeface="Colonna MT" panose="04020805060202030203" pitchFamily="82" charset="0"/>
                <a:ea typeface="Times New Roman" panose="02020603050405020304" charset="0"/>
                <a:cs typeface="Times New Roman" panose="02020603050405020304" charset="0"/>
              </a:rPr>
              <a:t>IMAGE ACQUISITION</a:t>
            </a:r>
            <a:endParaRPr lang="en-IN" sz="4000" i="1" dirty="0">
              <a:solidFill>
                <a:schemeClr val="tx1"/>
              </a:solidFill>
              <a:latin typeface="Colonna MT" panose="04020805060202030203" pitchFamily="82" charset="0"/>
            </a:endParaRPr>
          </a:p>
        </p:txBody>
      </p:sp>
      <p:sp>
        <p:nvSpPr>
          <p:cNvPr id="3" name="Content Placeholder 2"/>
          <p:cNvSpPr>
            <a:spLocks noGrp="1"/>
          </p:cNvSpPr>
          <p:nvPr>
            <p:ph idx="1"/>
          </p:nvPr>
        </p:nvSpPr>
        <p:spPr/>
        <p:txBody>
          <a:bodyPr/>
          <a:lstStyle/>
          <a:p>
            <a:r>
              <a:rPr lang="en-US" sz="1800" dirty="0">
                <a:ea typeface="Times New Roman" panose="02020603050405020304" charset="0"/>
                <a:cs typeface="Times New Roman" panose="02020603050405020304" charset="0"/>
              </a:rPr>
              <a:t>Image is acquire from the camera that is connect above the board. A camera capture image after every two minutes and send this image to the computer for processing as shown in fig </a:t>
            </a:r>
            <a:endParaRPr lang="en-US" sz="1800" dirty="0">
              <a:ea typeface="Times New Roman" panose="02020603050405020304" charset="0"/>
              <a:cs typeface="Times New Roman" panose="02020603050405020304" charset="0"/>
            </a:endParaRPr>
          </a:p>
          <a:p>
            <a:endParaRPr lang="en-IN" dirty="0"/>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234610" y="3750906"/>
            <a:ext cx="1701283" cy="1786909"/>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3691" y="3750906"/>
            <a:ext cx="1701283" cy="1762223"/>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2772" y="3750905"/>
            <a:ext cx="1819858" cy="176222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3794</Words>
  <Application>WPS Presentation</Application>
  <PresentationFormat>Widescreen</PresentationFormat>
  <Paragraphs>115</Paragraphs>
  <Slides>16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SimSun</vt:lpstr>
      <vt:lpstr>Wingdings</vt:lpstr>
      <vt:lpstr>Arial</vt:lpstr>
      <vt:lpstr>Algerian</vt:lpstr>
      <vt:lpstr>Arial Rounded MT Bold</vt:lpstr>
      <vt:lpstr>Vrinda</vt:lpstr>
      <vt:lpstr>Segoe UI Symbol</vt:lpstr>
      <vt:lpstr>等线</vt:lpstr>
      <vt:lpstr>Colonna MT</vt:lpstr>
      <vt:lpstr>Times New Roman</vt:lpstr>
      <vt:lpstr>Garamond</vt:lpstr>
      <vt:lpstr>Microsoft YaHei</vt:lpstr>
      <vt:lpstr>Arial Unicode MS</vt:lpstr>
      <vt:lpstr>Calibri</vt:lpstr>
      <vt:lpstr>Organic</vt:lpstr>
      <vt:lpstr>AUTOMATIC ATTENDENCE SYSTEM BY USING FACE RECOGNITION</vt:lpstr>
      <vt:lpstr>TABLE OF CONTENT</vt:lpstr>
      <vt:lpstr>INTRODUCTION</vt:lpstr>
      <vt:lpstr>WHY FACE RECOGNITION</vt:lpstr>
      <vt:lpstr>METHODOLOGIES USED IN FACE RECOGNITION</vt:lpstr>
      <vt:lpstr>MOTIVATION</vt:lpstr>
      <vt:lpstr>PROPOSED SYSTEM</vt:lpstr>
      <vt:lpstr>ALGORITHM</vt:lpstr>
      <vt:lpstr>IMAGE ACQUISITION</vt:lpstr>
      <vt:lpstr>Face Detection</vt:lpstr>
      <vt:lpstr>Face Recognition and Attendance</vt:lpstr>
      <vt:lpstr>APPLICATIONS</vt:lpstr>
      <vt:lpstr>ADVANTAGES</vt:lpstr>
      <vt:lpstr>DISADVATNATGES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ATTENDENCE SYSTEM BY USING FACE RECOGNITION</dc:title>
  <dc:creator>SUJOY</dc:creator>
  <cp:lastModifiedBy>USER</cp:lastModifiedBy>
  <cp:revision>9</cp:revision>
  <dcterms:created xsi:type="dcterms:W3CDTF">2023-09-03T15:22:00Z</dcterms:created>
  <dcterms:modified xsi:type="dcterms:W3CDTF">2024-05-20T07:37:24Z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834DE04816314CDFA00D57722E09BCA2_12</vt:lpwstr>
  </property>
  <property fmtid="{D5CDD505-2E9C-101B-9397-08002B2CF9AE}" pid="3" name="KSOProductBuildVer">
    <vt:lpwstr>1033-12.2.0.16909</vt:lpwstr>
  </property>
</Properties>
</file>