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3.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4.xml" ContentType="application/vnd.openxmlformats-officedocument.presentationml.notesSlide+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7"/>
  </p:notesMasterIdLst>
  <p:handoutMasterIdLst>
    <p:handoutMasterId r:id="rId28"/>
  </p:handoutMasterIdLst>
  <p:sldIdLst>
    <p:sldId id="256" r:id="rId5"/>
    <p:sldId id="257" r:id="rId6"/>
    <p:sldId id="258" r:id="rId7"/>
    <p:sldId id="262" r:id="rId8"/>
    <p:sldId id="261" r:id="rId9"/>
    <p:sldId id="280" r:id="rId10"/>
    <p:sldId id="269" r:id="rId11"/>
    <p:sldId id="281" r:id="rId12"/>
    <p:sldId id="272" r:id="rId13"/>
    <p:sldId id="282" r:id="rId14"/>
    <p:sldId id="283" r:id="rId15"/>
    <p:sldId id="284" r:id="rId16"/>
    <p:sldId id="285" r:id="rId17"/>
    <p:sldId id="275" r:id="rId18"/>
    <p:sldId id="286" r:id="rId19"/>
    <p:sldId id="287" r:id="rId20"/>
    <p:sldId id="288" r:id="rId21"/>
    <p:sldId id="289" r:id="rId22"/>
    <p:sldId id="278" r:id="rId23"/>
    <p:sldId id="290" r:id="rId24"/>
    <p:sldId id="266" r:id="rId25"/>
    <p:sldId id="271" r:id="rId26"/>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704" autoAdjust="0"/>
  </p:normalViewPr>
  <p:slideViewPr>
    <p:cSldViewPr snapToGrid="0">
      <p:cViewPr varScale="1">
        <p:scale>
          <a:sx n="101" d="100"/>
          <a:sy n="101" d="100"/>
        </p:scale>
        <p:origin x="954" y="1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5/15/2023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https://microsoftlearning.github.io/mslearn-openai/Instructions/Labs/01-get-started-azure-openai.html</a:t>
            </a:r>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3687739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https://microsoftlearning.github.io/mslearn-openai/Instructions/Labs/01-get-started-azure-openai.html</a:t>
            </a:r>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4269542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https://microsoftlearning.github.io/mslearn-openai/Instructions/Labs/01-get-started-azure-openai.html</a:t>
            </a:r>
          </a:p>
        </p:txBody>
      </p:sp>
      <p:sp>
        <p:nvSpPr>
          <p:cNvPr id="4" name="Slide Number Placeholder 3"/>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3179593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https://learn.microsoft.com/en-us/azure/cognitive-services/openai/chatgpt-quickstart?pivots=programming-language-csharp&amp;tabs=command-line</a:t>
            </a:r>
          </a:p>
        </p:txBody>
      </p:sp>
      <p:sp>
        <p:nvSpPr>
          <p:cNvPr id="4" name="Slide Number Placeholder 3"/>
          <p:cNvSpPr>
            <a:spLocks noGrp="1"/>
          </p:cNvSpPr>
          <p:nvPr>
            <p:ph type="sldNum" sz="quarter" idx="5"/>
          </p:nvPr>
        </p:nvSpPr>
        <p:spPr/>
        <p:txBody>
          <a:bodyPr/>
          <a:lstStyle/>
          <a:p>
            <a:fld id="{22289C57-55D7-40A4-A101-E74FAC7A092B}" type="slidenum">
              <a:rPr lang="en-US" smtClean="0"/>
              <a:t>20</a:t>
            </a:fld>
            <a:endParaRPr lang="en-US" dirty="0"/>
          </a:p>
        </p:txBody>
      </p:sp>
    </p:spTree>
    <p:extLst>
      <p:ext uri="{BB962C8B-B14F-4D97-AF65-F5344CB8AC3E}">
        <p14:creationId xmlns:p14="http://schemas.microsoft.com/office/powerpoint/2010/main" val="565934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AF9E2B1F-768D-081D-FFDA-09BB2D66164C}"/>
              </a:ext>
            </a:extLst>
          </p:cNvPr>
          <p:cNvGraphicFramePr>
            <a:graphicFrameLocks noChangeAspect="1"/>
          </p:cNvGraphicFramePr>
          <p:nvPr userDrawn="1">
            <p:custDataLst>
              <p:tags r:id="rId17"/>
            </p:custDataLst>
            <p:extLst>
              <p:ext uri="{D42A27DB-BD31-4B8C-83A1-F6EECF244321}">
                <p14:modId xmlns:p14="http://schemas.microsoft.com/office/powerpoint/2010/main" val="7108775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8" imgW="487" imgH="488" progId="TCLayout.ActiveDocument.1">
                  <p:embed/>
                </p:oleObj>
              </mc:Choice>
              <mc:Fallback>
                <p:oleObj name="think-cell Slide" r:id="rId18" imgW="487" imgH="488" progId="TCLayout.ActiveDocument.1">
                  <p:embed/>
                  <p:pic>
                    <p:nvPicPr>
                      <p:cNvPr id="0" name=""/>
                      <p:cNvPicPr/>
                      <p:nvPr/>
                    </p:nvPicPr>
                    <p:blipFill>
                      <a:blip r:embed="rId19"/>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tags" Target="../tags/tag11.xml"/><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tags" Target="../tags/tag12.xml"/><Relationship Id="rId5" Type="http://schemas.openxmlformats.org/officeDocument/2006/relationships/hyperlink" Target="https://aka.ms/oai/access" TargetMode="External"/><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tags" Target="../tags/tag13.xml"/><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14.xml"/><Relationship Id="rId5" Type="http://schemas.openxmlformats.org/officeDocument/2006/relationships/image" Target="../media/image1.emf"/><Relationship Id="rId4" Type="http://schemas.openxmlformats.org/officeDocument/2006/relationships/oleObject" Target="../embeddings/oleObject13.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4.xml"/><Relationship Id="rId1" Type="http://schemas.openxmlformats.org/officeDocument/2006/relationships/tags" Target="../tags/tag15.xml"/><Relationship Id="rId4" Type="http://schemas.openxmlformats.org/officeDocument/2006/relationships/image" Target="../media/image1.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3.xml"/><Relationship Id="rId1" Type="http://schemas.openxmlformats.org/officeDocument/2006/relationships/tags" Target="../tags/tag16.xml"/><Relationship Id="rId4" Type="http://schemas.openxmlformats.org/officeDocument/2006/relationships/image" Target="../media/image1.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3.xml"/><Relationship Id="rId1" Type="http://schemas.openxmlformats.org/officeDocument/2006/relationships/tags" Target="../tags/tag17.xml"/><Relationship Id="rId5" Type="http://schemas.openxmlformats.org/officeDocument/2006/relationships/hyperlink" Target="https://aka.ms/oai/access" TargetMode="External"/><Relationship Id="rId4" Type="http://schemas.openxmlformats.org/officeDocument/2006/relationships/image" Target="../media/image1.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tags" Target="../tags/tag18.xml"/><Relationship Id="rId4" Type="http://schemas.openxmlformats.org/officeDocument/2006/relationships/image" Target="../media/image1.e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19.xml"/><Relationship Id="rId5" Type="http://schemas.openxmlformats.org/officeDocument/2006/relationships/image" Target="../media/image1.emf"/><Relationship Id="rId4" Type="http://schemas.openxmlformats.org/officeDocument/2006/relationships/oleObject" Target="../embeddings/oleObject18.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4.xml"/><Relationship Id="rId1" Type="http://schemas.openxmlformats.org/officeDocument/2006/relationships/tags" Target="../tags/tag20.x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21.xml"/><Relationship Id="rId5" Type="http://schemas.openxmlformats.org/officeDocument/2006/relationships/image" Target="../media/image1.emf"/><Relationship Id="rId4" Type="http://schemas.openxmlformats.org/officeDocument/2006/relationships/oleObject" Target="../embeddings/oleObject20.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4.xml"/><Relationship Id="rId1" Type="http://schemas.openxmlformats.org/officeDocument/2006/relationships/tags" Target="../tags/tag22.xml"/><Relationship Id="rId4" Type="http://schemas.openxmlformats.org/officeDocument/2006/relationships/image" Target="../media/image1.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tags" Target="../tags/tag5.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tags" Target="../tags/tag6.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tags" Target="../tags/tag7.xml"/><Relationship Id="rId5" Type="http://schemas.openxmlformats.org/officeDocument/2006/relationships/hyperlink" Target="https://aka.ms/oai/access" TargetMode="Externa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tags" Target="../tags/tag8.xml"/><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9.xml"/><Relationship Id="rId5" Type="http://schemas.openxmlformats.org/officeDocument/2006/relationships/image" Target="../media/image1.emf"/><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tags" Target="../tags/tag10.x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291D2FF-3E45-D534-3F69-3397F67910EB}"/>
              </a:ext>
            </a:extLst>
          </p:cNvPr>
          <p:cNvGraphicFramePr>
            <a:graphicFrameLocks noChangeAspect="1"/>
          </p:cNvGraphicFramePr>
          <p:nvPr>
            <p:custDataLst>
              <p:tags r:id="rId1"/>
            </p:custDataLst>
            <p:extLst>
              <p:ext uri="{D42A27DB-BD31-4B8C-83A1-F6EECF244321}">
                <p14:modId xmlns:p14="http://schemas.microsoft.com/office/powerpoint/2010/main" val="8442817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858702" y="4434840"/>
            <a:ext cx="10499110" cy="1122202"/>
          </a:xfrm>
        </p:spPr>
        <p:txBody>
          <a:bodyPr vert="horz"/>
          <a:lstStyle/>
          <a:p>
            <a:r>
              <a:rPr lang="en-US" dirty="0"/>
              <a:t>Develop AI solutions with Azure </a:t>
            </a:r>
            <a:r>
              <a:rPr lang="en-US" dirty="0" err="1"/>
              <a:t>OpenAI</a:t>
            </a:r>
            <a:endParaRPr lang="en-US"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858701" y="5586890"/>
            <a:ext cx="10499110" cy="396660"/>
          </a:xfrm>
        </p:spPr>
        <p:txBody>
          <a:bodyPr>
            <a:normAutofit/>
          </a:bodyPr>
          <a:lstStyle/>
          <a:p>
            <a:r>
              <a:rPr lang="en-US" dirty="0"/>
              <a:t>Sujoy Kumar Saha, Enterprise Architect</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9" name="Object 8" hidden="1">
                        <a:extLst>
                          <a:ext uri="{FF2B5EF4-FFF2-40B4-BE49-F238E27FC236}">
                            <a16:creationId xmlns:a16="http://schemas.microsoft.com/office/drawing/2014/main" id="{89868679-2C63-86CF-4032-CF24F10195E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b="0" i="0" dirty="0">
                <a:solidFill>
                  <a:srgbClr val="161616"/>
                </a:solidFill>
                <a:effectLst/>
                <a:latin typeface="Segoe UI" panose="020B0502040204020203" pitchFamily="34" charset="0"/>
              </a:rPr>
              <a:t>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Service brings generative AI models to the Azure platform</a:t>
            </a:r>
            <a:endParaRPr lang="en-US" dirty="0"/>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err="1"/>
              <a:t>ChatGPT</a:t>
            </a:r>
            <a:endParaRPr lang="en-US" dirty="0"/>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solidFill>
                  <a:srgbClr val="161616"/>
                </a:solidFill>
                <a:latin typeface="Segoe UI" panose="020B0502040204020203" pitchFamily="34" charset="0"/>
              </a:rPr>
              <a:t>A</a:t>
            </a:r>
            <a:r>
              <a:rPr lang="en-US" b="0" i="0" dirty="0">
                <a:solidFill>
                  <a:srgbClr val="161616"/>
                </a:solidFill>
                <a:effectLst/>
                <a:latin typeface="Segoe UI" panose="020B0502040204020203" pitchFamily="34" charset="0"/>
              </a:rPr>
              <a:t> chatbot built by the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research company that takes in natural language input from a user and returns a machine-created, human-like response.</a:t>
            </a:r>
            <a:endParaRPr lang="en-US" dirty="0"/>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GitHub Copilot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GitHub Copilot uses the </a:t>
            </a:r>
            <a:r>
              <a:rPr lang="en-US" dirty="0" err="1"/>
              <a:t>OpenAI</a:t>
            </a:r>
            <a:r>
              <a:rPr lang="en-US" dirty="0"/>
              <a:t> Codex to suggest code and entire functions in real-time, right from your editor.​​</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DALL·E 2</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An AI system that can create realistic images and art from a description in natural .language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601360" y="1944834"/>
            <a:ext cx="9571416" cy="55279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b="0" i="0" dirty="0">
                <a:solidFill>
                  <a:srgbClr val="161616"/>
                </a:solidFill>
                <a:effectLst/>
                <a:latin typeface="Segoe UI" panose="020B0502040204020203" pitchFamily="34" charset="0"/>
              </a:rPr>
              <a:t>Many </a:t>
            </a:r>
            <a:r>
              <a:rPr lang="en-US" b="1" i="0" dirty="0">
                <a:solidFill>
                  <a:srgbClr val="161616"/>
                </a:solidFill>
                <a:effectLst/>
                <a:latin typeface="Segoe UI" panose="020B0502040204020203" pitchFamily="34" charset="0"/>
              </a:rPr>
              <a:t>generative AI </a:t>
            </a:r>
            <a:r>
              <a:rPr lang="en-US" b="0" i="0" dirty="0">
                <a:solidFill>
                  <a:srgbClr val="161616"/>
                </a:solidFill>
                <a:effectLst/>
                <a:latin typeface="Segoe UI" panose="020B0502040204020203" pitchFamily="34" charset="0"/>
              </a:rPr>
              <a:t>models are a subset of </a:t>
            </a:r>
            <a:r>
              <a:rPr lang="en-US" b="1" i="0" dirty="0">
                <a:solidFill>
                  <a:srgbClr val="161616"/>
                </a:solidFill>
                <a:effectLst/>
                <a:latin typeface="Segoe UI" panose="020B0502040204020203" pitchFamily="34" charset="0"/>
              </a:rPr>
              <a:t>deep learning algorithms</a:t>
            </a:r>
            <a:endParaRPr lang="en-US" b="1" dirty="0"/>
          </a:p>
        </p:txBody>
      </p:sp>
    </p:spTree>
    <p:extLst>
      <p:ext uri="{BB962C8B-B14F-4D97-AF65-F5344CB8AC3E}">
        <p14:creationId xmlns:p14="http://schemas.microsoft.com/office/powerpoint/2010/main" val="1482856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9" name="Object 8" hidden="1">
                        <a:extLst>
                          <a:ext uri="{FF2B5EF4-FFF2-40B4-BE49-F238E27FC236}">
                            <a16:creationId xmlns:a16="http://schemas.microsoft.com/office/drawing/2014/main" id="{89868679-2C63-86CF-4032-CF24F10195E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b="0" i="0" dirty="0">
                <a:solidFill>
                  <a:srgbClr val="161616"/>
                </a:solidFill>
                <a:effectLst/>
                <a:latin typeface="Segoe UI" panose="020B0502040204020203" pitchFamily="34" charset="0"/>
              </a:rPr>
              <a:t>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Service</a:t>
            </a: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601360" y="1944834"/>
            <a:ext cx="9571416" cy="3708664"/>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lgn="just">
              <a:buFont typeface="Arial" panose="020B0604020202020204" pitchFamily="34" charset="0"/>
              <a:buChar char="•"/>
            </a:pPr>
            <a:r>
              <a:rPr lang="en-US" b="0" i="0" dirty="0">
                <a:solidFill>
                  <a:srgbClr val="323130"/>
                </a:solidFill>
                <a:effectLst/>
                <a:latin typeface="Segoe UI" panose="020B0502040204020203" pitchFamily="34" charset="0"/>
              </a:rPr>
              <a:t>Azure </a:t>
            </a:r>
            <a:r>
              <a:rPr lang="en-US" b="0" i="0" dirty="0" err="1">
                <a:solidFill>
                  <a:srgbClr val="323130"/>
                </a:solidFill>
                <a:effectLst/>
                <a:latin typeface="Segoe UI" panose="020B0502040204020203" pitchFamily="34" charset="0"/>
              </a:rPr>
              <a:t>OpenAI</a:t>
            </a:r>
            <a:r>
              <a:rPr lang="en-US" b="0" i="0" dirty="0">
                <a:solidFill>
                  <a:srgbClr val="323130"/>
                </a:solidFill>
                <a:effectLst/>
                <a:latin typeface="Segoe UI" panose="020B0502040204020203" pitchFamily="34" charset="0"/>
              </a:rPr>
              <a:t> Service provides access to </a:t>
            </a:r>
            <a:r>
              <a:rPr lang="en-US" b="0" i="0" dirty="0" err="1">
                <a:solidFill>
                  <a:srgbClr val="323130"/>
                </a:solidFill>
                <a:effectLst/>
                <a:latin typeface="Segoe UI" panose="020B0502040204020203" pitchFamily="34" charset="0"/>
              </a:rPr>
              <a:t>OpenAI's</a:t>
            </a:r>
            <a:r>
              <a:rPr lang="en-US" b="0" i="0" dirty="0">
                <a:solidFill>
                  <a:srgbClr val="323130"/>
                </a:solidFill>
                <a:effectLst/>
                <a:latin typeface="Segoe UI" panose="020B0502040204020203" pitchFamily="34" charset="0"/>
              </a:rPr>
              <a:t> language models, such as GPT-4, Codex, and Embeddings, for tasks like content generation, summarization, semantic search, and natural language to code translation</a:t>
            </a:r>
          </a:p>
          <a:p>
            <a:pPr marL="342900" indent="-342900" algn="just">
              <a:buFont typeface="Arial" panose="020B0604020202020204" pitchFamily="34" charset="0"/>
              <a:buChar char="•"/>
            </a:pPr>
            <a:endParaRPr lang="en-US" b="0" i="0" dirty="0">
              <a:solidFill>
                <a:srgbClr val="323130"/>
              </a:solidFill>
              <a:effectLst/>
              <a:latin typeface="Segoe UI" panose="020B0502040204020203" pitchFamily="34" charset="0"/>
            </a:endParaRPr>
          </a:p>
          <a:p>
            <a:pPr marL="342900" indent="-342900" algn="just">
              <a:buFont typeface="Arial" panose="020B0604020202020204" pitchFamily="34" charset="0"/>
              <a:buChar char="•"/>
            </a:pPr>
            <a:r>
              <a:rPr lang="en-US" b="0" i="0" dirty="0">
                <a:solidFill>
                  <a:srgbClr val="323130"/>
                </a:solidFill>
                <a:effectLst/>
                <a:latin typeface="Segoe UI" panose="020B0502040204020203" pitchFamily="34" charset="0"/>
              </a:rPr>
              <a:t>It can be accessed through REST APIs, Python SDK, or the Azure </a:t>
            </a:r>
            <a:r>
              <a:rPr lang="en-US" b="0" i="0" dirty="0" err="1">
                <a:solidFill>
                  <a:srgbClr val="323130"/>
                </a:solidFill>
                <a:effectLst/>
                <a:latin typeface="Segoe UI" panose="020B0502040204020203" pitchFamily="34" charset="0"/>
              </a:rPr>
              <a:t>OpenAI</a:t>
            </a:r>
            <a:r>
              <a:rPr lang="en-US" b="0" i="0" dirty="0">
                <a:solidFill>
                  <a:srgbClr val="323130"/>
                </a:solidFill>
                <a:effectLst/>
                <a:latin typeface="Segoe UI" panose="020B0502040204020203" pitchFamily="34" charset="0"/>
              </a:rPr>
              <a:t> Studio web-based interface</a:t>
            </a:r>
          </a:p>
          <a:p>
            <a:pPr marL="342900" indent="-342900" algn="just">
              <a:buFont typeface="Arial" panose="020B0604020202020204" pitchFamily="34" charset="0"/>
              <a:buChar char="•"/>
            </a:pPr>
            <a:endParaRPr lang="en-US" b="0" i="0" dirty="0">
              <a:solidFill>
                <a:srgbClr val="323130"/>
              </a:solidFill>
              <a:effectLst/>
              <a:latin typeface="Segoe UI" panose="020B0502040204020203" pitchFamily="34" charset="0"/>
            </a:endParaRPr>
          </a:p>
          <a:p>
            <a:pPr marL="342900" indent="-342900" algn="just">
              <a:buFont typeface="Arial" panose="020B0604020202020204" pitchFamily="34" charset="0"/>
              <a:buChar char="•"/>
            </a:pPr>
            <a:r>
              <a:rPr lang="en-US" b="0" i="0" dirty="0">
                <a:solidFill>
                  <a:srgbClr val="161616"/>
                </a:solidFill>
                <a:effectLst/>
                <a:latin typeface="Segoe UI" panose="020B0502040204020203" pitchFamily="34" charset="0"/>
              </a:rPr>
              <a:t>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Service is currently in limited access. Users need to apply for service access at </a:t>
            </a:r>
            <a:r>
              <a:rPr lang="en-US" b="0" i="0" u="none" strike="noStrike" dirty="0">
                <a:effectLst/>
                <a:latin typeface="Segoe UI" panose="020B0502040204020203" pitchFamily="34" charset="0"/>
                <a:hlinkClick r:id="rId5"/>
              </a:rPr>
              <a:t>https://aka.ms/oai/access</a:t>
            </a:r>
            <a:endParaRPr lang="en-US" u="none" strike="noStrike" dirty="0">
              <a:solidFill>
                <a:srgbClr val="161616"/>
              </a:solidFill>
              <a:latin typeface="Segoe UI" panose="020B0502040204020203" pitchFamily="34" charset="0"/>
            </a:endParaRPr>
          </a:p>
          <a:p>
            <a:endParaRPr lang="en-US" b="1" dirty="0"/>
          </a:p>
        </p:txBody>
      </p:sp>
    </p:spTree>
    <p:extLst>
      <p:ext uri="{BB962C8B-B14F-4D97-AF65-F5344CB8AC3E}">
        <p14:creationId xmlns:p14="http://schemas.microsoft.com/office/powerpoint/2010/main" val="4056503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D6FC67A-C919-80F8-52C9-D4DDDBFF784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5" name="Object 4" hidden="1">
                        <a:extLst>
                          <a:ext uri="{FF2B5EF4-FFF2-40B4-BE49-F238E27FC236}">
                            <a16:creationId xmlns:a16="http://schemas.microsoft.com/office/drawing/2014/main" id="{CD6FC67A-C919-80F8-52C9-D4DDDBFF784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vert="horz"/>
          <a:lstStyle/>
          <a:p>
            <a:r>
              <a:rPr lang="en-US" dirty="0"/>
              <a:t>Types of generative AI models</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nvPr>
        </p:nvGraphicFramePr>
        <p:xfrm>
          <a:off x="838199" y="2111375"/>
          <a:ext cx="10640538" cy="3570970"/>
        </p:xfrm>
        <a:graphic>
          <a:graphicData uri="http://schemas.openxmlformats.org/drawingml/2006/table">
            <a:tbl>
              <a:tblPr firstRow="1" bandRow="1">
                <a:tableStyleId>{7E9639D4-E3E2-4D34-9284-5A2195B3D0D7}</a:tableStyleId>
              </a:tblPr>
              <a:tblGrid>
                <a:gridCol w="2296500">
                  <a:extLst>
                    <a:ext uri="{9D8B030D-6E8A-4147-A177-3AD203B41FA5}">
                      <a16:colId xmlns:a16="http://schemas.microsoft.com/office/drawing/2014/main" val="3261104555"/>
                    </a:ext>
                  </a:extLst>
                </a:gridCol>
                <a:gridCol w="5846844">
                  <a:extLst>
                    <a:ext uri="{9D8B030D-6E8A-4147-A177-3AD203B41FA5}">
                      <a16:colId xmlns:a16="http://schemas.microsoft.com/office/drawing/2014/main" val="2547279344"/>
                    </a:ext>
                  </a:extLst>
                </a:gridCol>
                <a:gridCol w="2497194">
                  <a:extLst>
                    <a:ext uri="{9D8B030D-6E8A-4147-A177-3AD203B41FA5}">
                      <a16:colId xmlns:a16="http://schemas.microsoft.com/office/drawing/2014/main" val="2366228292"/>
                    </a:ext>
                  </a:extLst>
                </a:gridCol>
              </a:tblGrid>
              <a:tr h="714194">
                <a:tc>
                  <a:txBody>
                    <a:bodyPr/>
                    <a:lstStyle/>
                    <a:p>
                      <a:pPr algn="l" rtl="0" fontAlgn="auto"/>
                      <a:r>
                        <a:rPr lang="en-US" sz="1600" b="1" i="0" dirty="0">
                          <a:solidFill>
                            <a:srgbClr val="FFFFFF"/>
                          </a:solidFill>
                          <a:effectLst/>
                          <a:latin typeface="+mn-lt"/>
                        </a:rPr>
                        <a:t>​Family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800" b="1" i="0" kern="1200" dirty="0">
                          <a:solidFill>
                            <a:schemeClr val="bg1"/>
                          </a:solidFill>
                          <a:effectLst/>
                          <a:latin typeface="+mn-lt"/>
                          <a:ea typeface="+mn-ea"/>
                          <a:cs typeface="+mn-cs"/>
                        </a:rPr>
                        <a:t>Description</a:t>
                      </a:r>
                      <a:endParaRPr lang="en-US" sz="1600" b="1" i="0" dirty="0">
                        <a:solidFill>
                          <a:schemeClr val="accent1"/>
                        </a:solidFill>
                        <a:effectLst/>
                        <a:latin typeface="+mn-lt"/>
                      </a:endParaRPr>
                    </a:p>
                  </a:txBody>
                  <a:tcPr anchor="ctr">
                    <a:lnL w="12700" cap="flat" cmpd="sng" algn="ctr">
                      <a:solidFill>
                        <a:schemeClr val="tx1"/>
                      </a:solidFill>
                      <a:prstDash val="solid"/>
                      <a:round/>
                      <a:headEnd type="none" w="med" len="med"/>
                      <a:tailEnd type="none" w="med" len="med"/>
                    </a:lnL>
                  </a:tcPr>
                </a:tc>
                <a:tc>
                  <a:txBody>
                    <a:bodyPr/>
                    <a:lstStyle/>
                    <a:p>
                      <a:pPr algn="l" rtl="0" fontAlgn="base"/>
                      <a:r>
                        <a:rPr lang="en-US" sz="1800" b="1" i="0" kern="1200" dirty="0">
                          <a:solidFill>
                            <a:schemeClr val="bg1"/>
                          </a:solidFill>
                          <a:effectLst/>
                          <a:latin typeface="+mn-lt"/>
                          <a:ea typeface="+mn-ea"/>
                          <a:cs typeface="+mn-cs"/>
                        </a:rPr>
                        <a:t>Base models within the Family</a:t>
                      </a:r>
                      <a:endParaRPr lang="en-US" sz="1600" b="1" i="0" dirty="0">
                        <a:solidFill>
                          <a:schemeClr val="accent1"/>
                        </a:solidFill>
                        <a:effectLst/>
                        <a:latin typeface="+mn-lt"/>
                      </a:endParaRPr>
                    </a:p>
                  </a:txBody>
                  <a:tcPr anchor="ctr"/>
                </a:tc>
                <a:extLst>
                  <a:ext uri="{0D108BD9-81ED-4DB2-BD59-A6C34878D82A}">
                    <a16:rowId xmlns:a16="http://schemas.microsoft.com/office/drawing/2014/main" val="3441328149"/>
                  </a:ext>
                </a:extLst>
              </a:tr>
              <a:tr h="714194">
                <a:tc>
                  <a:txBody>
                    <a:bodyPr/>
                    <a:lstStyle/>
                    <a:p>
                      <a:pPr algn="l" fontAlgn="t"/>
                      <a:r>
                        <a:rPr lang="en-US" sz="1200" b="1" dirty="0">
                          <a:effectLst/>
                        </a:rPr>
                        <a:t>GPT-4</a:t>
                      </a:r>
                      <a:endParaRPr lang="en-US" sz="1200" dirty="0">
                        <a:effectLst/>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t"/>
                      <a:r>
                        <a:rPr lang="en-US" sz="1200" dirty="0">
                          <a:effectLst/>
                        </a:rPr>
                        <a:t>Models that generate natural language </a:t>
                      </a:r>
                      <a:r>
                        <a:rPr lang="en-US" sz="1200" i="1" dirty="0">
                          <a:effectLst/>
                        </a:rPr>
                        <a:t>and</a:t>
                      </a:r>
                      <a:r>
                        <a:rPr lang="en-US" sz="1200" dirty="0">
                          <a:effectLst/>
                        </a:rPr>
                        <a:t> code. These models are currently in preview. </a:t>
                      </a:r>
                    </a:p>
                  </a:txBody>
                  <a:tcPr/>
                </a:tc>
                <a:tc>
                  <a:txBody>
                    <a:bodyPr/>
                    <a:lstStyle/>
                    <a:p>
                      <a:pPr algn="l" fontAlgn="t"/>
                      <a:r>
                        <a:rPr lang="en-US" sz="1200">
                          <a:effectLst/>
                        </a:rPr>
                        <a:t>gpt-4, gpt-4-32k</a:t>
                      </a:r>
                    </a:p>
                  </a:txBody>
                  <a:tcPr/>
                </a:tc>
                <a:extLst>
                  <a:ext uri="{0D108BD9-81ED-4DB2-BD59-A6C34878D82A}">
                    <a16:rowId xmlns:a16="http://schemas.microsoft.com/office/drawing/2014/main" val="3134841754"/>
                  </a:ext>
                </a:extLst>
              </a:tr>
              <a:tr h="714194">
                <a:tc>
                  <a:txBody>
                    <a:bodyPr/>
                    <a:lstStyle/>
                    <a:p>
                      <a:pPr algn="l" fontAlgn="t"/>
                      <a:r>
                        <a:rPr lang="en-US" sz="1200" b="1">
                          <a:effectLst/>
                        </a:rPr>
                        <a:t>GPT-3</a:t>
                      </a:r>
                      <a:endParaRPr lang="en-US" sz="1200">
                        <a:effectLst/>
                      </a:endParaRPr>
                    </a:p>
                  </a:txBody>
                  <a:tcPr>
                    <a:lnL w="12700" cap="flat" cmpd="sng" algn="ctr">
                      <a:noFill/>
                      <a:prstDash val="solid"/>
                      <a:round/>
                      <a:headEnd type="none" w="med" len="med"/>
                      <a:tailEnd type="none" w="med" len="med"/>
                    </a:lnL>
                  </a:tcPr>
                </a:tc>
                <a:tc>
                  <a:txBody>
                    <a:bodyPr/>
                    <a:lstStyle/>
                    <a:p>
                      <a:pPr algn="l" fontAlgn="t"/>
                      <a:r>
                        <a:rPr lang="en-US" sz="1200" dirty="0">
                          <a:effectLst/>
                        </a:rPr>
                        <a:t>Models that can understand and generate natural language.</a:t>
                      </a:r>
                    </a:p>
                  </a:txBody>
                  <a:tcPr/>
                </a:tc>
                <a:tc>
                  <a:txBody>
                    <a:bodyPr/>
                    <a:lstStyle/>
                    <a:p>
                      <a:pPr algn="l" fontAlgn="t"/>
                      <a:r>
                        <a:rPr lang="en-US" sz="1200">
                          <a:effectLst/>
                        </a:rPr>
                        <a:t>text-davinci-003, text-curie-001, text-babbage-001, text-ada-001, gpt-35-turbo</a:t>
                      </a:r>
                    </a:p>
                  </a:txBody>
                  <a:tcPr/>
                </a:tc>
                <a:extLst>
                  <a:ext uri="{0D108BD9-81ED-4DB2-BD59-A6C34878D82A}">
                    <a16:rowId xmlns:a16="http://schemas.microsoft.com/office/drawing/2014/main" val="4129140390"/>
                  </a:ext>
                </a:extLst>
              </a:tr>
              <a:tr h="714194">
                <a:tc>
                  <a:txBody>
                    <a:bodyPr/>
                    <a:lstStyle/>
                    <a:p>
                      <a:pPr algn="l" fontAlgn="t"/>
                      <a:r>
                        <a:rPr lang="en-US" sz="1200" b="1">
                          <a:effectLst/>
                        </a:rPr>
                        <a:t>Codex</a:t>
                      </a:r>
                      <a:endParaRPr lang="en-US" sz="1200">
                        <a:effectLst/>
                      </a:endParaRPr>
                    </a:p>
                  </a:txBody>
                  <a:tcPr>
                    <a:lnL w="12700" cap="flat" cmpd="sng" algn="ctr">
                      <a:noFill/>
                      <a:prstDash val="solid"/>
                      <a:round/>
                      <a:headEnd type="none" w="med" len="med"/>
                      <a:tailEnd type="none" w="med" len="med"/>
                    </a:lnL>
                  </a:tcPr>
                </a:tc>
                <a:tc>
                  <a:txBody>
                    <a:bodyPr/>
                    <a:lstStyle/>
                    <a:p>
                      <a:pPr algn="l" fontAlgn="t"/>
                      <a:r>
                        <a:rPr lang="en-US" sz="1200">
                          <a:effectLst/>
                        </a:rPr>
                        <a:t>Models that can understand and generate code, including translating natural language to code.</a:t>
                      </a:r>
                    </a:p>
                  </a:txBody>
                  <a:tcPr/>
                </a:tc>
                <a:tc>
                  <a:txBody>
                    <a:bodyPr/>
                    <a:lstStyle/>
                    <a:p>
                      <a:pPr algn="l" fontAlgn="t"/>
                      <a:r>
                        <a:rPr lang="en-US" sz="1200">
                          <a:effectLst/>
                        </a:rPr>
                        <a:t>code-davinci-002, code-cushman-001</a:t>
                      </a:r>
                    </a:p>
                  </a:txBody>
                  <a:tcPr/>
                </a:tc>
                <a:extLst>
                  <a:ext uri="{0D108BD9-81ED-4DB2-BD59-A6C34878D82A}">
                    <a16:rowId xmlns:a16="http://schemas.microsoft.com/office/drawing/2014/main" val="1699990805"/>
                  </a:ext>
                </a:extLst>
              </a:tr>
              <a:tr h="714194">
                <a:tc>
                  <a:txBody>
                    <a:bodyPr/>
                    <a:lstStyle/>
                    <a:p>
                      <a:pPr algn="l" fontAlgn="t"/>
                      <a:r>
                        <a:rPr lang="en-US" sz="1200" b="1">
                          <a:effectLst/>
                        </a:rPr>
                        <a:t>Embeddings</a:t>
                      </a:r>
                      <a:endParaRPr lang="en-US" sz="1200">
                        <a:effectLst/>
                      </a:endParaRPr>
                    </a:p>
                  </a:txBody>
                  <a:tcPr>
                    <a:lnL w="12700" cap="flat" cmpd="sng" algn="ctr">
                      <a:noFill/>
                      <a:prstDash val="solid"/>
                      <a:round/>
                      <a:headEnd type="none" w="med" len="med"/>
                      <a:tailEnd type="none" w="med" len="med"/>
                    </a:lnL>
                  </a:tcPr>
                </a:tc>
                <a:tc>
                  <a:txBody>
                    <a:bodyPr/>
                    <a:lstStyle/>
                    <a:p>
                      <a:pPr algn="l" fontAlgn="t"/>
                      <a:r>
                        <a:rPr lang="en-US" sz="1200" dirty="0">
                          <a:effectLst/>
                        </a:rPr>
                        <a:t>Embeddings are further broken down into three families of models for different functionalities: similarity, text search, and code search.</a:t>
                      </a:r>
                    </a:p>
                  </a:txBody>
                  <a:tcPr/>
                </a:tc>
                <a:tc>
                  <a:txBody>
                    <a:bodyPr/>
                    <a:lstStyle/>
                    <a:p>
                      <a:pPr algn="l" fontAlgn="t"/>
                      <a:endParaRPr lang="en-US" sz="1200" dirty="0">
                        <a:effectLst/>
                      </a:endParaRPr>
                    </a:p>
                  </a:txBody>
                  <a:tcPr/>
                </a:tc>
                <a:extLst>
                  <a:ext uri="{0D108BD9-81ED-4DB2-BD59-A6C34878D82A}">
                    <a16:rowId xmlns:a16="http://schemas.microsoft.com/office/drawing/2014/main" val="3388671141"/>
                  </a:ext>
                </a:extLst>
              </a:tr>
            </a:tbl>
          </a:graphicData>
        </a:graphic>
      </p:graphicFrame>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402137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extLst>
              <p:ext uri="{D42A27DB-BD31-4B8C-83A1-F6EECF244321}">
                <p14:modId xmlns:p14="http://schemas.microsoft.com/office/powerpoint/2010/main" val="542725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87" imgH="488" progId="TCLayout.ActiveDocument.1">
                  <p:embed/>
                </p:oleObj>
              </mc:Choice>
              <mc:Fallback>
                <p:oleObj name="think-cell Slide" r:id="rId4" imgW="487" imgH="488" progId="TCLayout.ActiveDocument.1">
                  <p:embed/>
                  <p:pic>
                    <p:nvPicPr>
                      <p:cNvPr id="9" name="Object 8" hidden="1">
                        <a:extLst>
                          <a:ext uri="{FF2B5EF4-FFF2-40B4-BE49-F238E27FC236}">
                            <a16:creationId xmlns:a16="http://schemas.microsoft.com/office/drawing/2014/main" id="{89868679-2C63-86CF-4032-CF24F10195E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b="0" i="0" dirty="0">
                <a:solidFill>
                  <a:srgbClr val="161616"/>
                </a:solidFill>
                <a:effectLst/>
                <a:latin typeface="Segoe UI" panose="020B0502040204020203" pitchFamily="34" charset="0"/>
              </a:rPr>
              <a:t>Develop NLP solution with 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Service</a:t>
            </a: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601360" y="1944834"/>
            <a:ext cx="9571416" cy="3708664"/>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lgn="just">
              <a:buFont typeface="Arial" panose="020B0604020202020204" pitchFamily="34" charset="0"/>
              <a:buChar char="•"/>
            </a:pPr>
            <a:r>
              <a:rPr lang="en-US" b="0" i="0" dirty="0">
                <a:solidFill>
                  <a:srgbClr val="222222"/>
                </a:solidFill>
                <a:effectLst/>
                <a:latin typeface="segoe-ui_light"/>
              </a:rPr>
              <a:t>Provision an Azure </a:t>
            </a:r>
            <a:r>
              <a:rPr lang="en-US" b="0" i="0" dirty="0" err="1">
                <a:solidFill>
                  <a:srgbClr val="222222"/>
                </a:solidFill>
                <a:effectLst/>
                <a:latin typeface="segoe-ui_light"/>
              </a:rPr>
              <a:t>OpenAI</a:t>
            </a:r>
            <a:r>
              <a:rPr lang="en-US" b="0" i="0" dirty="0">
                <a:solidFill>
                  <a:srgbClr val="222222"/>
                </a:solidFill>
                <a:effectLst/>
                <a:latin typeface="segoe-ui_light"/>
              </a:rPr>
              <a:t> resource</a:t>
            </a:r>
          </a:p>
          <a:p>
            <a:pPr marL="342900" indent="-342900" algn="just">
              <a:buFont typeface="Arial" panose="020B0604020202020204" pitchFamily="34" charset="0"/>
              <a:buChar char="•"/>
            </a:pPr>
            <a:endParaRPr lang="en-US" b="0" i="0" dirty="0">
              <a:solidFill>
                <a:srgbClr val="323130"/>
              </a:solidFill>
              <a:effectLst/>
              <a:latin typeface="Segoe UI" panose="020B0502040204020203" pitchFamily="34" charset="0"/>
            </a:endParaRPr>
          </a:p>
          <a:p>
            <a:pPr marL="342900" indent="-342900" algn="just">
              <a:buFont typeface="Arial" panose="020B0604020202020204" pitchFamily="34" charset="0"/>
              <a:buChar char="•"/>
            </a:pPr>
            <a:r>
              <a:rPr lang="en-US" b="0" i="0" dirty="0">
                <a:solidFill>
                  <a:srgbClr val="222222"/>
                </a:solidFill>
                <a:effectLst/>
                <a:latin typeface="segoe-ui_light"/>
              </a:rPr>
              <a:t>Deploy a model</a:t>
            </a:r>
          </a:p>
          <a:p>
            <a:pPr marL="342900" indent="-342900" algn="just">
              <a:buFont typeface="Arial" panose="020B0604020202020204" pitchFamily="34" charset="0"/>
              <a:buChar char="•"/>
            </a:pPr>
            <a:endParaRPr lang="en-US" dirty="0">
              <a:solidFill>
                <a:srgbClr val="222222"/>
              </a:solidFill>
              <a:latin typeface="segoe-ui_light"/>
            </a:endParaRPr>
          </a:p>
          <a:p>
            <a:pPr marL="342900" indent="-342900" algn="just">
              <a:buFont typeface="Arial" panose="020B0604020202020204" pitchFamily="34" charset="0"/>
              <a:buChar char="•"/>
            </a:pPr>
            <a:r>
              <a:rPr lang="en-US" b="0" i="0" dirty="0">
                <a:solidFill>
                  <a:srgbClr val="222222"/>
                </a:solidFill>
                <a:effectLst/>
                <a:latin typeface="segoe-ui_light"/>
              </a:rPr>
              <a:t>Explore a model in the Completions playground</a:t>
            </a:r>
          </a:p>
          <a:p>
            <a:pPr marL="342900" indent="-342900" algn="just">
              <a:buFont typeface="Arial" panose="020B0604020202020204" pitchFamily="34" charset="0"/>
              <a:buChar char="•"/>
            </a:pPr>
            <a:endParaRPr lang="en-US" b="0" i="0" dirty="0">
              <a:solidFill>
                <a:srgbClr val="222222"/>
              </a:solidFill>
              <a:effectLst/>
              <a:latin typeface="segoe-ui_light"/>
            </a:endParaRPr>
          </a:p>
          <a:p>
            <a:pPr marL="342900" indent="-342900" algn="just">
              <a:buFont typeface="Arial" panose="020B0604020202020204" pitchFamily="34" charset="0"/>
              <a:buChar char="•"/>
            </a:pPr>
            <a:r>
              <a:rPr lang="en-US" b="0" i="0" dirty="0">
                <a:solidFill>
                  <a:srgbClr val="222222"/>
                </a:solidFill>
                <a:effectLst/>
                <a:latin typeface="segoe-ui_light"/>
              </a:rPr>
              <a:t>Use a model to classify text</a:t>
            </a:r>
          </a:p>
          <a:p>
            <a:pPr marL="342900" indent="-342900" algn="just">
              <a:buFont typeface="Arial" panose="020B0604020202020204" pitchFamily="34" charset="0"/>
              <a:buChar char="•"/>
            </a:pPr>
            <a:endParaRPr lang="en-US" b="0" i="0" dirty="0">
              <a:solidFill>
                <a:srgbClr val="222222"/>
              </a:solidFill>
              <a:effectLst/>
              <a:latin typeface="segoe-ui_light"/>
            </a:endParaRPr>
          </a:p>
          <a:p>
            <a:pPr marL="342900" indent="-342900" algn="just">
              <a:buFont typeface="Arial" panose="020B0604020202020204" pitchFamily="34" charset="0"/>
              <a:buChar char="•"/>
            </a:pPr>
            <a:r>
              <a:rPr lang="en-US" b="0" i="0" dirty="0">
                <a:solidFill>
                  <a:srgbClr val="222222"/>
                </a:solidFill>
                <a:effectLst/>
                <a:latin typeface="segoe-ui_light"/>
              </a:rPr>
              <a:t>Explore code-generation</a:t>
            </a:r>
            <a:endParaRPr lang="en-US" b="1" dirty="0"/>
          </a:p>
        </p:txBody>
      </p:sp>
    </p:spTree>
    <p:extLst>
      <p:ext uri="{BB962C8B-B14F-4D97-AF65-F5344CB8AC3E}">
        <p14:creationId xmlns:p14="http://schemas.microsoft.com/office/powerpoint/2010/main" val="3290459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D341437-3638-859D-8519-0B2B4AAA4878}"/>
              </a:ext>
            </a:extLst>
          </p:cNvPr>
          <p:cNvGraphicFramePr>
            <a:graphicFrameLocks noChangeAspect="1"/>
          </p:cNvGraphicFramePr>
          <p:nvPr>
            <p:custDataLst>
              <p:tags r:id="rId1"/>
            </p:custDataLst>
            <p:extLst>
              <p:ext uri="{D42A27DB-BD31-4B8C-83A1-F6EECF244321}">
                <p14:modId xmlns:p14="http://schemas.microsoft.com/office/powerpoint/2010/main" val="2335024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5" name="Object 4" hidden="1">
                        <a:extLst>
                          <a:ext uri="{FF2B5EF4-FFF2-40B4-BE49-F238E27FC236}">
                            <a16:creationId xmlns:a16="http://schemas.microsoft.com/office/drawing/2014/main" id="{DD341437-3638-859D-8519-0B2B4AAA487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154794" y="2148840"/>
            <a:ext cx="5750972" cy="1715531"/>
          </a:xfrm>
        </p:spPr>
        <p:txBody>
          <a:bodyPr vert="horz"/>
          <a:lstStyle/>
          <a:p>
            <a:r>
              <a:rPr lang="en-US" dirty="0"/>
              <a:t>Prompt engineering with Azure Open AI</a:t>
            </a:r>
          </a:p>
        </p:txBody>
      </p:sp>
    </p:spTree>
    <p:extLst>
      <p:ext uri="{BB962C8B-B14F-4D97-AF65-F5344CB8AC3E}">
        <p14:creationId xmlns:p14="http://schemas.microsoft.com/office/powerpoint/2010/main" val="2225052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9" name="Object 8" hidden="1">
                        <a:extLst>
                          <a:ext uri="{FF2B5EF4-FFF2-40B4-BE49-F238E27FC236}">
                            <a16:creationId xmlns:a16="http://schemas.microsoft.com/office/drawing/2014/main" id="{89868679-2C63-86CF-4032-CF24F10195E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b="0" i="0" dirty="0">
                <a:solidFill>
                  <a:srgbClr val="161616"/>
                </a:solidFill>
                <a:effectLst/>
                <a:latin typeface="Segoe UI" panose="020B0502040204020203" pitchFamily="34" charset="0"/>
              </a:rPr>
              <a:t>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Service brings generative AI models to the Azure platform</a:t>
            </a:r>
            <a:endParaRPr lang="en-US" dirty="0"/>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err="1"/>
              <a:t>ChatGPT</a:t>
            </a:r>
            <a:endParaRPr lang="en-US" dirty="0"/>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solidFill>
                  <a:srgbClr val="161616"/>
                </a:solidFill>
                <a:latin typeface="Segoe UI" panose="020B0502040204020203" pitchFamily="34" charset="0"/>
              </a:rPr>
              <a:t>A</a:t>
            </a:r>
            <a:r>
              <a:rPr lang="en-US" b="0" i="0" dirty="0">
                <a:solidFill>
                  <a:srgbClr val="161616"/>
                </a:solidFill>
                <a:effectLst/>
                <a:latin typeface="Segoe UI" panose="020B0502040204020203" pitchFamily="34" charset="0"/>
              </a:rPr>
              <a:t> chatbot built by the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research company that takes in natural language input from a user and returns a machine-created, human-like response.</a:t>
            </a:r>
            <a:endParaRPr lang="en-US" dirty="0"/>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GitHub Copilot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GitHub Copilot uses the </a:t>
            </a:r>
            <a:r>
              <a:rPr lang="en-US" dirty="0" err="1"/>
              <a:t>OpenAI</a:t>
            </a:r>
            <a:r>
              <a:rPr lang="en-US" dirty="0"/>
              <a:t> Codex to suggest code and entire functions in real-time, right from your editor.​​</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DALL·E 2</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An AI system that can create realistic images and art from a description in natural .language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601360" y="1944834"/>
            <a:ext cx="9571416" cy="55279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b="0" i="0" dirty="0">
                <a:solidFill>
                  <a:srgbClr val="161616"/>
                </a:solidFill>
                <a:effectLst/>
                <a:latin typeface="Segoe UI" panose="020B0502040204020203" pitchFamily="34" charset="0"/>
              </a:rPr>
              <a:t>Many </a:t>
            </a:r>
            <a:r>
              <a:rPr lang="en-US" b="1" i="0" dirty="0">
                <a:solidFill>
                  <a:srgbClr val="161616"/>
                </a:solidFill>
                <a:effectLst/>
                <a:latin typeface="Segoe UI" panose="020B0502040204020203" pitchFamily="34" charset="0"/>
              </a:rPr>
              <a:t>generative AI </a:t>
            </a:r>
            <a:r>
              <a:rPr lang="en-US" b="0" i="0" dirty="0">
                <a:solidFill>
                  <a:srgbClr val="161616"/>
                </a:solidFill>
                <a:effectLst/>
                <a:latin typeface="Segoe UI" panose="020B0502040204020203" pitchFamily="34" charset="0"/>
              </a:rPr>
              <a:t>models are a subset of </a:t>
            </a:r>
            <a:r>
              <a:rPr lang="en-US" b="1" i="0" dirty="0">
                <a:solidFill>
                  <a:srgbClr val="161616"/>
                </a:solidFill>
                <a:effectLst/>
                <a:latin typeface="Segoe UI" panose="020B0502040204020203" pitchFamily="34" charset="0"/>
              </a:rPr>
              <a:t>deep learning algorithms</a:t>
            </a:r>
            <a:endParaRPr lang="en-US" b="1" dirty="0"/>
          </a:p>
        </p:txBody>
      </p:sp>
    </p:spTree>
    <p:extLst>
      <p:ext uri="{BB962C8B-B14F-4D97-AF65-F5344CB8AC3E}">
        <p14:creationId xmlns:p14="http://schemas.microsoft.com/office/powerpoint/2010/main" val="705056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9" name="Object 8" hidden="1">
                        <a:extLst>
                          <a:ext uri="{FF2B5EF4-FFF2-40B4-BE49-F238E27FC236}">
                            <a16:creationId xmlns:a16="http://schemas.microsoft.com/office/drawing/2014/main" id="{89868679-2C63-86CF-4032-CF24F10195E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b="0" i="0" dirty="0">
                <a:solidFill>
                  <a:srgbClr val="161616"/>
                </a:solidFill>
                <a:effectLst/>
                <a:latin typeface="Segoe UI" panose="020B0502040204020203" pitchFamily="34" charset="0"/>
              </a:rPr>
              <a:t>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Service</a:t>
            </a: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601360" y="1944834"/>
            <a:ext cx="9571416" cy="3708664"/>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lgn="just">
              <a:buFont typeface="Arial" panose="020B0604020202020204" pitchFamily="34" charset="0"/>
              <a:buChar char="•"/>
            </a:pPr>
            <a:r>
              <a:rPr lang="en-US" b="0" i="0" dirty="0">
                <a:solidFill>
                  <a:srgbClr val="323130"/>
                </a:solidFill>
                <a:effectLst/>
                <a:latin typeface="Segoe UI" panose="020B0502040204020203" pitchFamily="34" charset="0"/>
              </a:rPr>
              <a:t>Azure </a:t>
            </a:r>
            <a:r>
              <a:rPr lang="en-US" b="0" i="0" dirty="0" err="1">
                <a:solidFill>
                  <a:srgbClr val="323130"/>
                </a:solidFill>
                <a:effectLst/>
                <a:latin typeface="Segoe UI" panose="020B0502040204020203" pitchFamily="34" charset="0"/>
              </a:rPr>
              <a:t>OpenAI</a:t>
            </a:r>
            <a:r>
              <a:rPr lang="en-US" b="0" i="0" dirty="0">
                <a:solidFill>
                  <a:srgbClr val="323130"/>
                </a:solidFill>
                <a:effectLst/>
                <a:latin typeface="Segoe UI" panose="020B0502040204020203" pitchFamily="34" charset="0"/>
              </a:rPr>
              <a:t> Service provides access to </a:t>
            </a:r>
            <a:r>
              <a:rPr lang="en-US" b="0" i="0" dirty="0" err="1">
                <a:solidFill>
                  <a:srgbClr val="323130"/>
                </a:solidFill>
                <a:effectLst/>
                <a:latin typeface="Segoe UI" panose="020B0502040204020203" pitchFamily="34" charset="0"/>
              </a:rPr>
              <a:t>OpenAI's</a:t>
            </a:r>
            <a:r>
              <a:rPr lang="en-US" b="0" i="0" dirty="0">
                <a:solidFill>
                  <a:srgbClr val="323130"/>
                </a:solidFill>
                <a:effectLst/>
                <a:latin typeface="Segoe UI" panose="020B0502040204020203" pitchFamily="34" charset="0"/>
              </a:rPr>
              <a:t> language models, such as GPT-4, Codex, and Embeddings, for tasks like content generation, summarization, semantic search, and natural language to code translation</a:t>
            </a:r>
          </a:p>
          <a:p>
            <a:pPr marL="342900" indent="-342900" algn="just">
              <a:buFont typeface="Arial" panose="020B0604020202020204" pitchFamily="34" charset="0"/>
              <a:buChar char="•"/>
            </a:pPr>
            <a:endParaRPr lang="en-US" b="0" i="0" dirty="0">
              <a:solidFill>
                <a:srgbClr val="323130"/>
              </a:solidFill>
              <a:effectLst/>
              <a:latin typeface="Segoe UI" panose="020B0502040204020203" pitchFamily="34" charset="0"/>
            </a:endParaRPr>
          </a:p>
          <a:p>
            <a:pPr marL="342900" indent="-342900" algn="just">
              <a:buFont typeface="Arial" panose="020B0604020202020204" pitchFamily="34" charset="0"/>
              <a:buChar char="•"/>
            </a:pPr>
            <a:r>
              <a:rPr lang="en-US" b="0" i="0" dirty="0">
                <a:solidFill>
                  <a:srgbClr val="323130"/>
                </a:solidFill>
                <a:effectLst/>
                <a:latin typeface="Segoe UI" panose="020B0502040204020203" pitchFamily="34" charset="0"/>
              </a:rPr>
              <a:t>It can be accessed through REST APIs, Python SDK, or the Azure </a:t>
            </a:r>
            <a:r>
              <a:rPr lang="en-US" b="0" i="0" dirty="0" err="1">
                <a:solidFill>
                  <a:srgbClr val="323130"/>
                </a:solidFill>
                <a:effectLst/>
                <a:latin typeface="Segoe UI" panose="020B0502040204020203" pitchFamily="34" charset="0"/>
              </a:rPr>
              <a:t>OpenAI</a:t>
            </a:r>
            <a:r>
              <a:rPr lang="en-US" b="0" i="0" dirty="0">
                <a:solidFill>
                  <a:srgbClr val="323130"/>
                </a:solidFill>
                <a:effectLst/>
                <a:latin typeface="Segoe UI" panose="020B0502040204020203" pitchFamily="34" charset="0"/>
              </a:rPr>
              <a:t> Studio web-based interface</a:t>
            </a:r>
          </a:p>
          <a:p>
            <a:pPr marL="342900" indent="-342900" algn="just">
              <a:buFont typeface="Arial" panose="020B0604020202020204" pitchFamily="34" charset="0"/>
              <a:buChar char="•"/>
            </a:pPr>
            <a:endParaRPr lang="en-US" b="0" i="0" dirty="0">
              <a:solidFill>
                <a:srgbClr val="323130"/>
              </a:solidFill>
              <a:effectLst/>
              <a:latin typeface="Segoe UI" panose="020B0502040204020203" pitchFamily="34" charset="0"/>
            </a:endParaRPr>
          </a:p>
          <a:p>
            <a:pPr marL="342900" indent="-342900" algn="just">
              <a:buFont typeface="Arial" panose="020B0604020202020204" pitchFamily="34" charset="0"/>
              <a:buChar char="•"/>
            </a:pPr>
            <a:r>
              <a:rPr lang="en-US" b="0" i="0" dirty="0">
                <a:solidFill>
                  <a:srgbClr val="161616"/>
                </a:solidFill>
                <a:effectLst/>
                <a:latin typeface="Segoe UI" panose="020B0502040204020203" pitchFamily="34" charset="0"/>
              </a:rPr>
              <a:t>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Service is currently in limited access. Users need to apply for service access at </a:t>
            </a:r>
            <a:r>
              <a:rPr lang="en-US" b="0" i="0" u="none" strike="noStrike" dirty="0">
                <a:effectLst/>
                <a:latin typeface="Segoe UI" panose="020B0502040204020203" pitchFamily="34" charset="0"/>
                <a:hlinkClick r:id="rId5"/>
              </a:rPr>
              <a:t>https://aka.ms/oai/access</a:t>
            </a:r>
            <a:endParaRPr lang="en-US" u="none" strike="noStrike" dirty="0">
              <a:solidFill>
                <a:srgbClr val="161616"/>
              </a:solidFill>
              <a:latin typeface="Segoe UI" panose="020B0502040204020203" pitchFamily="34" charset="0"/>
            </a:endParaRPr>
          </a:p>
          <a:p>
            <a:endParaRPr lang="en-US" b="1" dirty="0"/>
          </a:p>
        </p:txBody>
      </p:sp>
    </p:spTree>
    <p:extLst>
      <p:ext uri="{BB962C8B-B14F-4D97-AF65-F5344CB8AC3E}">
        <p14:creationId xmlns:p14="http://schemas.microsoft.com/office/powerpoint/2010/main" val="3848092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D6FC67A-C919-80F8-52C9-D4DDDBFF784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5" name="Object 4" hidden="1">
                        <a:extLst>
                          <a:ext uri="{FF2B5EF4-FFF2-40B4-BE49-F238E27FC236}">
                            <a16:creationId xmlns:a16="http://schemas.microsoft.com/office/drawing/2014/main" id="{CD6FC67A-C919-80F8-52C9-D4DDDBFF784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vert="horz"/>
          <a:lstStyle/>
          <a:p>
            <a:r>
              <a:rPr lang="en-US" dirty="0"/>
              <a:t>Types of generative AI models</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nvPr>
        </p:nvGraphicFramePr>
        <p:xfrm>
          <a:off x="838199" y="2111375"/>
          <a:ext cx="10640538" cy="3570970"/>
        </p:xfrm>
        <a:graphic>
          <a:graphicData uri="http://schemas.openxmlformats.org/drawingml/2006/table">
            <a:tbl>
              <a:tblPr firstRow="1" bandRow="1">
                <a:tableStyleId>{7E9639D4-E3E2-4D34-9284-5A2195B3D0D7}</a:tableStyleId>
              </a:tblPr>
              <a:tblGrid>
                <a:gridCol w="2296500">
                  <a:extLst>
                    <a:ext uri="{9D8B030D-6E8A-4147-A177-3AD203B41FA5}">
                      <a16:colId xmlns:a16="http://schemas.microsoft.com/office/drawing/2014/main" val="3261104555"/>
                    </a:ext>
                  </a:extLst>
                </a:gridCol>
                <a:gridCol w="5846844">
                  <a:extLst>
                    <a:ext uri="{9D8B030D-6E8A-4147-A177-3AD203B41FA5}">
                      <a16:colId xmlns:a16="http://schemas.microsoft.com/office/drawing/2014/main" val="2547279344"/>
                    </a:ext>
                  </a:extLst>
                </a:gridCol>
                <a:gridCol w="2497194">
                  <a:extLst>
                    <a:ext uri="{9D8B030D-6E8A-4147-A177-3AD203B41FA5}">
                      <a16:colId xmlns:a16="http://schemas.microsoft.com/office/drawing/2014/main" val="2366228292"/>
                    </a:ext>
                  </a:extLst>
                </a:gridCol>
              </a:tblGrid>
              <a:tr h="714194">
                <a:tc>
                  <a:txBody>
                    <a:bodyPr/>
                    <a:lstStyle/>
                    <a:p>
                      <a:pPr algn="l" rtl="0" fontAlgn="auto"/>
                      <a:r>
                        <a:rPr lang="en-US" sz="1600" b="1" i="0" dirty="0">
                          <a:solidFill>
                            <a:srgbClr val="FFFFFF"/>
                          </a:solidFill>
                          <a:effectLst/>
                          <a:latin typeface="+mn-lt"/>
                        </a:rPr>
                        <a:t>​Family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800" b="1" i="0" kern="1200" dirty="0">
                          <a:solidFill>
                            <a:schemeClr val="bg1"/>
                          </a:solidFill>
                          <a:effectLst/>
                          <a:latin typeface="+mn-lt"/>
                          <a:ea typeface="+mn-ea"/>
                          <a:cs typeface="+mn-cs"/>
                        </a:rPr>
                        <a:t>Description</a:t>
                      </a:r>
                      <a:endParaRPr lang="en-US" sz="1600" b="1" i="0" dirty="0">
                        <a:solidFill>
                          <a:schemeClr val="accent1"/>
                        </a:solidFill>
                        <a:effectLst/>
                        <a:latin typeface="+mn-lt"/>
                      </a:endParaRPr>
                    </a:p>
                  </a:txBody>
                  <a:tcPr anchor="ctr">
                    <a:lnL w="12700" cap="flat" cmpd="sng" algn="ctr">
                      <a:solidFill>
                        <a:schemeClr val="tx1"/>
                      </a:solidFill>
                      <a:prstDash val="solid"/>
                      <a:round/>
                      <a:headEnd type="none" w="med" len="med"/>
                      <a:tailEnd type="none" w="med" len="med"/>
                    </a:lnL>
                  </a:tcPr>
                </a:tc>
                <a:tc>
                  <a:txBody>
                    <a:bodyPr/>
                    <a:lstStyle/>
                    <a:p>
                      <a:pPr algn="l" rtl="0" fontAlgn="base"/>
                      <a:r>
                        <a:rPr lang="en-US" sz="1800" b="1" i="0" kern="1200" dirty="0">
                          <a:solidFill>
                            <a:schemeClr val="bg1"/>
                          </a:solidFill>
                          <a:effectLst/>
                          <a:latin typeface="+mn-lt"/>
                          <a:ea typeface="+mn-ea"/>
                          <a:cs typeface="+mn-cs"/>
                        </a:rPr>
                        <a:t>Base models within the Family</a:t>
                      </a:r>
                      <a:endParaRPr lang="en-US" sz="1600" b="1" i="0" dirty="0">
                        <a:solidFill>
                          <a:schemeClr val="accent1"/>
                        </a:solidFill>
                        <a:effectLst/>
                        <a:latin typeface="+mn-lt"/>
                      </a:endParaRPr>
                    </a:p>
                  </a:txBody>
                  <a:tcPr anchor="ctr"/>
                </a:tc>
                <a:extLst>
                  <a:ext uri="{0D108BD9-81ED-4DB2-BD59-A6C34878D82A}">
                    <a16:rowId xmlns:a16="http://schemas.microsoft.com/office/drawing/2014/main" val="3441328149"/>
                  </a:ext>
                </a:extLst>
              </a:tr>
              <a:tr h="714194">
                <a:tc>
                  <a:txBody>
                    <a:bodyPr/>
                    <a:lstStyle/>
                    <a:p>
                      <a:pPr algn="l" fontAlgn="t"/>
                      <a:r>
                        <a:rPr lang="en-US" sz="1200" b="1" dirty="0">
                          <a:effectLst/>
                        </a:rPr>
                        <a:t>GPT-4</a:t>
                      </a:r>
                      <a:endParaRPr lang="en-US" sz="1200" dirty="0">
                        <a:effectLst/>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t"/>
                      <a:r>
                        <a:rPr lang="en-US" sz="1200" dirty="0">
                          <a:effectLst/>
                        </a:rPr>
                        <a:t>Models that generate natural language </a:t>
                      </a:r>
                      <a:r>
                        <a:rPr lang="en-US" sz="1200" i="1" dirty="0">
                          <a:effectLst/>
                        </a:rPr>
                        <a:t>and</a:t>
                      </a:r>
                      <a:r>
                        <a:rPr lang="en-US" sz="1200" dirty="0">
                          <a:effectLst/>
                        </a:rPr>
                        <a:t> code. These models are currently in preview. </a:t>
                      </a:r>
                    </a:p>
                  </a:txBody>
                  <a:tcPr/>
                </a:tc>
                <a:tc>
                  <a:txBody>
                    <a:bodyPr/>
                    <a:lstStyle/>
                    <a:p>
                      <a:pPr algn="l" fontAlgn="t"/>
                      <a:r>
                        <a:rPr lang="en-US" sz="1200">
                          <a:effectLst/>
                        </a:rPr>
                        <a:t>gpt-4, gpt-4-32k</a:t>
                      </a:r>
                    </a:p>
                  </a:txBody>
                  <a:tcPr/>
                </a:tc>
                <a:extLst>
                  <a:ext uri="{0D108BD9-81ED-4DB2-BD59-A6C34878D82A}">
                    <a16:rowId xmlns:a16="http://schemas.microsoft.com/office/drawing/2014/main" val="3134841754"/>
                  </a:ext>
                </a:extLst>
              </a:tr>
              <a:tr h="714194">
                <a:tc>
                  <a:txBody>
                    <a:bodyPr/>
                    <a:lstStyle/>
                    <a:p>
                      <a:pPr algn="l" fontAlgn="t"/>
                      <a:r>
                        <a:rPr lang="en-US" sz="1200" b="1">
                          <a:effectLst/>
                        </a:rPr>
                        <a:t>GPT-3</a:t>
                      </a:r>
                      <a:endParaRPr lang="en-US" sz="1200">
                        <a:effectLst/>
                      </a:endParaRPr>
                    </a:p>
                  </a:txBody>
                  <a:tcPr>
                    <a:lnL w="12700" cap="flat" cmpd="sng" algn="ctr">
                      <a:noFill/>
                      <a:prstDash val="solid"/>
                      <a:round/>
                      <a:headEnd type="none" w="med" len="med"/>
                      <a:tailEnd type="none" w="med" len="med"/>
                    </a:lnL>
                  </a:tcPr>
                </a:tc>
                <a:tc>
                  <a:txBody>
                    <a:bodyPr/>
                    <a:lstStyle/>
                    <a:p>
                      <a:pPr algn="l" fontAlgn="t"/>
                      <a:r>
                        <a:rPr lang="en-US" sz="1200" dirty="0">
                          <a:effectLst/>
                        </a:rPr>
                        <a:t>Models that can understand and generate natural language.</a:t>
                      </a:r>
                    </a:p>
                  </a:txBody>
                  <a:tcPr/>
                </a:tc>
                <a:tc>
                  <a:txBody>
                    <a:bodyPr/>
                    <a:lstStyle/>
                    <a:p>
                      <a:pPr algn="l" fontAlgn="t"/>
                      <a:r>
                        <a:rPr lang="en-US" sz="1200">
                          <a:effectLst/>
                        </a:rPr>
                        <a:t>text-davinci-003, text-curie-001, text-babbage-001, text-ada-001, gpt-35-turbo</a:t>
                      </a:r>
                    </a:p>
                  </a:txBody>
                  <a:tcPr/>
                </a:tc>
                <a:extLst>
                  <a:ext uri="{0D108BD9-81ED-4DB2-BD59-A6C34878D82A}">
                    <a16:rowId xmlns:a16="http://schemas.microsoft.com/office/drawing/2014/main" val="4129140390"/>
                  </a:ext>
                </a:extLst>
              </a:tr>
              <a:tr h="714194">
                <a:tc>
                  <a:txBody>
                    <a:bodyPr/>
                    <a:lstStyle/>
                    <a:p>
                      <a:pPr algn="l" fontAlgn="t"/>
                      <a:r>
                        <a:rPr lang="en-US" sz="1200" b="1">
                          <a:effectLst/>
                        </a:rPr>
                        <a:t>Codex</a:t>
                      </a:r>
                      <a:endParaRPr lang="en-US" sz="1200">
                        <a:effectLst/>
                      </a:endParaRPr>
                    </a:p>
                  </a:txBody>
                  <a:tcPr>
                    <a:lnL w="12700" cap="flat" cmpd="sng" algn="ctr">
                      <a:noFill/>
                      <a:prstDash val="solid"/>
                      <a:round/>
                      <a:headEnd type="none" w="med" len="med"/>
                      <a:tailEnd type="none" w="med" len="med"/>
                    </a:lnL>
                  </a:tcPr>
                </a:tc>
                <a:tc>
                  <a:txBody>
                    <a:bodyPr/>
                    <a:lstStyle/>
                    <a:p>
                      <a:pPr algn="l" fontAlgn="t"/>
                      <a:r>
                        <a:rPr lang="en-US" sz="1200">
                          <a:effectLst/>
                        </a:rPr>
                        <a:t>Models that can understand and generate code, including translating natural language to code.</a:t>
                      </a:r>
                    </a:p>
                  </a:txBody>
                  <a:tcPr/>
                </a:tc>
                <a:tc>
                  <a:txBody>
                    <a:bodyPr/>
                    <a:lstStyle/>
                    <a:p>
                      <a:pPr algn="l" fontAlgn="t"/>
                      <a:r>
                        <a:rPr lang="en-US" sz="1200">
                          <a:effectLst/>
                        </a:rPr>
                        <a:t>code-davinci-002, code-cushman-001</a:t>
                      </a:r>
                    </a:p>
                  </a:txBody>
                  <a:tcPr/>
                </a:tc>
                <a:extLst>
                  <a:ext uri="{0D108BD9-81ED-4DB2-BD59-A6C34878D82A}">
                    <a16:rowId xmlns:a16="http://schemas.microsoft.com/office/drawing/2014/main" val="1699990805"/>
                  </a:ext>
                </a:extLst>
              </a:tr>
              <a:tr h="714194">
                <a:tc>
                  <a:txBody>
                    <a:bodyPr/>
                    <a:lstStyle/>
                    <a:p>
                      <a:pPr algn="l" fontAlgn="t"/>
                      <a:r>
                        <a:rPr lang="en-US" sz="1200" b="1">
                          <a:effectLst/>
                        </a:rPr>
                        <a:t>Embeddings</a:t>
                      </a:r>
                      <a:endParaRPr lang="en-US" sz="1200">
                        <a:effectLst/>
                      </a:endParaRPr>
                    </a:p>
                  </a:txBody>
                  <a:tcPr>
                    <a:lnL w="12700" cap="flat" cmpd="sng" algn="ctr">
                      <a:noFill/>
                      <a:prstDash val="solid"/>
                      <a:round/>
                      <a:headEnd type="none" w="med" len="med"/>
                      <a:tailEnd type="none" w="med" len="med"/>
                    </a:lnL>
                  </a:tcPr>
                </a:tc>
                <a:tc>
                  <a:txBody>
                    <a:bodyPr/>
                    <a:lstStyle/>
                    <a:p>
                      <a:pPr algn="l" fontAlgn="t"/>
                      <a:r>
                        <a:rPr lang="en-US" sz="1200" dirty="0">
                          <a:effectLst/>
                        </a:rPr>
                        <a:t>Embeddings are further broken down into three families of models for different functionalities: similarity, text search, and code search.</a:t>
                      </a:r>
                    </a:p>
                  </a:txBody>
                  <a:tcPr/>
                </a:tc>
                <a:tc>
                  <a:txBody>
                    <a:bodyPr/>
                    <a:lstStyle/>
                    <a:p>
                      <a:pPr algn="l" fontAlgn="t"/>
                      <a:endParaRPr lang="en-US" sz="1200" dirty="0">
                        <a:effectLst/>
                      </a:endParaRPr>
                    </a:p>
                  </a:txBody>
                  <a:tcPr/>
                </a:tc>
                <a:extLst>
                  <a:ext uri="{0D108BD9-81ED-4DB2-BD59-A6C34878D82A}">
                    <a16:rowId xmlns:a16="http://schemas.microsoft.com/office/drawing/2014/main" val="3388671141"/>
                  </a:ext>
                </a:extLst>
              </a:tr>
            </a:tbl>
          </a:graphicData>
        </a:graphic>
      </p:graphicFrame>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2656843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87" imgH="488" progId="TCLayout.ActiveDocument.1">
                  <p:embed/>
                </p:oleObj>
              </mc:Choice>
              <mc:Fallback>
                <p:oleObj name="think-cell Slide" r:id="rId4" imgW="487" imgH="488" progId="TCLayout.ActiveDocument.1">
                  <p:embed/>
                  <p:pic>
                    <p:nvPicPr>
                      <p:cNvPr id="9" name="Object 8" hidden="1">
                        <a:extLst>
                          <a:ext uri="{FF2B5EF4-FFF2-40B4-BE49-F238E27FC236}">
                            <a16:creationId xmlns:a16="http://schemas.microsoft.com/office/drawing/2014/main" id="{89868679-2C63-86CF-4032-CF24F10195E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b="0" i="0" dirty="0">
                <a:solidFill>
                  <a:srgbClr val="161616"/>
                </a:solidFill>
                <a:effectLst/>
                <a:latin typeface="Segoe UI" panose="020B0502040204020203" pitchFamily="34" charset="0"/>
              </a:rPr>
              <a:t>Get Started with 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Service</a:t>
            </a: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601360" y="1944834"/>
            <a:ext cx="9571416" cy="3708664"/>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lgn="just">
              <a:buFont typeface="Arial" panose="020B0604020202020204" pitchFamily="34" charset="0"/>
              <a:buChar char="•"/>
            </a:pPr>
            <a:r>
              <a:rPr lang="en-US" b="0" i="0" dirty="0">
                <a:solidFill>
                  <a:srgbClr val="222222"/>
                </a:solidFill>
                <a:effectLst/>
                <a:latin typeface="segoe-ui_light"/>
              </a:rPr>
              <a:t>Provision an Azure </a:t>
            </a:r>
            <a:r>
              <a:rPr lang="en-US" b="0" i="0" dirty="0" err="1">
                <a:solidFill>
                  <a:srgbClr val="222222"/>
                </a:solidFill>
                <a:effectLst/>
                <a:latin typeface="segoe-ui_light"/>
              </a:rPr>
              <a:t>OpenAI</a:t>
            </a:r>
            <a:r>
              <a:rPr lang="en-US" b="0" i="0" dirty="0">
                <a:solidFill>
                  <a:srgbClr val="222222"/>
                </a:solidFill>
                <a:effectLst/>
                <a:latin typeface="segoe-ui_light"/>
              </a:rPr>
              <a:t> resource</a:t>
            </a:r>
          </a:p>
          <a:p>
            <a:pPr marL="342900" indent="-342900" algn="just">
              <a:buFont typeface="Arial" panose="020B0604020202020204" pitchFamily="34" charset="0"/>
              <a:buChar char="•"/>
            </a:pPr>
            <a:endParaRPr lang="en-US" b="0" i="0" dirty="0">
              <a:solidFill>
                <a:srgbClr val="323130"/>
              </a:solidFill>
              <a:effectLst/>
              <a:latin typeface="Segoe UI" panose="020B0502040204020203" pitchFamily="34" charset="0"/>
            </a:endParaRPr>
          </a:p>
          <a:p>
            <a:pPr marL="342900" indent="-342900" algn="just">
              <a:buFont typeface="Arial" panose="020B0604020202020204" pitchFamily="34" charset="0"/>
              <a:buChar char="•"/>
            </a:pPr>
            <a:r>
              <a:rPr lang="en-US" b="0" i="0" dirty="0">
                <a:solidFill>
                  <a:srgbClr val="222222"/>
                </a:solidFill>
                <a:effectLst/>
                <a:latin typeface="segoe-ui_light"/>
              </a:rPr>
              <a:t>Deploy a model</a:t>
            </a:r>
          </a:p>
          <a:p>
            <a:pPr marL="342900" indent="-342900" algn="just">
              <a:buFont typeface="Arial" panose="020B0604020202020204" pitchFamily="34" charset="0"/>
              <a:buChar char="•"/>
            </a:pPr>
            <a:endParaRPr lang="en-US" dirty="0">
              <a:solidFill>
                <a:srgbClr val="222222"/>
              </a:solidFill>
              <a:latin typeface="segoe-ui_light"/>
            </a:endParaRPr>
          </a:p>
          <a:p>
            <a:pPr marL="342900" indent="-342900" algn="just">
              <a:buFont typeface="Arial" panose="020B0604020202020204" pitchFamily="34" charset="0"/>
              <a:buChar char="•"/>
            </a:pPr>
            <a:r>
              <a:rPr lang="en-US" b="0" i="0" dirty="0">
                <a:solidFill>
                  <a:srgbClr val="222222"/>
                </a:solidFill>
                <a:effectLst/>
                <a:latin typeface="segoe-ui_light"/>
              </a:rPr>
              <a:t>Explore a model in the Completions playground</a:t>
            </a:r>
          </a:p>
          <a:p>
            <a:pPr marL="342900" indent="-342900" algn="just">
              <a:buFont typeface="Arial" panose="020B0604020202020204" pitchFamily="34" charset="0"/>
              <a:buChar char="•"/>
            </a:pPr>
            <a:endParaRPr lang="en-US" b="0" i="0" dirty="0">
              <a:solidFill>
                <a:srgbClr val="222222"/>
              </a:solidFill>
              <a:effectLst/>
              <a:latin typeface="segoe-ui_light"/>
            </a:endParaRPr>
          </a:p>
          <a:p>
            <a:pPr marL="342900" indent="-342900" algn="just">
              <a:buFont typeface="Arial" panose="020B0604020202020204" pitchFamily="34" charset="0"/>
              <a:buChar char="•"/>
            </a:pPr>
            <a:r>
              <a:rPr lang="en-US" b="0" i="0" dirty="0">
                <a:solidFill>
                  <a:srgbClr val="222222"/>
                </a:solidFill>
                <a:effectLst/>
                <a:latin typeface="segoe-ui_light"/>
              </a:rPr>
              <a:t>Use a model to classify text</a:t>
            </a:r>
          </a:p>
          <a:p>
            <a:pPr marL="342900" indent="-342900" algn="just">
              <a:buFont typeface="Arial" panose="020B0604020202020204" pitchFamily="34" charset="0"/>
              <a:buChar char="•"/>
            </a:pPr>
            <a:endParaRPr lang="en-US" b="0" i="0" dirty="0">
              <a:solidFill>
                <a:srgbClr val="222222"/>
              </a:solidFill>
              <a:effectLst/>
              <a:latin typeface="segoe-ui_light"/>
            </a:endParaRPr>
          </a:p>
          <a:p>
            <a:pPr marL="342900" indent="-342900" algn="just">
              <a:buFont typeface="Arial" panose="020B0604020202020204" pitchFamily="34" charset="0"/>
              <a:buChar char="•"/>
            </a:pPr>
            <a:r>
              <a:rPr lang="en-US" b="0" i="0" dirty="0">
                <a:solidFill>
                  <a:srgbClr val="222222"/>
                </a:solidFill>
                <a:effectLst/>
                <a:latin typeface="segoe-ui_light"/>
              </a:rPr>
              <a:t>Explore code-generation</a:t>
            </a:r>
            <a:endParaRPr lang="en-US" b="1" dirty="0"/>
          </a:p>
        </p:txBody>
      </p:sp>
    </p:spTree>
    <p:extLst>
      <p:ext uri="{BB962C8B-B14F-4D97-AF65-F5344CB8AC3E}">
        <p14:creationId xmlns:p14="http://schemas.microsoft.com/office/powerpoint/2010/main" val="1814654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D341437-3638-859D-8519-0B2B4AAA4878}"/>
              </a:ext>
            </a:extLst>
          </p:cNvPr>
          <p:cNvGraphicFramePr>
            <a:graphicFrameLocks noChangeAspect="1"/>
          </p:cNvGraphicFramePr>
          <p:nvPr>
            <p:custDataLst>
              <p:tags r:id="rId1"/>
            </p:custDataLst>
            <p:extLst>
              <p:ext uri="{D42A27DB-BD31-4B8C-83A1-F6EECF244321}">
                <p14:modId xmlns:p14="http://schemas.microsoft.com/office/powerpoint/2010/main" val="262076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5" name="Object 4" hidden="1">
                        <a:extLst>
                          <a:ext uri="{FF2B5EF4-FFF2-40B4-BE49-F238E27FC236}">
                            <a16:creationId xmlns:a16="http://schemas.microsoft.com/office/drawing/2014/main" id="{DD341437-3638-859D-8519-0B2B4AAA487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154794" y="2148840"/>
            <a:ext cx="5750972" cy="1715531"/>
          </a:xfrm>
        </p:spPr>
        <p:txBody>
          <a:bodyPr vert="horz"/>
          <a:lstStyle/>
          <a:p>
            <a:r>
              <a:rPr lang="en-US" dirty="0"/>
              <a:t>Integrate Azure Open AI into your app</a:t>
            </a:r>
          </a:p>
        </p:txBody>
      </p:sp>
    </p:spTree>
    <p:extLst>
      <p:ext uri="{BB962C8B-B14F-4D97-AF65-F5344CB8AC3E}">
        <p14:creationId xmlns:p14="http://schemas.microsoft.com/office/powerpoint/2010/main" val="900496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4245732" cy="2519363"/>
          </a:xfrm>
        </p:spPr>
        <p:txBody>
          <a:bodyPr>
            <a:normAutofit lnSpcReduction="10000"/>
          </a:bodyPr>
          <a:lstStyle/>
          <a:p>
            <a:r>
              <a:rPr lang="en-US" dirty="0"/>
              <a:t>Introduction</a:t>
            </a:r>
          </a:p>
          <a:p>
            <a:r>
              <a:rPr lang="en-US" dirty="0"/>
              <a:t>Introduction to Azure Open AI services</a:t>
            </a:r>
          </a:p>
          <a:p>
            <a:r>
              <a:rPr lang="en-US" dirty="0"/>
              <a:t>Develop NLP solutions with Azure Open AI</a:t>
            </a:r>
          </a:p>
          <a:p>
            <a:r>
              <a:rPr lang="en-US" dirty="0"/>
              <a:t>Prompt engineering with Azure Open AI</a:t>
            </a:r>
          </a:p>
          <a:p>
            <a:r>
              <a:rPr lang="en-US" dirty="0"/>
              <a:t>Integrate Azure Open AI into your app</a:t>
            </a:r>
          </a:p>
          <a:p>
            <a:r>
              <a:rPr lang="en-US" dirty="0"/>
              <a:t>Summary</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extLst>
              <p:ext uri="{D42A27DB-BD31-4B8C-83A1-F6EECF244321}">
                <p14:modId xmlns:p14="http://schemas.microsoft.com/office/powerpoint/2010/main" val="3801257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87" imgH="488" progId="TCLayout.ActiveDocument.1">
                  <p:embed/>
                </p:oleObj>
              </mc:Choice>
              <mc:Fallback>
                <p:oleObj name="think-cell Slide" r:id="rId4" imgW="487" imgH="488" progId="TCLayout.ActiveDocument.1">
                  <p:embed/>
                  <p:pic>
                    <p:nvPicPr>
                      <p:cNvPr id="9" name="Object 8" hidden="1">
                        <a:extLst>
                          <a:ext uri="{FF2B5EF4-FFF2-40B4-BE49-F238E27FC236}">
                            <a16:creationId xmlns:a16="http://schemas.microsoft.com/office/drawing/2014/main" id="{89868679-2C63-86CF-4032-CF24F10195E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dirty="0"/>
              <a:t>Integrate </a:t>
            </a:r>
            <a:r>
              <a:rPr lang="en-US" dirty="0" err="1"/>
              <a:t>chatGPT</a:t>
            </a:r>
            <a:r>
              <a:rPr lang="en-US" dirty="0"/>
              <a:t> into your app</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20</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601360" y="1944834"/>
            <a:ext cx="9571416" cy="3708664"/>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lgn="just">
              <a:buFont typeface="Arial" panose="020B0604020202020204" pitchFamily="34" charset="0"/>
              <a:buChar char="•"/>
            </a:pPr>
            <a:r>
              <a:rPr lang="en-US" b="0" i="0" dirty="0">
                <a:solidFill>
                  <a:srgbClr val="222222"/>
                </a:solidFill>
                <a:effectLst/>
                <a:latin typeface="segoe-ui_light"/>
              </a:rPr>
              <a:t>Provision an Azure </a:t>
            </a:r>
            <a:r>
              <a:rPr lang="en-US" b="0" i="0" dirty="0" err="1">
                <a:solidFill>
                  <a:srgbClr val="222222"/>
                </a:solidFill>
                <a:effectLst/>
                <a:latin typeface="segoe-ui_light"/>
              </a:rPr>
              <a:t>OpenAI</a:t>
            </a:r>
            <a:r>
              <a:rPr lang="en-US" b="0" i="0" dirty="0">
                <a:solidFill>
                  <a:srgbClr val="222222"/>
                </a:solidFill>
                <a:effectLst/>
                <a:latin typeface="segoe-ui_light"/>
              </a:rPr>
              <a:t> resource</a:t>
            </a:r>
          </a:p>
          <a:p>
            <a:pPr marL="342900" indent="-342900" algn="just">
              <a:buFont typeface="Arial" panose="020B0604020202020204" pitchFamily="34" charset="0"/>
              <a:buChar char="•"/>
            </a:pPr>
            <a:endParaRPr lang="en-US" b="0" i="0" dirty="0">
              <a:solidFill>
                <a:srgbClr val="323130"/>
              </a:solidFill>
              <a:effectLst/>
              <a:latin typeface="Segoe UI" panose="020B0502040204020203" pitchFamily="34" charset="0"/>
            </a:endParaRPr>
          </a:p>
          <a:p>
            <a:pPr marL="342900" indent="-342900" algn="just">
              <a:buFont typeface="Arial" panose="020B0604020202020204" pitchFamily="34" charset="0"/>
              <a:buChar char="•"/>
            </a:pPr>
            <a:r>
              <a:rPr lang="en-US" b="0" i="0" dirty="0">
                <a:solidFill>
                  <a:srgbClr val="222222"/>
                </a:solidFill>
                <a:effectLst/>
                <a:latin typeface="segoe-ui_light"/>
              </a:rPr>
              <a:t>Deploy a model</a:t>
            </a:r>
          </a:p>
          <a:p>
            <a:pPr marL="342900" indent="-342900" algn="just">
              <a:buFont typeface="Arial" panose="020B0604020202020204" pitchFamily="34" charset="0"/>
              <a:buChar char="•"/>
            </a:pPr>
            <a:endParaRPr lang="en-US" dirty="0">
              <a:solidFill>
                <a:srgbClr val="222222"/>
              </a:solidFill>
              <a:latin typeface="segoe-ui_light"/>
            </a:endParaRPr>
          </a:p>
          <a:p>
            <a:pPr marL="342900" indent="-342900" algn="just">
              <a:buFont typeface="Arial" panose="020B0604020202020204" pitchFamily="34" charset="0"/>
              <a:buChar char="•"/>
            </a:pPr>
            <a:r>
              <a:rPr lang="en-US" b="0" i="0" dirty="0">
                <a:solidFill>
                  <a:srgbClr val="222222"/>
                </a:solidFill>
                <a:effectLst/>
                <a:latin typeface="segoe-ui_light"/>
              </a:rPr>
              <a:t>Explore a model in the Completions playground</a:t>
            </a:r>
          </a:p>
          <a:p>
            <a:pPr marL="342900" indent="-342900" algn="just">
              <a:buFont typeface="Arial" panose="020B0604020202020204" pitchFamily="34" charset="0"/>
              <a:buChar char="•"/>
            </a:pPr>
            <a:endParaRPr lang="en-US" b="0" i="0" dirty="0">
              <a:solidFill>
                <a:srgbClr val="222222"/>
              </a:solidFill>
              <a:effectLst/>
              <a:latin typeface="segoe-ui_light"/>
            </a:endParaRPr>
          </a:p>
          <a:p>
            <a:pPr marL="342900" indent="-342900" algn="just">
              <a:buFont typeface="Arial" panose="020B0604020202020204" pitchFamily="34" charset="0"/>
              <a:buChar char="•"/>
            </a:pPr>
            <a:r>
              <a:rPr lang="en-US" b="0" i="0" dirty="0">
                <a:solidFill>
                  <a:srgbClr val="222222"/>
                </a:solidFill>
                <a:effectLst/>
                <a:latin typeface="segoe-ui_light"/>
              </a:rPr>
              <a:t>Use a model to classify text</a:t>
            </a:r>
          </a:p>
          <a:p>
            <a:pPr marL="342900" indent="-342900" algn="just">
              <a:buFont typeface="Arial" panose="020B0604020202020204" pitchFamily="34" charset="0"/>
              <a:buChar char="•"/>
            </a:pPr>
            <a:endParaRPr lang="en-US" b="0" i="0" dirty="0">
              <a:solidFill>
                <a:srgbClr val="222222"/>
              </a:solidFill>
              <a:effectLst/>
              <a:latin typeface="segoe-ui_light"/>
            </a:endParaRPr>
          </a:p>
          <a:p>
            <a:pPr marL="342900" indent="-342900" algn="just">
              <a:buFont typeface="Arial" panose="020B0604020202020204" pitchFamily="34" charset="0"/>
              <a:buChar char="•"/>
            </a:pPr>
            <a:r>
              <a:rPr lang="en-US" b="0" i="0" dirty="0">
                <a:solidFill>
                  <a:srgbClr val="222222"/>
                </a:solidFill>
                <a:effectLst/>
                <a:latin typeface="segoe-ui_light"/>
              </a:rPr>
              <a:t>Explore code-generation</a:t>
            </a:r>
            <a:endParaRPr lang="en-US" b="1" dirty="0"/>
          </a:p>
        </p:txBody>
      </p:sp>
    </p:spTree>
    <p:extLst>
      <p:ext uri="{BB962C8B-B14F-4D97-AF65-F5344CB8AC3E}">
        <p14:creationId xmlns:p14="http://schemas.microsoft.com/office/powerpoint/2010/main" val="2853517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F23F569-DBA3-0DE1-DA88-7476C5701196}"/>
              </a:ext>
            </a:extLst>
          </p:cNvPr>
          <p:cNvGraphicFramePr>
            <a:graphicFrameLocks noChangeAspect="1"/>
          </p:cNvGraphicFramePr>
          <p:nvPr>
            <p:custDataLst>
              <p:tags r:id="rId1"/>
            </p:custDataLst>
            <p:extLst>
              <p:ext uri="{D42A27DB-BD31-4B8C-83A1-F6EECF244321}">
                <p14:modId xmlns:p14="http://schemas.microsoft.com/office/powerpoint/2010/main" val="17762566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501950"/>
            <a:ext cx="5111750" cy="1204912"/>
          </a:xfrm>
        </p:spPr>
        <p:txBody>
          <a:bodyPr vert="horz"/>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4" y="2430743"/>
            <a:ext cx="6387117" cy="2944258"/>
          </a:xfrm>
        </p:spPr>
        <p:txBody>
          <a:bodyPr>
            <a:normAutofit fontScale="92500" lnSpcReduction="10000"/>
          </a:bodyPr>
          <a:lstStyle/>
          <a:p>
            <a:pPr marL="285750" indent="-285750" algn="just">
              <a:buFont typeface="Arial" panose="020B0604020202020204" pitchFamily="34" charset="0"/>
              <a:buChar char="•"/>
            </a:pPr>
            <a:r>
              <a:rPr lang="en-US" b="0" i="0" dirty="0">
                <a:solidFill>
                  <a:srgbClr val="161616"/>
                </a:solidFill>
                <a:effectLst/>
                <a:latin typeface="Segoe UI" panose="020B0502040204020203" pitchFamily="34" charset="0"/>
              </a:rPr>
              <a:t>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Service provides access to </a:t>
            </a:r>
            <a:r>
              <a:rPr lang="en-US" b="0" i="0" dirty="0" err="1">
                <a:solidFill>
                  <a:srgbClr val="161616"/>
                </a:solidFill>
                <a:effectLst/>
                <a:latin typeface="Segoe UI" panose="020B0502040204020203" pitchFamily="34" charset="0"/>
              </a:rPr>
              <a:t>OpenAI's</a:t>
            </a:r>
            <a:r>
              <a:rPr lang="en-US" b="0" i="0" dirty="0">
                <a:solidFill>
                  <a:srgbClr val="161616"/>
                </a:solidFill>
                <a:effectLst/>
                <a:latin typeface="Segoe UI" panose="020B0502040204020203" pitchFamily="34" charset="0"/>
              </a:rPr>
              <a:t> powerful large language models such as GPT, Codex, and Embeddings models.</a:t>
            </a:r>
          </a:p>
          <a:p>
            <a:pPr marL="285750" indent="-285750" algn="just">
              <a:buFont typeface="Arial" panose="020B0604020202020204" pitchFamily="34" charset="0"/>
              <a:buChar char="•"/>
            </a:pPr>
            <a:endParaRPr lang="en-US" b="0" i="0" dirty="0">
              <a:solidFill>
                <a:srgbClr val="161616"/>
              </a:solidFill>
              <a:effectLst/>
              <a:latin typeface="Segoe UI" panose="020B0502040204020203" pitchFamily="34" charset="0"/>
            </a:endParaRPr>
          </a:p>
          <a:p>
            <a:pPr marL="285750" indent="-285750" algn="just">
              <a:buFont typeface="Arial" panose="020B0604020202020204" pitchFamily="34" charset="0"/>
              <a:buChar char="•"/>
            </a:pPr>
            <a:r>
              <a:rPr lang="en-US" b="0" i="0" dirty="0">
                <a:solidFill>
                  <a:srgbClr val="161616"/>
                </a:solidFill>
                <a:effectLst/>
                <a:latin typeface="Segoe UI" panose="020B0502040204020203" pitchFamily="34" charset="0"/>
              </a:rPr>
              <a:t>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offers models for text, code, and embeddings, available through REST API or Python and C# SDKs.</a:t>
            </a:r>
          </a:p>
          <a:p>
            <a:pPr marL="285750" indent="-285750" algn="just">
              <a:buFont typeface="Arial" panose="020B0604020202020204" pitchFamily="34" charset="0"/>
              <a:buChar char="•"/>
            </a:pPr>
            <a:endParaRPr lang="en-US" b="0" i="0" dirty="0">
              <a:solidFill>
                <a:srgbClr val="161616"/>
              </a:solidFill>
              <a:effectLst/>
              <a:latin typeface="Segoe UI" panose="020B0502040204020203" pitchFamily="34" charset="0"/>
            </a:endParaRPr>
          </a:p>
          <a:p>
            <a:pPr marL="285750" indent="-285750" algn="just">
              <a:buFont typeface="Arial" panose="020B0604020202020204" pitchFamily="34" charset="0"/>
              <a:buChar char="•"/>
            </a:pPr>
            <a:r>
              <a:rPr lang="en-US" b="0" i="0" dirty="0">
                <a:solidFill>
                  <a:srgbClr val="161616"/>
                </a:solidFill>
                <a:effectLst/>
                <a:latin typeface="Segoe UI" panose="020B0502040204020203" pitchFamily="34" charset="0"/>
              </a:rPr>
              <a:t>By using the specific model deployed in your resource, you can utilize 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generative AI models to add intelligence to your application.</a:t>
            </a:r>
          </a:p>
          <a:p>
            <a:pPr marL="285750" indent="-285750" algn="just">
              <a:buFont typeface="Arial" panose="020B0604020202020204" pitchFamily="34" charset="0"/>
              <a:buChar char="•"/>
            </a:pPr>
            <a:endParaRPr lang="en-US" dirty="0">
              <a:solidFill>
                <a:srgbClr val="161616"/>
              </a:solidFill>
              <a:latin typeface="Segoe UI" panose="020B0502040204020203" pitchFamily="34" charset="0"/>
            </a:endParaRPr>
          </a:p>
          <a:p>
            <a:pPr marL="285750" indent="-285750" algn="just">
              <a:buFont typeface="Arial" panose="020B0604020202020204" pitchFamily="34" charset="0"/>
              <a:buChar char="•"/>
            </a:pPr>
            <a:r>
              <a:rPr lang="en-US" dirty="0">
                <a:solidFill>
                  <a:srgbClr val="161616"/>
                </a:solidFill>
                <a:latin typeface="Segoe UI" panose="020B0502040204020203" pitchFamily="34" charset="0"/>
              </a:rPr>
              <a:t>P</a:t>
            </a:r>
            <a:r>
              <a:rPr lang="en-US" b="0" i="0" dirty="0">
                <a:solidFill>
                  <a:srgbClr val="161616"/>
                </a:solidFill>
                <a:effectLst/>
                <a:latin typeface="Segoe UI" panose="020B0502040204020203" pitchFamily="34" charset="0"/>
              </a:rPr>
              <a:t>rompt engineering is a critical process for optimizing the performance of 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models.</a:t>
            </a:r>
          </a:p>
          <a:p>
            <a:endParaRPr lang="en-US" dirty="0"/>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Sujoy Kumar Saha</a:t>
            </a:r>
          </a:p>
          <a:p>
            <a:r>
              <a:rPr lang="en-US" dirty="0"/>
              <a:t>sujoykumarsaha@gmail.com</a:t>
            </a:r>
          </a:p>
          <a:p>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22</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E8B5AA5-DE9F-1883-CB95-2B6FF642C13A}"/>
              </a:ext>
            </a:extLst>
          </p:cNvPr>
          <p:cNvGraphicFramePr>
            <a:graphicFrameLocks noChangeAspect="1"/>
          </p:cNvGraphicFramePr>
          <p:nvPr>
            <p:custDataLst>
              <p:tags r:id="rId1"/>
            </p:custDataLst>
            <p:extLst>
              <p:ext uri="{D42A27DB-BD31-4B8C-83A1-F6EECF244321}">
                <p14:modId xmlns:p14="http://schemas.microsoft.com/office/powerpoint/2010/main" val="22485826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72999" y="149186"/>
            <a:ext cx="5111750" cy="1204912"/>
          </a:xfrm>
        </p:spPr>
        <p:txBody>
          <a:bodyPr vert="horz"/>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72999" y="2710708"/>
            <a:ext cx="7545202" cy="3290911"/>
          </a:xfrm>
        </p:spPr>
        <p:txBody>
          <a:bodyPr>
            <a:normAutofit/>
          </a:bodyPr>
          <a:lstStyle/>
          <a:p>
            <a:r>
              <a:rPr lang="en-US" b="0" i="0" dirty="0">
                <a:solidFill>
                  <a:srgbClr val="444444"/>
                </a:solidFill>
                <a:effectLst/>
                <a:latin typeface="Heebo" panose="020B0604020202020204" pitchFamily="2" charset="-79"/>
                <a:cs typeface="Heebo" panose="020B0604020202020204" pitchFamily="2" charset="-79"/>
              </a:rPr>
              <a:t>“</a:t>
            </a:r>
            <a:r>
              <a:rPr lang="en-US" b="0" i="1" dirty="0">
                <a:solidFill>
                  <a:srgbClr val="444444"/>
                </a:solidFill>
                <a:effectLst/>
                <a:latin typeface="Heebo" panose="020B0604020202020204" pitchFamily="2" charset="-79"/>
                <a:cs typeface="Heebo" panose="020B0604020202020204" pitchFamily="2" charset="-79"/>
              </a:rPr>
              <a:t>Success is not final, failure is not fatal: It is the courage to continue that counts</a:t>
            </a:r>
            <a:r>
              <a:rPr lang="en-US" b="0" i="0" dirty="0">
                <a:solidFill>
                  <a:srgbClr val="444444"/>
                </a:solidFill>
                <a:effectLst/>
                <a:latin typeface="Heebo" panose="020B0604020202020204" pitchFamily="2" charset="-79"/>
                <a:cs typeface="Heebo" panose="020B0604020202020204" pitchFamily="2" charset="-79"/>
              </a:rPr>
              <a:t>,” said Winston Churchill.</a:t>
            </a:r>
          </a:p>
          <a:p>
            <a:endParaRPr lang="en-US" dirty="0">
              <a:solidFill>
                <a:srgbClr val="444444"/>
              </a:solidFill>
              <a:latin typeface="Heebo" panose="020B0604020202020204" pitchFamily="2" charset="-79"/>
              <a:cs typeface="Heebo" panose="020B0604020202020204" pitchFamily="2" charset="-79"/>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Over the last decade, we have seen Artificial intelligence in short AI progressing with typical quasilinear growth. Artificial intelligence is already impacting virtually every industry and every human being. This incredible technology has brought many good and questionable things into our lives, and it will create an even bigger impact in the next decades. </a:t>
            </a:r>
          </a:p>
          <a:p>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D341437-3638-859D-8519-0B2B4AAA4878}"/>
              </a:ext>
            </a:extLst>
          </p:cNvPr>
          <p:cNvGraphicFramePr>
            <a:graphicFrameLocks noChangeAspect="1"/>
          </p:cNvGraphicFramePr>
          <p:nvPr>
            <p:custDataLst>
              <p:tags r:id="rId1"/>
            </p:custDataLst>
            <p:extLst>
              <p:ext uri="{D42A27DB-BD31-4B8C-83A1-F6EECF244321}">
                <p14:modId xmlns:p14="http://schemas.microsoft.com/office/powerpoint/2010/main" val="26372063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154794" y="2148840"/>
            <a:ext cx="5750972" cy="1715531"/>
          </a:xfrm>
        </p:spPr>
        <p:txBody>
          <a:bodyPr vert="horz"/>
          <a:lstStyle/>
          <a:p>
            <a:r>
              <a:rPr lang="en-US" dirty="0"/>
              <a:t>Introduction to Azure Open AI service</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extLst>
              <p:ext uri="{D42A27DB-BD31-4B8C-83A1-F6EECF244321}">
                <p14:modId xmlns:p14="http://schemas.microsoft.com/office/powerpoint/2010/main" val="40766261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b="0" i="0" dirty="0">
                <a:solidFill>
                  <a:srgbClr val="161616"/>
                </a:solidFill>
                <a:effectLst/>
                <a:latin typeface="Segoe UI" panose="020B0502040204020203" pitchFamily="34" charset="0"/>
              </a:rPr>
              <a:t>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Service brings generative AI models to the Azure platform</a:t>
            </a:r>
            <a:endParaRPr lang="en-US" dirty="0"/>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err="1"/>
              <a:t>ChatGPT</a:t>
            </a:r>
            <a:endParaRPr lang="en-US" dirty="0"/>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solidFill>
                  <a:srgbClr val="161616"/>
                </a:solidFill>
                <a:latin typeface="Segoe UI" panose="020B0502040204020203" pitchFamily="34" charset="0"/>
              </a:rPr>
              <a:t>A</a:t>
            </a:r>
            <a:r>
              <a:rPr lang="en-US" b="0" i="0" dirty="0">
                <a:solidFill>
                  <a:srgbClr val="161616"/>
                </a:solidFill>
                <a:effectLst/>
                <a:latin typeface="Segoe UI" panose="020B0502040204020203" pitchFamily="34" charset="0"/>
              </a:rPr>
              <a:t> chatbot built by the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research company that takes in natural language input from a user and returns a machine-created, human-like response.</a:t>
            </a:r>
            <a:endParaRPr lang="en-US" dirty="0"/>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GitHub Copilot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GitHub Copilot uses the </a:t>
            </a:r>
            <a:r>
              <a:rPr lang="en-US" dirty="0" err="1"/>
              <a:t>OpenAI</a:t>
            </a:r>
            <a:r>
              <a:rPr lang="en-US" dirty="0"/>
              <a:t> Codex to suggest code and entire functions in real-time, right from your editor.​​</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DALL·E 2</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An AI system that can create realistic images and art from a description in natural .language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601360" y="1944834"/>
            <a:ext cx="9571416" cy="55279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b="0" i="0" dirty="0">
                <a:solidFill>
                  <a:srgbClr val="161616"/>
                </a:solidFill>
                <a:effectLst/>
                <a:latin typeface="Segoe UI" panose="020B0502040204020203" pitchFamily="34" charset="0"/>
              </a:rPr>
              <a:t>Many </a:t>
            </a:r>
            <a:r>
              <a:rPr lang="en-US" b="1" i="0" dirty="0">
                <a:solidFill>
                  <a:srgbClr val="161616"/>
                </a:solidFill>
                <a:effectLst/>
                <a:latin typeface="Segoe UI" panose="020B0502040204020203" pitchFamily="34" charset="0"/>
              </a:rPr>
              <a:t>generative AI </a:t>
            </a:r>
            <a:r>
              <a:rPr lang="en-US" b="0" i="0" dirty="0">
                <a:solidFill>
                  <a:srgbClr val="161616"/>
                </a:solidFill>
                <a:effectLst/>
                <a:latin typeface="Segoe UI" panose="020B0502040204020203" pitchFamily="34" charset="0"/>
              </a:rPr>
              <a:t>models are a subset of </a:t>
            </a:r>
            <a:r>
              <a:rPr lang="en-US" b="1" i="0" dirty="0">
                <a:solidFill>
                  <a:srgbClr val="161616"/>
                </a:solidFill>
                <a:effectLst/>
                <a:latin typeface="Segoe UI" panose="020B0502040204020203" pitchFamily="34" charset="0"/>
              </a:rPr>
              <a:t>deep learning algorithms</a:t>
            </a:r>
            <a:endParaRPr lang="en-US" b="1" dirty="0"/>
          </a:p>
        </p:txBody>
      </p:sp>
    </p:spTree>
    <p:extLst>
      <p:ext uri="{BB962C8B-B14F-4D97-AF65-F5344CB8AC3E}">
        <p14:creationId xmlns:p14="http://schemas.microsoft.com/office/powerpoint/2010/main" val="1429429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extLst>
              <p:ext uri="{D42A27DB-BD31-4B8C-83A1-F6EECF244321}">
                <p14:modId xmlns:p14="http://schemas.microsoft.com/office/powerpoint/2010/main" val="15800566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9" name="Object 8" hidden="1">
                        <a:extLst>
                          <a:ext uri="{FF2B5EF4-FFF2-40B4-BE49-F238E27FC236}">
                            <a16:creationId xmlns:a16="http://schemas.microsoft.com/office/drawing/2014/main" id="{89868679-2C63-86CF-4032-CF24F10195E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b="0" i="0" dirty="0">
                <a:solidFill>
                  <a:srgbClr val="161616"/>
                </a:solidFill>
                <a:effectLst/>
                <a:latin typeface="Segoe UI" panose="020B0502040204020203" pitchFamily="34" charset="0"/>
              </a:rPr>
              <a:t>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Service</a:t>
            </a: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601360" y="1944834"/>
            <a:ext cx="9571416" cy="3708664"/>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lgn="just">
              <a:buFont typeface="Arial" panose="020B0604020202020204" pitchFamily="34" charset="0"/>
              <a:buChar char="•"/>
            </a:pPr>
            <a:r>
              <a:rPr lang="en-US" b="0" i="0" dirty="0">
                <a:solidFill>
                  <a:srgbClr val="323130"/>
                </a:solidFill>
                <a:effectLst/>
                <a:latin typeface="Segoe UI" panose="020B0502040204020203" pitchFamily="34" charset="0"/>
              </a:rPr>
              <a:t>Azure </a:t>
            </a:r>
            <a:r>
              <a:rPr lang="en-US" b="0" i="0" dirty="0" err="1">
                <a:solidFill>
                  <a:srgbClr val="323130"/>
                </a:solidFill>
                <a:effectLst/>
                <a:latin typeface="Segoe UI" panose="020B0502040204020203" pitchFamily="34" charset="0"/>
              </a:rPr>
              <a:t>OpenAI</a:t>
            </a:r>
            <a:r>
              <a:rPr lang="en-US" b="0" i="0" dirty="0">
                <a:solidFill>
                  <a:srgbClr val="323130"/>
                </a:solidFill>
                <a:effectLst/>
                <a:latin typeface="Segoe UI" panose="020B0502040204020203" pitchFamily="34" charset="0"/>
              </a:rPr>
              <a:t> Service provides access to </a:t>
            </a:r>
            <a:r>
              <a:rPr lang="en-US" b="0" i="0" dirty="0" err="1">
                <a:solidFill>
                  <a:srgbClr val="323130"/>
                </a:solidFill>
                <a:effectLst/>
                <a:latin typeface="Segoe UI" panose="020B0502040204020203" pitchFamily="34" charset="0"/>
              </a:rPr>
              <a:t>OpenAI's</a:t>
            </a:r>
            <a:r>
              <a:rPr lang="en-US" b="0" i="0" dirty="0">
                <a:solidFill>
                  <a:srgbClr val="323130"/>
                </a:solidFill>
                <a:effectLst/>
                <a:latin typeface="Segoe UI" panose="020B0502040204020203" pitchFamily="34" charset="0"/>
              </a:rPr>
              <a:t> language models, such as GPT-4, Codex, and Embeddings, for tasks like content generation, summarization, semantic search, and natural language to code translation</a:t>
            </a:r>
          </a:p>
          <a:p>
            <a:pPr marL="342900" indent="-342900" algn="just">
              <a:buFont typeface="Arial" panose="020B0604020202020204" pitchFamily="34" charset="0"/>
              <a:buChar char="•"/>
            </a:pPr>
            <a:endParaRPr lang="en-US" b="0" i="0" dirty="0">
              <a:solidFill>
                <a:srgbClr val="323130"/>
              </a:solidFill>
              <a:effectLst/>
              <a:latin typeface="Segoe UI" panose="020B0502040204020203" pitchFamily="34" charset="0"/>
            </a:endParaRPr>
          </a:p>
          <a:p>
            <a:pPr marL="342900" indent="-342900" algn="just">
              <a:buFont typeface="Arial" panose="020B0604020202020204" pitchFamily="34" charset="0"/>
              <a:buChar char="•"/>
            </a:pPr>
            <a:r>
              <a:rPr lang="en-US" b="0" i="0" dirty="0">
                <a:solidFill>
                  <a:srgbClr val="323130"/>
                </a:solidFill>
                <a:effectLst/>
                <a:latin typeface="Segoe UI" panose="020B0502040204020203" pitchFamily="34" charset="0"/>
              </a:rPr>
              <a:t>It can be accessed through REST APIs, Python SDK, or the Azure </a:t>
            </a:r>
            <a:r>
              <a:rPr lang="en-US" b="0" i="0" dirty="0" err="1">
                <a:solidFill>
                  <a:srgbClr val="323130"/>
                </a:solidFill>
                <a:effectLst/>
                <a:latin typeface="Segoe UI" panose="020B0502040204020203" pitchFamily="34" charset="0"/>
              </a:rPr>
              <a:t>OpenAI</a:t>
            </a:r>
            <a:r>
              <a:rPr lang="en-US" b="0" i="0" dirty="0">
                <a:solidFill>
                  <a:srgbClr val="323130"/>
                </a:solidFill>
                <a:effectLst/>
                <a:latin typeface="Segoe UI" panose="020B0502040204020203" pitchFamily="34" charset="0"/>
              </a:rPr>
              <a:t> Studio web-based interface</a:t>
            </a:r>
          </a:p>
          <a:p>
            <a:pPr marL="342900" indent="-342900" algn="just">
              <a:buFont typeface="Arial" panose="020B0604020202020204" pitchFamily="34" charset="0"/>
              <a:buChar char="•"/>
            </a:pPr>
            <a:endParaRPr lang="en-US" b="0" i="0" dirty="0">
              <a:solidFill>
                <a:srgbClr val="323130"/>
              </a:solidFill>
              <a:effectLst/>
              <a:latin typeface="Segoe UI" panose="020B0502040204020203" pitchFamily="34" charset="0"/>
            </a:endParaRPr>
          </a:p>
          <a:p>
            <a:pPr marL="342900" indent="-342900" algn="just">
              <a:buFont typeface="Arial" panose="020B0604020202020204" pitchFamily="34" charset="0"/>
              <a:buChar char="•"/>
            </a:pPr>
            <a:r>
              <a:rPr lang="en-US" b="0" i="0" dirty="0">
                <a:solidFill>
                  <a:srgbClr val="161616"/>
                </a:solidFill>
                <a:effectLst/>
                <a:latin typeface="Segoe UI" panose="020B0502040204020203" pitchFamily="34" charset="0"/>
              </a:rPr>
              <a:t>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Service is currently in limited access. Users need to apply for service access at </a:t>
            </a:r>
            <a:r>
              <a:rPr lang="en-US" b="0" i="0" u="none" strike="noStrike" dirty="0">
                <a:effectLst/>
                <a:latin typeface="Segoe UI" panose="020B0502040204020203" pitchFamily="34" charset="0"/>
                <a:hlinkClick r:id="rId5"/>
              </a:rPr>
              <a:t>https://aka.ms/oai/access</a:t>
            </a:r>
            <a:endParaRPr lang="en-US" u="none" strike="noStrike" dirty="0">
              <a:solidFill>
                <a:srgbClr val="161616"/>
              </a:solidFill>
              <a:latin typeface="Segoe UI" panose="020B0502040204020203" pitchFamily="34" charset="0"/>
            </a:endParaRPr>
          </a:p>
          <a:p>
            <a:endParaRPr lang="en-US" b="1" dirty="0"/>
          </a:p>
        </p:txBody>
      </p:sp>
    </p:spTree>
    <p:extLst>
      <p:ext uri="{BB962C8B-B14F-4D97-AF65-F5344CB8AC3E}">
        <p14:creationId xmlns:p14="http://schemas.microsoft.com/office/powerpoint/2010/main" val="47080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D6FC67A-C919-80F8-52C9-D4DDDBFF7843}"/>
              </a:ext>
            </a:extLst>
          </p:cNvPr>
          <p:cNvGraphicFramePr>
            <a:graphicFrameLocks noChangeAspect="1"/>
          </p:cNvGraphicFramePr>
          <p:nvPr>
            <p:custDataLst>
              <p:tags r:id="rId1"/>
            </p:custDataLst>
            <p:extLst>
              <p:ext uri="{D42A27DB-BD31-4B8C-83A1-F6EECF244321}">
                <p14:modId xmlns:p14="http://schemas.microsoft.com/office/powerpoint/2010/main" val="16655324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vert="horz"/>
          <a:lstStyle/>
          <a:p>
            <a:r>
              <a:rPr lang="en-US" dirty="0"/>
              <a:t>Types of generative AI models</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2439111260"/>
              </p:ext>
            </p:extLst>
          </p:nvPr>
        </p:nvGraphicFramePr>
        <p:xfrm>
          <a:off x="838199" y="2111375"/>
          <a:ext cx="10640538" cy="3570970"/>
        </p:xfrm>
        <a:graphic>
          <a:graphicData uri="http://schemas.openxmlformats.org/drawingml/2006/table">
            <a:tbl>
              <a:tblPr firstRow="1" bandRow="1">
                <a:tableStyleId>{7E9639D4-E3E2-4D34-9284-5A2195B3D0D7}</a:tableStyleId>
              </a:tblPr>
              <a:tblGrid>
                <a:gridCol w="2296500">
                  <a:extLst>
                    <a:ext uri="{9D8B030D-6E8A-4147-A177-3AD203B41FA5}">
                      <a16:colId xmlns:a16="http://schemas.microsoft.com/office/drawing/2014/main" val="3261104555"/>
                    </a:ext>
                  </a:extLst>
                </a:gridCol>
                <a:gridCol w="5846844">
                  <a:extLst>
                    <a:ext uri="{9D8B030D-6E8A-4147-A177-3AD203B41FA5}">
                      <a16:colId xmlns:a16="http://schemas.microsoft.com/office/drawing/2014/main" val="2547279344"/>
                    </a:ext>
                  </a:extLst>
                </a:gridCol>
                <a:gridCol w="2497194">
                  <a:extLst>
                    <a:ext uri="{9D8B030D-6E8A-4147-A177-3AD203B41FA5}">
                      <a16:colId xmlns:a16="http://schemas.microsoft.com/office/drawing/2014/main" val="2366228292"/>
                    </a:ext>
                  </a:extLst>
                </a:gridCol>
              </a:tblGrid>
              <a:tr h="714194">
                <a:tc>
                  <a:txBody>
                    <a:bodyPr/>
                    <a:lstStyle/>
                    <a:p>
                      <a:pPr algn="l" rtl="0" fontAlgn="auto"/>
                      <a:r>
                        <a:rPr lang="en-US" sz="1600" b="1" i="0" dirty="0">
                          <a:solidFill>
                            <a:srgbClr val="FFFFFF"/>
                          </a:solidFill>
                          <a:effectLst/>
                          <a:latin typeface="+mn-lt"/>
                        </a:rPr>
                        <a:t>​Family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800" b="1" i="0" kern="1200" dirty="0">
                          <a:solidFill>
                            <a:schemeClr val="bg1"/>
                          </a:solidFill>
                          <a:effectLst/>
                          <a:latin typeface="+mn-lt"/>
                          <a:ea typeface="+mn-ea"/>
                          <a:cs typeface="+mn-cs"/>
                        </a:rPr>
                        <a:t>Description</a:t>
                      </a:r>
                      <a:endParaRPr lang="en-US" sz="1600" b="1" i="0" dirty="0">
                        <a:solidFill>
                          <a:schemeClr val="accent1"/>
                        </a:solidFill>
                        <a:effectLst/>
                        <a:latin typeface="+mn-lt"/>
                      </a:endParaRPr>
                    </a:p>
                  </a:txBody>
                  <a:tcPr anchor="ctr">
                    <a:lnL w="12700" cap="flat" cmpd="sng" algn="ctr">
                      <a:solidFill>
                        <a:schemeClr val="tx1"/>
                      </a:solidFill>
                      <a:prstDash val="solid"/>
                      <a:round/>
                      <a:headEnd type="none" w="med" len="med"/>
                      <a:tailEnd type="none" w="med" len="med"/>
                    </a:lnL>
                  </a:tcPr>
                </a:tc>
                <a:tc>
                  <a:txBody>
                    <a:bodyPr/>
                    <a:lstStyle/>
                    <a:p>
                      <a:pPr algn="l" rtl="0" fontAlgn="base"/>
                      <a:r>
                        <a:rPr lang="en-US" sz="1800" b="1" i="0" kern="1200" dirty="0">
                          <a:solidFill>
                            <a:schemeClr val="bg1"/>
                          </a:solidFill>
                          <a:effectLst/>
                          <a:latin typeface="+mn-lt"/>
                          <a:ea typeface="+mn-ea"/>
                          <a:cs typeface="+mn-cs"/>
                        </a:rPr>
                        <a:t>Base models within the Family</a:t>
                      </a:r>
                      <a:endParaRPr lang="en-US" sz="1600" b="1" i="0" dirty="0">
                        <a:solidFill>
                          <a:schemeClr val="accent1"/>
                        </a:solidFill>
                        <a:effectLst/>
                        <a:latin typeface="+mn-lt"/>
                      </a:endParaRPr>
                    </a:p>
                  </a:txBody>
                  <a:tcPr anchor="ctr"/>
                </a:tc>
                <a:extLst>
                  <a:ext uri="{0D108BD9-81ED-4DB2-BD59-A6C34878D82A}">
                    <a16:rowId xmlns:a16="http://schemas.microsoft.com/office/drawing/2014/main" val="3441328149"/>
                  </a:ext>
                </a:extLst>
              </a:tr>
              <a:tr h="714194">
                <a:tc>
                  <a:txBody>
                    <a:bodyPr/>
                    <a:lstStyle/>
                    <a:p>
                      <a:pPr algn="l" fontAlgn="t"/>
                      <a:r>
                        <a:rPr lang="en-US" sz="1200" b="1" dirty="0">
                          <a:effectLst/>
                        </a:rPr>
                        <a:t>GPT-4</a:t>
                      </a:r>
                      <a:endParaRPr lang="en-US" sz="1200" dirty="0">
                        <a:effectLst/>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t"/>
                      <a:r>
                        <a:rPr lang="en-US" sz="1200" dirty="0">
                          <a:effectLst/>
                        </a:rPr>
                        <a:t>Models that generate natural language </a:t>
                      </a:r>
                      <a:r>
                        <a:rPr lang="en-US" sz="1200" i="1" dirty="0">
                          <a:effectLst/>
                        </a:rPr>
                        <a:t>and</a:t>
                      </a:r>
                      <a:r>
                        <a:rPr lang="en-US" sz="1200" dirty="0">
                          <a:effectLst/>
                        </a:rPr>
                        <a:t> code. These models are currently in preview. </a:t>
                      </a:r>
                    </a:p>
                  </a:txBody>
                  <a:tcPr/>
                </a:tc>
                <a:tc>
                  <a:txBody>
                    <a:bodyPr/>
                    <a:lstStyle/>
                    <a:p>
                      <a:pPr algn="l" fontAlgn="t"/>
                      <a:r>
                        <a:rPr lang="en-US" sz="1200">
                          <a:effectLst/>
                        </a:rPr>
                        <a:t>gpt-4, gpt-4-32k</a:t>
                      </a:r>
                    </a:p>
                  </a:txBody>
                  <a:tcPr/>
                </a:tc>
                <a:extLst>
                  <a:ext uri="{0D108BD9-81ED-4DB2-BD59-A6C34878D82A}">
                    <a16:rowId xmlns:a16="http://schemas.microsoft.com/office/drawing/2014/main" val="3134841754"/>
                  </a:ext>
                </a:extLst>
              </a:tr>
              <a:tr h="714194">
                <a:tc>
                  <a:txBody>
                    <a:bodyPr/>
                    <a:lstStyle/>
                    <a:p>
                      <a:pPr algn="l" fontAlgn="t"/>
                      <a:r>
                        <a:rPr lang="en-US" sz="1200" b="1">
                          <a:effectLst/>
                        </a:rPr>
                        <a:t>GPT-3</a:t>
                      </a:r>
                      <a:endParaRPr lang="en-US" sz="1200">
                        <a:effectLst/>
                      </a:endParaRPr>
                    </a:p>
                  </a:txBody>
                  <a:tcPr>
                    <a:lnL w="12700" cap="flat" cmpd="sng" algn="ctr">
                      <a:noFill/>
                      <a:prstDash val="solid"/>
                      <a:round/>
                      <a:headEnd type="none" w="med" len="med"/>
                      <a:tailEnd type="none" w="med" len="med"/>
                    </a:lnL>
                  </a:tcPr>
                </a:tc>
                <a:tc>
                  <a:txBody>
                    <a:bodyPr/>
                    <a:lstStyle/>
                    <a:p>
                      <a:pPr algn="l" fontAlgn="t"/>
                      <a:r>
                        <a:rPr lang="en-US" sz="1200" dirty="0">
                          <a:effectLst/>
                        </a:rPr>
                        <a:t>Models that can understand and generate natural language.</a:t>
                      </a:r>
                    </a:p>
                  </a:txBody>
                  <a:tcPr/>
                </a:tc>
                <a:tc>
                  <a:txBody>
                    <a:bodyPr/>
                    <a:lstStyle/>
                    <a:p>
                      <a:pPr algn="l" fontAlgn="t"/>
                      <a:r>
                        <a:rPr lang="en-US" sz="1200">
                          <a:effectLst/>
                        </a:rPr>
                        <a:t>text-davinci-003, text-curie-001, text-babbage-001, text-ada-001, gpt-35-turbo</a:t>
                      </a:r>
                    </a:p>
                  </a:txBody>
                  <a:tcPr/>
                </a:tc>
                <a:extLst>
                  <a:ext uri="{0D108BD9-81ED-4DB2-BD59-A6C34878D82A}">
                    <a16:rowId xmlns:a16="http://schemas.microsoft.com/office/drawing/2014/main" val="4129140390"/>
                  </a:ext>
                </a:extLst>
              </a:tr>
              <a:tr h="714194">
                <a:tc>
                  <a:txBody>
                    <a:bodyPr/>
                    <a:lstStyle/>
                    <a:p>
                      <a:pPr algn="l" fontAlgn="t"/>
                      <a:r>
                        <a:rPr lang="en-US" sz="1200" b="1">
                          <a:effectLst/>
                        </a:rPr>
                        <a:t>Codex</a:t>
                      </a:r>
                      <a:endParaRPr lang="en-US" sz="1200">
                        <a:effectLst/>
                      </a:endParaRPr>
                    </a:p>
                  </a:txBody>
                  <a:tcPr>
                    <a:lnL w="12700" cap="flat" cmpd="sng" algn="ctr">
                      <a:noFill/>
                      <a:prstDash val="solid"/>
                      <a:round/>
                      <a:headEnd type="none" w="med" len="med"/>
                      <a:tailEnd type="none" w="med" len="med"/>
                    </a:lnL>
                  </a:tcPr>
                </a:tc>
                <a:tc>
                  <a:txBody>
                    <a:bodyPr/>
                    <a:lstStyle/>
                    <a:p>
                      <a:pPr algn="l" fontAlgn="t"/>
                      <a:r>
                        <a:rPr lang="en-US" sz="1200">
                          <a:effectLst/>
                        </a:rPr>
                        <a:t>Models that can understand and generate code, including translating natural language to code.</a:t>
                      </a:r>
                    </a:p>
                  </a:txBody>
                  <a:tcPr/>
                </a:tc>
                <a:tc>
                  <a:txBody>
                    <a:bodyPr/>
                    <a:lstStyle/>
                    <a:p>
                      <a:pPr algn="l" fontAlgn="t"/>
                      <a:r>
                        <a:rPr lang="en-US" sz="1200">
                          <a:effectLst/>
                        </a:rPr>
                        <a:t>code-davinci-002, code-cushman-001</a:t>
                      </a:r>
                    </a:p>
                  </a:txBody>
                  <a:tcPr/>
                </a:tc>
                <a:extLst>
                  <a:ext uri="{0D108BD9-81ED-4DB2-BD59-A6C34878D82A}">
                    <a16:rowId xmlns:a16="http://schemas.microsoft.com/office/drawing/2014/main" val="1699990805"/>
                  </a:ext>
                </a:extLst>
              </a:tr>
              <a:tr h="714194">
                <a:tc>
                  <a:txBody>
                    <a:bodyPr/>
                    <a:lstStyle/>
                    <a:p>
                      <a:pPr algn="l" fontAlgn="t"/>
                      <a:r>
                        <a:rPr lang="en-US" sz="1200" b="1">
                          <a:effectLst/>
                        </a:rPr>
                        <a:t>Embeddings</a:t>
                      </a:r>
                      <a:endParaRPr lang="en-US" sz="1200">
                        <a:effectLst/>
                      </a:endParaRPr>
                    </a:p>
                  </a:txBody>
                  <a:tcPr>
                    <a:lnL w="12700" cap="flat" cmpd="sng" algn="ctr">
                      <a:noFill/>
                      <a:prstDash val="solid"/>
                      <a:round/>
                      <a:headEnd type="none" w="med" len="med"/>
                      <a:tailEnd type="none" w="med" len="med"/>
                    </a:lnL>
                  </a:tcPr>
                </a:tc>
                <a:tc>
                  <a:txBody>
                    <a:bodyPr/>
                    <a:lstStyle/>
                    <a:p>
                      <a:pPr algn="l" fontAlgn="t"/>
                      <a:r>
                        <a:rPr lang="en-US" sz="1200" dirty="0">
                          <a:effectLst/>
                        </a:rPr>
                        <a:t>Embeddings are further broken down into three families of models for different functionalities: similarity, text search, and code search.</a:t>
                      </a:r>
                    </a:p>
                  </a:txBody>
                  <a:tcPr/>
                </a:tc>
                <a:tc>
                  <a:txBody>
                    <a:bodyPr/>
                    <a:lstStyle/>
                    <a:p>
                      <a:pPr algn="l" fontAlgn="t"/>
                      <a:endParaRPr lang="en-US" sz="1200" dirty="0">
                        <a:effectLst/>
                      </a:endParaRPr>
                    </a:p>
                  </a:txBody>
                  <a:tcPr/>
                </a:tc>
                <a:extLst>
                  <a:ext uri="{0D108BD9-81ED-4DB2-BD59-A6C34878D82A}">
                    <a16:rowId xmlns:a16="http://schemas.microsoft.com/office/drawing/2014/main" val="3388671141"/>
                  </a:ext>
                </a:extLst>
              </a:tr>
            </a:tbl>
          </a:graphicData>
        </a:graphic>
      </p:graphicFrame>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2499682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9868679-2C63-86CF-4032-CF24F10195E9}"/>
              </a:ext>
            </a:extLst>
          </p:cNvPr>
          <p:cNvGraphicFramePr>
            <a:graphicFrameLocks noChangeAspect="1"/>
          </p:cNvGraphicFramePr>
          <p:nvPr>
            <p:custDataLst>
              <p:tags r:id="rId1"/>
            </p:custDataLst>
            <p:extLst>
              <p:ext uri="{D42A27DB-BD31-4B8C-83A1-F6EECF244321}">
                <p14:modId xmlns:p14="http://schemas.microsoft.com/office/powerpoint/2010/main" val="3639195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87" imgH="488" progId="TCLayout.ActiveDocument.1">
                  <p:embed/>
                </p:oleObj>
              </mc:Choice>
              <mc:Fallback>
                <p:oleObj name="think-cell Slide" r:id="rId4" imgW="487" imgH="488" progId="TCLayout.ActiveDocument.1">
                  <p:embed/>
                  <p:pic>
                    <p:nvPicPr>
                      <p:cNvPr id="9" name="Object 8" hidden="1">
                        <a:extLst>
                          <a:ext uri="{FF2B5EF4-FFF2-40B4-BE49-F238E27FC236}">
                            <a16:creationId xmlns:a16="http://schemas.microsoft.com/office/drawing/2014/main" id="{89868679-2C63-86CF-4032-CF24F10195E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508528" y="493001"/>
            <a:ext cx="10411162" cy="1325563"/>
          </a:xfrm>
        </p:spPr>
        <p:txBody>
          <a:bodyPr vert="horz"/>
          <a:lstStyle/>
          <a:p>
            <a:r>
              <a:rPr lang="en-US" b="0" i="0" dirty="0">
                <a:solidFill>
                  <a:srgbClr val="161616"/>
                </a:solidFill>
                <a:effectLst/>
                <a:latin typeface="Segoe UI" panose="020B0502040204020203" pitchFamily="34" charset="0"/>
              </a:rPr>
              <a:t>Get Started with Azure </a:t>
            </a:r>
            <a:r>
              <a:rPr lang="en-US" b="0" i="0" dirty="0" err="1">
                <a:solidFill>
                  <a:srgbClr val="161616"/>
                </a:solidFill>
                <a:effectLst/>
                <a:latin typeface="Segoe UI" panose="020B0502040204020203" pitchFamily="34" charset="0"/>
              </a:rPr>
              <a:t>OpenAI</a:t>
            </a:r>
            <a:r>
              <a:rPr lang="en-US" b="0" i="0" dirty="0">
                <a:solidFill>
                  <a:srgbClr val="161616"/>
                </a:solidFill>
                <a:effectLst/>
                <a:latin typeface="Segoe UI" panose="020B0502040204020203" pitchFamily="34" charset="0"/>
              </a:rPr>
              <a:t> Service</a:t>
            </a: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13" name="Text Placeholder 4">
            <a:extLst>
              <a:ext uri="{FF2B5EF4-FFF2-40B4-BE49-F238E27FC236}">
                <a16:creationId xmlns:a16="http://schemas.microsoft.com/office/drawing/2014/main" id="{8F310AC2-EF7E-D1D3-2891-7327D0DD9D8A}"/>
              </a:ext>
            </a:extLst>
          </p:cNvPr>
          <p:cNvSpPr txBox="1">
            <a:spLocks/>
          </p:cNvSpPr>
          <p:nvPr/>
        </p:nvSpPr>
        <p:spPr>
          <a:xfrm>
            <a:off x="1601360" y="1944834"/>
            <a:ext cx="9571416" cy="3708664"/>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lgn="just">
              <a:buFont typeface="Arial" panose="020B0604020202020204" pitchFamily="34" charset="0"/>
              <a:buChar char="•"/>
            </a:pPr>
            <a:r>
              <a:rPr lang="en-US" b="0" i="0" dirty="0">
                <a:solidFill>
                  <a:srgbClr val="222222"/>
                </a:solidFill>
                <a:effectLst/>
                <a:latin typeface="segoe-ui_light"/>
              </a:rPr>
              <a:t>Provision an Azure </a:t>
            </a:r>
            <a:r>
              <a:rPr lang="en-US" b="0" i="0" dirty="0" err="1">
                <a:solidFill>
                  <a:srgbClr val="222222"/>
                </a:solidFill>
                <a:effectLst/>
                <a:latin typeface="segoe-ui_light"/>
              </a:rPr>
              <a:t>OpenAI</a:t>
            </a:r>
            <a:r>
              <a:rPr lang="en-US" b="0" i="0" dirty="0">
                <a:solidFill>
                  <a:srgbClr val="222222"/>
                </a:solidFill>
                <a:effectLst/>
                <a:latin typeface="segoe-ui_light"/>
              </a:rPr>
              <a:t> resource</a:t>
            </a:r>
          </a:p>
          <a:p>
            <a:pPr marL="342900" indent="-342900" algn="just">
              <a:buFont typeface="Arial" panose="020B0604020202020204" pitchFamily="34" charset="0"/>
              <a:buChar char="•"/>
            </a:pPr>
            <a:endParaRPr lang="en-US" b="0" i="0" dirty="0">
              <a:solidFill>
                <a:srgbClr val="323130"/>
              </a:solidFill>
              <a:effectLst/>
              <a:latin typeface="Segoe UI" panose="020B0502040204020203" pitchFamily="34" charset="0"/>
            </a:endParaRPr>
          </a:p>
          <a:p>
            <a:pPr marL="342900" indent="-342900" algn="just">
              <a:buFont typeface="Arial" panose="020B0604020202020204" pitchFamily="34" charset="0"/>
              <a:buChar char="•"/>
            </a:pPr>
            <a:r>
              <a:rPr lang="en-US" b="0" i="0" dirty="0">
                <a:solidFill>
                  <a:srgbClr val="222222"/>
                </a:solidFill>
                <a:effectLst/>
                <a:latin typeface="segoe-ui_light"/>
              </a:rPr>
              <a:t>Deploy a model</a:t>
            </a:r>
          </a:p>
          <a:p>
            <a:pPr marL="342900" indent="-342900" algn="just">
              <a:buFont typeface="Arial" panose="020B0604020202020204" pitchFamily="34" charset="0"/>
              <a:buChar char="•"/>
            </a:pPr>
            <a:endParaRPr lang="en-US" dirty="0">
              <a:solidFill>
                <a:srgbClr val="222222"/>
              </a:solidFill>
              <a:latin typeface="segoe-ui_light"/>
            </a:endParaRPr>
          </a:p>
          <a:p>
            <a:pPr marL="342900" indent="-342900" algn="just">
              <a:buFont typeface="Arial" panose="020B0604020202020204" pitchFamily="34" charset="0"/>
              <a:buChar char="•"/>
            </a:pPr>
            <a:r>
              <a:rPr lang="en-US" b="0" i="0" dirty="0">
                <a:solidFill>
                  <a:srgbClr val="222222"/>
                </a:solidFill>
                <a:effectLst/>
                <a:latin typeface="segoe-ui_light"/>
              </a:rPr>
              <a:t>Explore a model in the Completions playground</a:t>
            </a:r>
          </a:p>
          <a:p>
            <a:pPr marL="342900" indent="-342900" algn="just">
              <a:buFont typeface="Arial" panose="020B0604020202020204" pitchFamily="34" charset="0"/>
              <a:buChar char="•"/>
            </a:pPr>
            <a:endParaRPr lang="en-US" b="0" i="0" dirty="0">
              <a:solidFill>
                <a:srgbClr val="222222"/>
              </a:solidFill>
              <a:effectLst/>
              <a:latin typeface="segoe-ui_light"/>
            </a:endParaRPr>
          </a:p>
          <a:p>
            <a:pPr marL="342900" indent="-342900" algn="just">
              <a:buFont typeface="Arial" panose="020B0604020202020204" pitchFamily="34" charset="0"/>
              <a:buChar char="•"/>
            </a:pPr>
            <a:r>
              <a:rPr lang="en-US" b="0" i="0" dirty="0">
                <a:solidFill>
                  <a:srgbClr val="222222"/>
                </a:solidFill>
                <a:effectLst/>
                <a:latin typeface="segoe-ui_light"/>
              </a:rPr>
              <a:t>Use a model to classify text</a:t>
            </a:r>
          </a:p>
          <a:p>
            <a:pPr marL="342900" indent="-342900" algn="just">
              <a:buFont typeface="Arial" panose="020B0604020202020204" pitchFamily="34" charset="0"/>
              <a:buChar char="•"/>
            </a:pPr>
            <a:endParaRPr lang="en-US" b="0" i="0" dirty="0">
              <a:solidFill>
                <a:srgbClr val="222222"/>
              </a:solidFill>
              <a:effectLst/>
              <a:latin typeface="segoe-ui_light"/>
            </a:endParaRPr>
          </a:p>
          <a:p>
            <a:pPr marL="342900" indent="-342900" algn="just">
              <a:buFont typeface="Arial" panose="020B0604020202020204" pitchFamily="34" charset="0"/>
              <a:buChar char="•"/>
            </a:pPr>
            <a:r>
              <a:rPr lang="en-US" b="0" i="0" dirty="0">
                <a:solidFill>
                  <a:srgbClr val="222222"/>
                </a:solidFill>
                <a:effectLst/>
                <a:latin typeface="segoe-ui_light"/>
              </a:rPr>
              <a:t>Explore code-generation</a:t>
            </a:r>
            <a:endParaRPr lang="en-US" b="1" dirty="0"/>
          </a:p>
        </p:txBody>
      </p:sp>
    </p:spTree>
    <p:extLst>
      <p:ext uri="{BB962C8B-B14F-4D97-AF65-F5344CB8AC3E}">
        <p14:creationId xmlns:p14="http://schemas.microsoft.com/office/powerpoint/2010/main" val="2907976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D341437-3638-859D-8519-0B2B4AAA4878}"/>
              </a:ext>
            </a:extLst>
          </p:cNvPr>
          <p:cNvGraphicFramePr>
            <a:graphicFrameLocks noChangeAspect="1"/>
          </p:cNvGraphicFramePr>
          <p:nvPr>
            <p:custDataLst>
              <p:tags r:id="rId1"/>
            </p:custDataLst>
            <p:extLst>
              <p:ext uri="{D42A27DB-BD31-4B8C-83A1-F6EECF244321}">
                <p14:modId xmlns:p14="http://schemas.microsoft.com/office/powerpoint/2010/main" val="23845601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7" imgH="488" progId="TCLayout.ActiveDocument.1">
                  <p:embed/>
                </p:oleObj>
              </mc:Choice>
              <mc:Fallback>
                <p:oleObj name="think-cell Slide" r:id="rId3" imgW="487" imgH="488" progId="TCLayout.ActiveDocument.1">
                  <p:embed/>
                  <p:pic>
                    <p:nvPicPr>
                      <p:cNvPr id="5" name="Object 4" hidden="1">
                        <a:extLst>
                          <a:ext uri="{FF2B5EF4-FFF2-40B4-BE49-F238E27FC236}">
                            <a16:creationId xmlns:a16="http://schemas.microsoft.com/office/drawing/2014/main" id="{DD341437-3638-859D-8519-0B2B4AAA487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154794" y="2148840"/>
            <a:ext cx="5750972" cy="1715531"/>
          </a:xfrm>
        </p:spPr>
        <p:txBody>
          <a:bodyPr vert="horz"/>
          <a:lstStyle/>
          <a:p>
            <a:r>
              <a:rPr lang="en-US" dirty="0"/>
              <a:t>Develop NLP solutions with Azure Open AI</a:t>
            </a:r>
          </a:p>
        </p:txBody>
      </p:sp>
    </p:spTree>
    <p:extLst>
      <p:ext uri="{BB962C8B-B14F-4D97-AF65-F5344CB8AC3E}">
        <p14:creationId xmlns:p14="http://schemas.microsoft.com/office/powerpoint/2010/main" val="37684532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1266</Words>
  <Application>Microsoft Office PowerPoint</Application>
  <PresentationFormat>Widescreen</PresentationFormat>
  <Paragraphs>180</Paragraphs>
  <Slides>22</Slides>
  <Notes>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0" baseType="lpstr">
      <vt:lpstr>Arial</vt:lpstr>
      <vt:lpstr>Calibri</vt:lpstr>
      <vt:lpstr>Heebo</vt:lpstr>
      <vt:lpstr>Segoe UI</vt:lpstr>
      <vt:lpstr>segoe-ui_light</vt:lpstr>
      <vt:lpstr>Tenorite</vt:lpstr>
      <vt:lpstr>Office Theme</vt:lpstr>
      <vt:lpstr>think-cell Slide</vt:lpstr>
      <vt:lpstr>Develop AI solutions with Azure OpenAI</vt:lpstr>
      <vt:lpstr>AGENDA</vt:lpstr>
      <vt:lpstr>INTRODUCTION</vt:lpstr>
      <vt:lpstr>Introduction to Azure Open AI service</vt:lpstr>
      <vt:lpstr>Azure OpenAI Service brings generative AI models to the Azure platform</vt:lpstr>
      <vt:lpstr>Azure OpenAI Service</vt:lpstr>
      <vt:lpstr>Types of generative AI models</vt:lpstr>
      <vt:lpstr>Get Started with Azure OpenAI Service</vt:lpstr>
      <vt:lpstr>Develop NLP solutions with Azure Open AI</vt:lpstr>
      <vt:lpstr>Azure OpenAI Service brings generative AI models to the Azure platform</vt:lpstr>
      <vt:lpstr>Azure OpenAI Service</vt:lpstr>
      <vt:lpstr>Types of generative AI models</vt:lpstr>
      <vt:lpstr>Develop NLP solution with Azure OpenAI Service</vt:lpstr>
      <vt:lpstr>Prompt engineering with Azure Open AI</vt:lpstr>
      <vt:lpstr>Azure OpenAI Service brings generative AI models to the Azure platform</vt:lpstr>
      <vt:lpstr>Azure OpenAI Service</vt:lpstr>
      <vt:lpstr>Types of generative AI models</vt:lpstr>
      <vt:lpstr>Get Started with Azure OpenAI Service</vt:lpstr>
      <vt:lpstr>Integrate Azure Open AI into your app</vt:lpstr>
      <vt:lpstr>Integrate chatGPT into your app</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2021-05-30T14:07:31Z</dcterms:created>
  <dcterms:modified xsi:type="dcterms:W3CDTF">2023-05-15T11:08:08Z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390abb71-b7ef-49cf-ab6c-8d2e705d75ce_Enabled">
    <vt:lpwstr>true</vt:lpwstr>
  </property>
  <property fmtid="{D5CDD505-2E9C-101B-9397-08002B2CF9AE}" pid="4" name="MSIP_Label_390abb71-b7ef-49cf-ab6c-8d2e705d75ce_SetDate">
    <vt:lpwstr>2023-05-11T17:02:34Z</vt:lpwstr>
  </property>
  <property fmtid="{D5CDD505-2E9C-101B-9397-08002B2CF9AE}" pid="5" name="MSIP_Label_390abb71-b7ef-49cf-ab6c-8d2e705d75ce_Method">
    <vt:lpwstr>Standard</vt:lpwstr>
  </property>
  <property fmtid="{D5CDD505-2E9C-101B-9397-08002B2CF9AE}" pid="6" name="MSIP_Label_390abb71-b7ef-49cf-ab6c-8d2e705d75ce_Name">
    <vt:lpwstr>defa4170-0d19-0005-0002-bc88714345d2</vt:lpwstr>
  </property>
  <property fmtid="{D5CDD505-2E9C-101B-9397-08002B2CF9AE}" pid="7" name="MSIP_Label_390abb71-b7ef-49cf-ab6c-8d2e705d75ce_SiteId">
    <vt:lpwstr>c3b232d6-15a2-46e1-8879-7ec7a9e5c4a9</vt:lpwstr>
  </property>
  <property fmtid="{D5CDD505-2E9C-101B-9397-08002B2CF9AE}" pid="8" name="MSIP_Label_390abb71-b7ef-49cf-ab6c-8d2e705d75ce_ActionId">
    <vt:lpwstr>4794be7c-344b-47fb-bf70-7ed2f30a22c1</vt:lpwstr>
  </property>
  <property fmtid="{D5CDD505-2E9C-101B-9397-08002B2CF9AE}" pid="9" name="MSIP_Label_390abb71-b7ef-49cf-ab6c-8d2e705d75ce_ContentBits">
    <vt:lpwstr>0</vt:lpwstr>
  </property>
</Properties>
</file>