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3.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4.xml" ContentType="application/vnd.openxmlformats-officedocument.presentationml.notesSlide+xml"/>
  <Override PartName="/ppt/tags/tag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7"/>
  </p:notesMasterIdLst>
  <p:handoutMasterIdLst>
    <p:handoutMasterId r:id="rId28"/>
  </p:handoutMasterIdLst>
  <p:sldIdLst>
    <p:sldId id="256" r:id="rId5"/>
    <p:sldId id="257" r:id="rId6"/>
    <p:sldId id="258" r:id="rId7"/>
    <p:sldId id="262" r:id="rId8"/>
    <p:sldId id="261" r:id="rId9"/>
    <p:sldId id="280" r:id="rId10"/>
    <p:sldId id="269" r:id="rId11"/>
    <p:sldId id="281" r:id="rId12"/>
    <p:sldId id="272" r:id="rId13"/>
    <p:sldId id="282" r:id="rId14"/>
    <p:sldId id="291" r:id="rId15"/>
    <p:sldId id="292" r:id="rId16"/>
    <p:sldId id="284" r:id="rId17"/>
    <p:sldId id="285" r:id="rId18"/>
    <p:sldId id="275" r:id="rId19"/>
    <p:sldId id="286" r:id="rId20"/>
    <p:sldId id="287" r:id="rId21"/>
    <p:sldId id="289" r:id="rId22"/>
    <p:sldId id="278" r:id="rId23"/>
    <p:sldId id="293" r:id="rId24"/>
    <p:sldId id="266" r:id="rId25"/>
    <p:sldId id="271" r:id="rId26"/>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704" autoAdjust="0"/>
  </p:normalViewPr>
  <p:slideViewPr>
    <p:cSldViewPr snapToGrid="0">
      <p:cViewPr varScale="1">
        <p:scale>
          <a:sx n="103" d="100"/>
          <a:sy n="103" d="100"/>
        </p:scale>
        <p:origin x="102" y="6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5/15/2023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https://microsoftlearning.github.io/mslearn-openai/Instructions/Labs/01-get-started-azure-openai.html</a:t>
            </a:r>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3687739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https://microsoftlearning.github.io/mslearn-openai/Instructions/Labs/01-get-started-azure-openai.html</a:t>
            </a:r>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4269542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https://microsoftlearning.github.io/mslearn-openai/Instructions/Labs/01-get-started-azure-openai.html</a:t>
            </a:r>
          </a:p>
        </p:txBody>
      </p:sp>
      <p:sp>
        <p:nvSpPr>
          <p:cNvPr id="4" name="Slide Number Placeholder 3"/>
          <p:cNvSpPr>
            <a:spLocks noGrp="1"/>
          </p:cNvSpPr>
          <p:nvPr>
            <p:ph type="sldNum" sz="quarter" idx="5"/>
          </p:nvPr>
        </p:nvSpPr>
        <p:spPr/>
        <p:txBody>
          <a:bodyPr/>
          <a:lstStyle/>
          <a:p>
            <a:fld id="{22289C57-55D7-40A4-A101-E74FAC7A092B}" type="slidenum">
              <a:rPr lang="en-US" smtClean="0"/>
              <a:t>18</a:t>
            </a:fld>
            <a:endParaRPr lang="en-US" dirty="0"/>
          </a:p>
        </p:txBody>
      </p:sp>
    </p:spTree>
    <p:extLst>
      <p:ext uri="{BB962C8B-B14F-4D97-AF65-F5344CB8AC3E}">
        <p14:creationId xmlns:p14="http://schemas.microsoft.com/office/powerpoint/2010/main" val="3179593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https://microsoftlearning.github.io/mslearn-openai/Instructions/Labs/01-get-started-azure-openai.html</a:t>
            </a:r>
          </a:p>
        </p:txBody>
      </p:sp>
      <p:sp>
        <p:nvSpPr>
          <p:cNvPr id="4" name="Slide Number Placeholder 3"/>
          <p:cNvSpPr>
            <a:spLocks noGrp="1"/>
          </p:cNvSpPr>
          <p:nvPr>
            <p:ph type="sldNum" sz="quarter" idx="5"/>
          </p:nvPr>
        </p:nvSpPr>
        <p:spPr/>
        <p:txBody>
          <a:bodyPr/>
          <a:lstStyle/>
          <a:p>
            <a:fld id="{22289C57-55D7-40A4-A101-E74FAC7A092B}" type="slidenum">
              <a:rPr lang="en-US" smtClean="0"/>
              <a:t>20</a:t>
            </a:fld>
            <a:endParaRPr lang="en-US" dirty="0"/>
          </a:p>
        </p:txBody>
      </p:sp>
    </p:spTree>
    <p:extLst>
      <p:ext uri="{BB962C8B-B14F-4D97-AF65-F5344CB8AC3E}">
        <p14:creationId xmlns:p14="http://schemas.microsoft.com/office/powerpoint/2010/main" val="23540041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3.svg"/><Relationship Id="rId4"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AF9E2B1F-768D-081D-FFDA-09BB2D66164C}"/>
              </a:ext>
            </a:extLst>
          </p:cNvPr>
          <p:cNvGraphicFramePr>
            <a:graphicFrameLocks noChangeAspect="1"/>
          </p:cNvGraphicFramePr>
          <p:nvPr userDrawn="1">
            <p:custDataLst>
              <p:tags r:id="rId17"/>
            </p:custDataLst>
            <p:extLst>
              <p:ext uri="{D42A27DB-BD31-4B8C-83A1-F6EECF244321}">
                <p14:modId xmlns:p14="http://schemas.microsoft.com/office/powerpoint/2010/main" val="7108775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8" imgW="487" imgH="488" progId="TCLayout.ActiveDocument.1">
                  <p:embed/>
                </p:oleObj>
              </mc:Choice>
              <mc:Fallback>
                <p:oleObj name="think-cell Slide" r:id="rId18" imgW="487" imgH="488" progId="TCLayout.ActiveDocument.1">
                  <p:embed/>
                  <p:pic>
                    <p:nvPicPr>
                      <p:cNvPr id="0" name=""/>
                      <p:cNvPicPr/>
                      <p:nvPr/>
                    </p:nvPicPr>
                    <p:blipFill>
                      <a:blip r:embed="rId19"/>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tags" Target="../tags/tag11.xml"/><Relationship Id="rId5" Type="http://schemas.openxmlformats.org/officeDocument/2006/relationships/hyperlink" Target="https://portal.azure.com/" TargetMode="External"/><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3.xml"/><Relationship Id="rId1" Type="http://schemas.openxmlformats.org/officeDocument/2006/relationships/tags" Target="../tags/tag12.xml"/><Relationship Id="rId4" Type="http://schemas.openxmlformats.org/officeDocument/2006/relationships/image" Target="../media/image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3.xml"/><Relationship Id="rId1" Type="http://schemas.openxmlformats.org/officeDocument/2006/relationships/tags" Target="../tags/tag13.xml"/><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tags" Target="../tags/tag14.xml"/><Relationship Id="rId4" Type="http://schemas.openxmlformats.org/officeDocument/2006/relationships/image" Target="../media/image1.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15.xml"/><Relationship Id="rId5" Type="http://schemas.openxmlformats.org/officeDocument/2006/relationships/image" Target="../media/image1.emf"/><Relationship Id="rId4" Type="http://schemas.openxmlformats.org/officeDocument/2006/relationships/oleObject" Target="../embeddings/oleObject14.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4.xml"/><Relationship Id="rId1" Type="http://schemas.openxmlformats.org/officeDocument/2006/relationships/tags" Target="../tags/tag16.xml"/><Relationship Id="rId4" Type="http://schemas.openxmlformats.org/officeDocument/2006/relationships/image" Target="../media/image1.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3.xml"/><Relationship Id="rId1" Type="http://schemas.openxmlformats.org/officeDocument/2006/relationships/tags" Target="../tags/tag17.xml"/><Relationship Id="rId4" Type="http://schemas.openxmlformats.org/officeDocument/2006/relationships/image" Target="../media/image1.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3.xml"/><Relationship Id="rId1" Type="http://schemas.openxmlformats.org/officeDocument/2006/relationships/tags" Target="../tags/tag18.xml"/><Relationship Id="rId4" Type="http://schemas.openxmlformats.org/officeDocument/2006/relationships/image" Target="../media/image1.e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19.xml"/><Relationship Id="rId5" Type="http://schemas.openxmlformats.org/officeDocument/2006/relationships/image" Target="../media/image1.emf"/><Relationship Id="rId4" Type="http://schemas.openxmlformats.org/officeDocument/2006/relationships/oleObject" Target="../embeddings/oleObject18.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4.xml"/><Relationship Id="rId1" Type="http://schemas.openxmlformats.org/officeDocument/2006/relationships/tags" Target="../tags/tag20.x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21.xml"/><Relationship Id="rId5" Type="http://schemas.openxmlformats.org/officeDocument/2006/relationships/image" Target="../media/image1.emf"/><Relationship Id="rId4" Type="http://schemas.openxmlformats.org/officeDocument/2006/relationships/oleObject" Target="../embeddings/oleObject20.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4.xml"/><Relationship Id="rId1" Type="http://schemas.openxmlformats.org/officeDocument/2006/relationships/tags" Target="../tags/tag22.xml"/><Relationship Id="rId4" Type="http://schemas.openxmlformats.org/officeDocument/2006/relationships/image" Target="../media/image1.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tags" Target="../tags/tag5.x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tags" Target="../tags/tag6.x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tags" Target="../tags/tag7.xml"/><Relationship Id="rId5" Type="http://schemas.openxmlformats.org/officeDocument/2006/relationships/hyperlink" Target="https://aka.ms/oai/access" TargetMode="Externa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tags" Target="../tags/tag8.xml"/><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9.xml"/><Relationship Id="rId5" Type="http://schemas.openxmlformats.org/officeDocument/2006/relationships/image" Target="../media/image1.emf"/><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tags" Target="../tags/tag10.x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291D2FF-3E45-D534-3F69-3397F67910EB}"/>
              </a:ext>
            </a:extLst>
          </p:cNvPr>
          <p:cNvGraphicFramePr>
            <a:graphicFrameLocks noChangeAspect="1"/>
          </p:cNvGraphicFramePr>
          <p:nvPr>
            <p:custDataLst>
              <p:tags r:id="rId1"/>
            </p:custDataLst>
            <p:extLst>
              <p:ext uri="{D42A27DB-BD31-4B8C-83A1-F6EECF244321}">
                <p14:modId xmlns:p14="http://schemas.microsoft.com/office/powerpoint/2010/main" val="8442817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858702" y="4434840"/>
            <a:ext cx="10499110" cy="1122202"/>
          </a:xfrm>
        </p:spPr>
        <p:txBody>
          <a:bodyPr vert="horz"/>
          <a:lstStyle/>
          <a:p>
            <a:r>
              <a:rPr lang="en-US" dirty="0"/>
              <a:t>Develop AI solutions with Azure </a:t>
            </a:r>
            <a:r>
              <a:rPr lang="en-US" dirty="0" err="1"/>
              <a:t>OpenAI</a:t>
            </a:r>
            <a:endParaRPr lang="en-US" dirty="0"/>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858701" y="5586890"/>
            <a:ext cx="10499110" cy="396660"/>
          </a:xfrm>
        </p:spPr>
        <p:txBody>
          <a:bodyPr>
            <a:normAutofit/>
          </a:bodyPr>
          <a:lstStyle/>
          <a:p>
            <a:r>
              <a:rPr lang="en-US" dirty="0"/>
              <a:t>Sujoy Kumar Saha, Enterprise Architect</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9868679-2C63-86CF-4032-CF24F10195E9}"/>
              </a:ext>
            </a:extLst>
          </p:cNvPr>
          <p:cNvGraphicFramePr>
            <a:graphicFrameLocks noChangeAspect="1"/>
          </p:cNvGraphicFramePr>
          <p:nvPr>
            <p:custDataLst>
              <p:tags r:id="rId1"/>
            </p:custDataLst>
            <p:extLst>
              <p:ext uri="{D42A27DB-BD31-4B8C-83A1-F6EECF244321}">
                <p14:modId xmlns:p14="http://schemas.microsoft.com/office/powerpoint/2010/main" val="23120282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9" name="Object 8" hidden="1">
                        <a:extLst>
                          <a:ext uri="{FF2B5EF4-FFF2-40B4-BE49-F238E27FC236}">
                            <a16:creationId xmlns:a16="http://schemas.microsoft.com/office/drawing/2014/main" id="{89868679-2C63-86CF-4032-CF24F10195E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508528" y="493001"/>
            <a:ext cx="10411162" cy="1325563"/>
          </a:xfrm>
        </p:spPr>
        <p:txBody>
          <a:bodyPr vert="horz"/>
          <a:lstStyle/>
          <a:p>
            <a:r>
              <a:rPr lang="en-US" dirty="0">
                <a:solidFill>
                  <a:srgbClr val="161616"/>
                </a:solidFill>
                <a:latin typeface="Segoe UI" panose="020B0502040204020203" pitchFamily="34" charset="0"/>
              </a:rPr>
              <a:t>Create an Azure </a:t>
            </a:r>
            <a:r>
              <a:rPr lang="en-US" dirty="0" err="1">
                <a:solidFill>
                  <a:srgbClr val="161616"/>
                </a:solidFill>
                <a:latin typeface="Segoe UI" panose="020B0502040204020203" pitchFamily="34" charset="0"/>
              </a:rPr>
              <a:t>OpenAI</a:t>
            </a:r>
            <a:r>
              <a:rPr lang="en-US" dirty="0">
                <a:solidFill>
                  <a:srgbClr val="161616"/>
                </a:solidFill>
                <a:latin typeface="Segoe UI" panose="020B0502040204020203" pitchFamily="34" charset="0"/>
              </a:rPr>
              <a:t> resource</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3176986"/>
            <a:ext cx="2882475" cy="823912"/>
          </a:xfrm>
        </p:spPr>
        <p:txBody>
          <a:bodyPr/>
          <a:lstStyle/>
          <a:p>
            <a:r>
              <a:rPr lang="en-US" dirty="0"/>
              <a:t>Step 1</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4234656"/>
            <a:ext cx="2882475" cy="1997867"/>
          </a:xfrm>
        </p:spPr>
        <p:txBody>
          <a:bodyPr>
            <a:normAutofit/>
          </a:bodyPr>
          <a:lstStyle/>
          <a:p>
            <a:pPr algn="l"/>
            <a:r>
              <a:rPr lang="en-US" dirty="0"/>
              <a:t>Navigate to the </a:t>
            </a:r>
            <a:r>
              <a:rPr lang="en-US" dirty="0">
                <a:hlinkClick r:id="rId5">
                  <a:extLst>
                    <a:ext uri="{A12FA001-AC4F-418D-AE19-62706E023703}">
                      <ahyp:hlinkClr xmlns:ahyp="http://schemas.microsoft.com/office/drawing/2018/hyperlinkcolor" val="tx"/>
                    </a:ext>
                  </a:extLst>
                </a:hlinkClick>
              </a:rPr>
              <a:t>Azure portal</a:t>
            </a:r>
            <a:endParaRPr lang="en-US" dirty="0"/>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3176986"/>
            <a:ext cx="2896671" cy="823912"/>
          </a:xfrm>
        </p:spPr>
        <p:txBody>
          <a:bodyPr/>
          <a:lstStyle/>
          <a:p>
            <a:r>
              <a:rPr lang="en-US" dirty="0"/>
              <a:t>Step 2</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4234656"/>
            <a:ext cx="2896671" cy="1997867"/>
          </a:xfrm>
        </p:spPr>
        <p:txBody>
          <a:bodyPr>
            <a:normAutofit/>
          </a:bodyPr>
          <a:lstStyle/>
          <a:p>
            <a:r>
              <a:rPr lang="en-US" dirty="0"/>
              <a:t>Search for </a:t>
            </a:r>
            <a:r>
              <a:rPr lang="en-US" b="1" dirty="0"/>
              <a:t>Azure </a:t>
            </a:r>
            <a:r>
              <a:rPr lang="en-US" b="1" dirty="0" err="1"/>
              <a:t>OpenAI</a:t>
            </a:r>
            <a:r>
              <a:rPr lang="en-US" dirty="0"/>
              <a:t>, select it, and click </a:t>
            </a:r>
            <a:r>
              <a:rPr lang="en-US" b="1" dirty="0"/>
              <a:t>Create</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3176986"/>
            <a:ext cx="2882475" cy="823912"/>
          </a:xfrm>
        </p:spPr>
        <p:txBody>
          <a:bodyPr/>
          <a:lstStyle/>
          <a:p>
            <a:r>
              <a:rPr lang="en-US" dirty="0"/>
              <a:t>Step 3</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4234656"/>
            <a:ext cx="2882475" cy="1997867"/>
          </a:xfrm>
        </p:spPr>
        <p:txBody>
          <a:bodyPr>
            <a:normAutofit/>
          </a:bodyPr>
          <a:lstStyle/>
          <a:p>
            <a:r>
              <a:rPr lang="en-US" dirty="0"/>
              <a:t>Enter the appropriate values for the empty fields and create the resource.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
        <p:nvSpPr>
          <p:cNvPr id="13" name="Text Placeholder 4">
            <a:extLst>
              <a:ext uri="{FF2B5EF4-FFF2-40B4-BE49-F238E27FC236}">
                <a16:creationId xmlns:a16="http://schemas.microsoft.com/office/drawing/2014/main" id="{8F310AC2-EF7E-D1D3-2891-7327D0DD9D8A}"/>
              </a:ext>
            </a:extLst>
          </p:cNvPr>
          <p:cNvSpPr txBox="1">
            <a:spLocks/>
          </p:cNvSpPr>
          <p:nvPr/>
        </p:nvSpPr>
        <p:spPr>
          <a:xfrm>
            <a:off x="1171575" y="2344884"/>
            <a:ext cx="10182225" cy="55279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b="0" i="0" dirty="0">
                <a:solidFill>
                  <a:srgbClr val="161616"/>
                </a:solidFill>
                <a:effectLst/>
                <a:latin typeface="Segoe UI" panose="020B0502040204020203" pitchFamily="34" charset="0"/>
              </a:rPr>
              <a:t>An 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resource can be deployed through both the Azure command line interface (CLI) and the Azure portal</a:t>
            </a:r>
            <a:endParaRPr lang="en-US" b="1" dirty="0"/>
          </a:p>
        </p:txBody>
      </p:sp>
    </p:spTree>
    <p:extLst>
      <p:ext uri="{BB962C8B-B14F-4D97-AF65-F5344CB8AC3E}">
        <p14:creationId xmlns:p14="http://schemas.microsoft.com/office/powerpoint/2010/main" val="1482856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9868679-2C63-86CF-4032-CF24F10195E9}"/>
              </a:ext>
            </a:extLst>
          </p:cNvPr>
          <p:cNvGraphicFramePr>
            <a:graphicFrameLocks noChangeAspect="1"/>
          </p:cNvGraphicFramePr>
          <p:nvPr>
            <p:custDataLst>
              <p:tags r:id="rId1"/>
            </p:custDataLst>
            <p:extLst>
              <p:ext uri="{D42A27DB-BD31-4B8C-83A1-F6EECF244321}">
                <p14:modId xmlns:p14="http://schemas.microsoft.com/office/powerpoint/2010/main" val="16253399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9" name="Object 8" hidden="1">
                        <a:extLst>
                          <a:ext uri="{FF2B5EF4-FFF2-40B4-BE49-F238E27FC236}">
                            <a16:creationId xmlns:a16="http://schemas.microsoft.com/office/drawing/2014/main" id="{89868679-2C63-86CF-4032-CF24F10195E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508528" y="493001"/>
            <a:ext cx="10411162" cy="1325563"/>
          </a:xfrm>
        </p:spPr>
        <p:txBody>
          <a:bodyPr vert="horz"/>
          <a:lstStyle/>
          <a:p>
            <a:r>
              <a:rPr lang="en-US" dirty="0">
                <a:solidFill>
                  <a:srgbClr val="161616"/>
                </a:solidFill>
                <a:latin typeface="Segoe UI" panose="020B0502040204020203" pitchFamily="34" charset="0"/>
              </a:rPr>
              <a:t>Choose and deploy a model</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3148411"/>
            <a:ext cx="2882475" cy="823912"/>
          </a:xfrm>
        </p:spPr>
        <p:txBody>
          <a:bodyPr/>
          <a:lstStyle/>
          <a:p>
            <a:r>
              <a:rPr lang="en-US" b="1" i="0" dirty="0">
                <a:solidFill>
                  <a:srgbClr val="161616"/>
                </a:solidFill>
                <a:effectLst/>
                <a:latin typeface="Segoe UI" panose="020B0502040204020203" pitchFamily="34" charset="0"/>
              </a:rPr>
              <a:t>Text</a:t>
            </a:r>
            <a:r>
              <a:rPr lang="en-US" b="0" i="0" dirty="0">
                <a:solidFill>
                  <a:srgbClr val="161616"/>
                </a:solidFill>
                <a:effectLst/>
                <a:latin typeface="Segoe UI" panose="020B0502040204020203" pitchFamily="34" charset="0"/>
              </a:rPr>
              <a:t> or </a:t>
            </a:r>
            <a:r>
              <a:rPr lang="en-US" b="1" i="0" dirty="0">
                <a:solidFill>
                  <a:srgbClr val="161616"/>
                </a:solidFill>
                <a:effectLst/>
                <a:latin typeface="Segoe UI" panose="020B0502040204020203" pitchFamily="34" charset="0"/>
              </a:rPr>
              <a:t>Generative Pre-trained Transformer (GPT)</a:t>
            </a:r>
            <a:endParaRPr lang="en-US" dirty="0"/>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4206081"/>
            <a:ext cx="2882475" cy="1997867"/>
          </a:xfrm>
        </p:spPr>
        <p:txBody>
          <a:bodyPr>
            <a:normAutofit/>
          </a:bodyPr>
          <a:lstStyle/>
          <a:p>
            <a:pPr algn="l"/>
            <a:r>
              <a:rPr lang="en-US" dirty="0"/>
              <a:t>Models that understand and generate natural language and some code. These models are best at general tasks, conversations, and chat formats.</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3148411"/>
            <a:ext cx="2896671" cy="823912"/>
          </a:xfrm>
        </p:spPr>
        <p:txBody>
          <a:bodyPr/>
          <a:lstStyle/>
          <a:p>
            <a:r>
              <a:rPr lang="en-US" b="1" i="0" dirty="0">
                <a:solidFill>
                  <a:srgbClr val="161616"/>
                </a:solidFill>
                <a:effectLst/>
                <a:latin typeface="Segoe UI" panose="020B0502040204020203" pitchFamily="34" charset="0"/>
              </a:rPr>
              <a:t>Code</a:t>
            </a:r>
            <a:r>
              <a:rPr lang="en-US" b="0" i="0" dirty="0">
                <a:solidFill>
                  <a:srgbClr val="161616"/>
                </a:solidFill>
                <a:effectLst/>
                <a:latin typeface="Segoe UI" panose="020B0502040204020203" pitchFamily="34" charset="0"/>
              </a:rPr>
              <a:t> </a:t>
            </a:r>
            <a:endParaRPr lang="en-US" dirty="0"/>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4206081"/>
            <a:ext cx="2896671" cy="1997867"/>
          </a:xfrm>
        </p:spPr>
        <p:txBody>
          <a:bodyPr>
            <a:normAutofit/>
          </a:bodyPr>
          <a:lstStyle/>
          <a:p>
            <a:r>
              <a:rPr lang="en-US" dirty="0"/>
              <a:t>Code models are built on top of GPT models, and trained on millions of lines of code. These models can understand and generate code, including interpreting comments or natural language to generate code.</a:t>
            </a:r>
            <a:endParaRPr lang="en-US" b="1" dirty="0"/>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3148411"/>
            <a:ext cx="2882475" cy="823912"/>
          </a:xfrm>
        </p:spPr>
        <p:txBody>
          <a:bodyPr/>
          <a:lstStyle/>
          <a:p>
            <a:r>
              <a:rPr lang="en-US" b="1" i="0" dirty="0">
                <a:solidFill>
                  <a:srgbClr val="161616"/>
                </a:solidFill>
                <a:effectLst/>
                <a:latin typeface="Segoe UI" panose="020B0502040204020203" pitchFamily="34" charset="0"/>
              </a:rPr>
              <a:t>Embeddings</a:t>
            </a:r>
            <a:r>
              <a:rPr lang="en-US" b="0" i="0" dirty="0">
                <a:solidFill>
                  <a:srgbClr val="161616"/>
                </a:solidFill>
                <a:effectLst/>
                <a:latin typeface="Segoe UI" panose="020B0502040204020203" pitchFamily="34" charset="0"/>
              </a:rPr>
              <a:t> </a:t>
            </a:r>
            <a:endParaRPr lang="en-US" dirty="0"/>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4206081"/>
            <a:ext cx="2882475" cy="1997867"/>
          </a:xfrm>
        </p:spPr>
        <p:txBody>
          <a:bodyPr>
            <a:normAutofit/>
          </a:bodyPr>
          <a:lstStyle/>
          <a:p>
            <a:r>
              <a:rPr lang="en-US" dirty="0"/>
              <a:t>These models can understand and use embeddings, which are a special format of data that can be used by machine learning models and algorithms.</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
        <p:nvSpPr>
          <p:cNvPr id="13" name="Text Placeholder 4">
            <a:extLst>
              <a:ext uri="{FF2B5EF4-FFF2-40B4-BE49-F238E27FC236}">
                <a16:creationId xmlns:a16="http://schemas.microsoft.com/office/drawing/2014/main" id="{8F310AC2-EF7E-D1D3-2891-7327D0DD9D8A}"/>
              </a:ext>
            </a:extLst>
          </p:cNvPr>
          <p:cNvSpPr txBox="1">
            <a:spLocks/>
          </p:cNvSpPr>
          <p:nvPr/>
        </p:nvSpPr>
        <p:spPr>
          <a:xfrm>
            <a:off x="1171575" y="1780533"/>
            <a:ext cx="10182225" cy="94505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just"/>
            <a:r>
              <a:rPr lang="en-US" b="0" i="0" dirty="0">
                <a:solidFill>
                  <a:srgbClr val="161616"/>
                </a:solidFill>
                <a:effectLst/>
                <a:latin typeface="Segoe UI" panose="020B0502040204020203" pitchFamily="34" charset="0"/>
              </a:rPr>
              <a:t>Each model family excels at different tasks, and there are different capabilities of the models within each family. Model families break down into three main families:</a:t>
            </a:r>
            <a:endParaRPr lang="en-US" b="1" dirty="0"/>
          </a:p>
        </p:txBody>
      </p:sp>
    </p:spTree>
    <p:extLst>
      <p:ext uri="{BB962C8B-B14F-4D97-AF65-F5344CB8AC3E}">
        <p14:creationId xmlns:p14="http://schemas.microsoft.com/office/powerpoint/2010/main" val="377292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9868679-2C63-86CF-4032-CF24F10195E9}"/>
              </a:ext>
            </a:extLst>
          </p:cNvPr>
          <p:cNvGraphicFramePr>
            <a:graphicFrameLocks noChangeAspect="1"/>
          </p:cNvGraphicFramePr>
          <p:nvPr>
            <p:custDataLst>
              <p:tags r:id="rId1"/>
            </p:custDataLst>
            <p:extLst>
              <p:ext uri="{D42A27DB-BD31-4B8C-83A1-F6EECF244321}">
                <p14:modId xmlns:p14="http://schemas.microsoft.com/office/powerpoint/2010/main" val="26715222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9" name="Object 8" hidden="1">
                        <a:extLst>
                          <a:ext uri="{FF2B5EF4-FFF2-40B4-BE49-F238E27FC236}">
                            <a16:creationId xmlns:a16="http://schemas.microsoft.com/office/drawing/2014/main" id="{89868679-2C63-86CF-4032-CF24F10195E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508528" y="493001"/>
            <a:ext cx="10411162" cy="1325563"/>
          </a:xfrm>
        </p:spPr>
        <p:txBody>
          <a:bodyPr vert="horz"/>
          <a:lstStyle/>
          <a:p>
            <a:r>
              <a:rPr lang="en-US" b="0" i="0" dirty="0">
                <a:solidFill>
                  <a:srgbClr val="161616"/>
                </a:solidFill>
                <a:effectLst/>
                <a:latin typeface="Segoe UI" panose="020B0502040204020203" pitchFamily="34" charset="0"/>
              </a:rPr>
              <a:t>Authentication and Model Specification</a:t>
            </a:r>
            <a:endParaRPr lang="en-US" dirty="0"/>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
        <p:nvSpPr>
          <p:cNvPr id="13" name="Text Placeholder 4">
            <a:extLst>
              <a:ext uri="{FF2B5EF4-FFF2-40B4-BE49-F238E27FC236}">
                <a16:creationId xmlns:a16="http://schemas.microsoft.com/office/drawing/2014/main" id="{8F310AC2-EF7E-D1D3-2891-7327D0DD9D8A}"/>
              </a:ext>
            </a:extLst>
          </p:cNvPr>
          <p:cNvSpPr txBox="1">
            <a:spLocks/>
          </p:cNvSpPr>
          <p:nvPr/>
        </p:nvSpPr>
        <p:spPr>
          <a:xfrm>
            <a:off x="1601360" y="1944834"/>
            <a:ext cx="9571416" cy="3708664"/>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lgn="just">
              <a:buFont typeface="Arial" panose="020B0604020202020204" pitchFamily="34" charset="0"/>
              <a:buChar char="•"/>
            </a:pPr>
            <a:r>
              <a:rPr lang="en-US" b="0" i="0" dirty="0">
                <a:solidFill>
                  <a:srgbClr val="161616"/>
                </a:solidFill>
                <a:effectLst/>
                <a:latin typeface="Segoe UI" panose="020B0502040204020203" pitchFamily="34" charset="0"/>
              </a:rPr>
              <a:t>When configuring your app, you need to specify your resource endpoint, key, and deployment name to specify</a:t>
            </a:r>
          </a:p>
          <a:p>
            <a:pPr marL="342900" indent="-342900" algn="just">
              <a:buFont typeface="Arial" panose="020B0604020202020204" pitchFamily="34" charset="0"/>
              <a:buChar char="•"/>
            </a:pPr>
            <a:endParaRPr lang="en-US" b="0" i="0" dirty="0">
              <a:solidFill>
                <a:srgbClr val="323130"/>
              </a:solidFill>
              <a:effectLst/>
              <a:latin typeface="Segoe UI" panose="020B0502040204020203" pitchFamily="34" charset="0"/>
            </a:endParaRPr>
          </a:p>
          <a:p>
            <a:pPr marL="342900" indent="-342900" algn="just">
              <a:buFont typeface="Arial" panose="020B0604020202020204" pitchFamily="34" charset="0"/>
              <a:buChar char="•"/>
            </a:pPr>
            <a:r>
              <a:rPr lang="en-US" dirty="0">
                <a:solidFill>
                  <a:srgbClr val="323130"/>
                </a:solidFill>
                <a:latin typeface="Segoe UI" panose="020B0502040204020203" pitchFamily="34" charset="0"/>
              </a:rPr>
              <a:t>The available end points are:</a:t>
            </a:r>
          </a:p>
          <a:p>
            <a:pPr marL="800100" lvl="1" indent="-342900" algn="just">
              <a:buFont typeface="Arial" panose="020B0604020202020204" pitchFamily="34" charset="0"/>
              <a:buChar char="•"/>
            </a:pPr>
            <a:endParaRPr lang="en-US" sz="1600" b="0" i="0" dirty="0">
              <a:solidFill>
                <a:srgbClr val="323130"/>
              </a:solidFill>
              <a:effectLst/>
              <a:latin typeface="Segoe UI" panose="020B0502040204020203" pitchFamily="34" charset="0"/>
            </a:endParaRPr>
          </a:p>
          <a:p>
            <a:pPr marL="800100" lvl="1" indent="-342900" algn="just">
              <a:buFont typeface="Arial" panose="020B0604020202020204" pitchFamily="34" charset="0"/>
              <a:buChar char="•"/>
            </a:pPr>
            <a:r>
              <a:rPr lang="en-US" sz="1600" i="0" dirty="0">
                <a:solidFill>
                  <a:srgbClr val="323130"/>
                </a:solidFill>
                <a:effectLst/>
                <a:latin typeface="Segoe UI" panose="020B0502040204020203" pitchFamily="34" charset="0"/>
              </a:rPr>
              <a:t>Completion</a:t>
            </a:r>
            <a:r>
              <a:rPr lang="en-US" sz="1600" b="0" i="0" dirty="0">
                <a:solidFill>
                  <a:srgbClr val="323130"/>
                </a:solidFill>
                <a:effectLst/>
                <a:latin typeface="Segoe UI" panose="020B0502040204020203" pitchFamily="34" charset="0"/>
              </a:rPr>
              <a:t> - model takes an input prompt, and generates one or more predicted completions</a:t>
            </a:r>
          </a:p>
          <a:p>
            <a:pPr marL="800100" lvl="1" indent="-342900" algn="just">
              <a:buFont typeface="Arial" panose="020B0604020202020204" pitchFamily="34" charset="0"/>
              <a:buChar char="•"/>
            </a:pPr>
            <a:endParaRPr lang="en-US" sz="1600" b="0" i="0" dirty="0">
              <a:solidFill>
                <a:srgbClr val="323130"/>
              </a:solidFill>
              <a:effectLst/>
              <a:latin typeface="Segoe UI" panose="020B0502040204020203" pitchFamily="34" charset="0"/>
            </a:endParaRPr>
          </a:p>
          <a:p>
            <a:pPr marL="800100" lvl="1" indent="-342900" algn="just">
              <a:buFont typeface="Arial" panose="020B0604020202020204" pitchFamily="34" charset="0"/>
              <a:buChar char="•"/>
            </a:pPr>
            <a:r>
              <a:rPr lang="en-US" sz="1600" i="0" dirty="0" err="1">
                <a:solidFill>
                  <a:srgbClr val="323130"/>
                </a:solidFill>
                <a:effectLst/>
                <a:latin typeface="Segoe UI" panose="020B0502040204020203" pitchFamily="34" charset="0"/>
              </a:rPr>
              <a:t>ChatCompletion</a:t>
            </a:r>
            <a:r>
              <a:rPr lang="en-US" sz="1600" b="0" i="0" dirty="0">
                <a:solidFill>
                  <a:srgbClr val="323130"/>
                </a:solidFill>
                <a:effectLst/>
                <a:latin typeface="Segoe UI" panose="020B0502040204020203" pitchFamily="34" charset="0"/>
              </a:rPr>
              <a:t> - model takes input in the form of a chat conversation (where roles are specified with the message they send), and the next chat completion is generated</a:t>
            </a:r>
          </a:p>
          <a:p>
            <a:pPr marL="800100" lvl="1" indent="-342900" algn="just">
              <a:buFont typeface="Arial" panose="020B0604020202020204" pitchFamily="34" charset="0"/>
              <a:buChar char="•"/>
            </a:pPr>
            <a:endParaRPr lang="en-US" sz="1600" b="0" i="0" dirty="0">
              <a:solidFill>
                <a:srgbClr val="323130"/>
              </a:solidFill>
              <a:effectLst/>
              <a:latin typeface="Segoe UI" panose="020B0502040204020203" pitchFamily="34" charset="0"/>
            </a:endParaRPr>
          </a:p>
          <a:p>
            <a:pPr marL="800100" lvl="1" indent="-342900" algn="just">
              <a:buFont typeface="Arial" panose="020B0604020202020204" pitchFamily="34" charset="0"/>
              <a:buChar char="•"/>
            </a:pPr>
            <a:r>
              <a:rPr lang="en-US" sz="1600" i="0" dirty="0">
                <a:solidFill>
                  <a:srgbClr val="323130"/>
                </a:solidFill>
                <a:effectLst/>
                <a:latin typeface="Segoe UI" panose="020B0502040204020203" pitchFamily="34" charset="0"/>
              </a:rPr>
              <a:t>Embeddings</a:t>
            </a:r>
            <a:r>
              <a:rPr lang="en-US" sz="1600" b="0" i="0" dirty="0">
                <a:solidFill>
                  <a:srgbClr val="323130"/>
                </a:solidFill>
                <a:effectLst/>
                <a:latin typeface="Segoe UI" panose="020B0502040204020203" pitchFamily="34" charset="0"/>
              </a:rPr>
              <a:t> - model takes input and returns a vector representation of that input</a:t>
            </a:r>
            <a:endParaRPr lang="en-US" b="1" dirty="0"/>
          </a:p>
        </p:txBody>
      </p:sp>
    </p:spTree>
    <p:extLst>
      <p:ext uri="{BB962C8B-B14F-4D97-AF65-F5344CB8AC3E}">
        <p14:creationId xmlns:p14="http://schemas.microsoft.com/office/powerpoint/2010/main" val="2630698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D6FC67A-C919-80F8-52C9-D4DDDBFF7843}"/>
              </a:ext>
            </a:extLst>
          </p:cNvPr>
          <p:cNvGraphicFramePr>
            <a:graphicFrameLocks noChangeAspect="1"/>
          </p:cNvGraphicFramePr>
          <p:nvPr>
            <p:custDataLst>
              <p:tags r:id="rId1"/>
            </p:custDataLst>
            <p:extLst>
              <p:ext uri="{D42A27DB-BD31-4B8C-83A1-F6EECF244321}">
                <p14:modId xmlns:p14="http://schemas.microsoft.com/office/powerpoint/2010/main" val="34307512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5" name="Object 4" hidden="1">
                        <a:extLst>
                          <a:ext uri="{FF2B5EF4-FFF2-40B4-BE49-F238E27FC236}">
                            <a16:creationId xmlns:a16="http://schemas.microsoft.com/office/drawing/2014/main" id="{CD6FC67A-C919-80F8-52C9-D4DDDBFF784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vert="horz"/>
          <a:lstStyle/>
          <a:p>
            <a:r>
              <a:rPr lang="en-US" dirty="0"/>
              <a:t>Azure </a:t>
            </a:r>
            <a:r>
              <a:rPr lang="en-US" dirty="0" err="1"/>
              <a:t>OpeAI</a:t>
            </a:r>
            <a:r>
              <a:rPr lang="en-US" dirty="0"/>
              <a:t> Rest API</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3320862399"/>
              </p:ext>
            </p:extLst>
          </p:nvPr>
        </p:nvGraphicFramePr>
        <p:xfrm>
          <a:off x="838199" y="2111375"/>
          <a:ext cx="10515600" cy="2856776"/>
        </p:xfrm>
        <a:graphic>
          <a:graphicData uri="http://schemas.openxmlformats.org/drawingml/2006/table">
            <a:tbl>
              <a:tblPr firstRow="1" bandRow="1">
                <a:tableStyleId>{7E9639D4-E3E2-4D34-9284-5A2195B3D0D7}</a:tableStyleId>
              </a:tblPr>
              <a:tblGrid>
                <a:gridCol w="2877793">
                  <a:extLst>
                    <a:ext uri="{9D8B030D-6E8A-4147-A177-3AD203B41FA5}">
                      <a16:colId xmlns:a16="http://schemas.microsoft.com/office/drawing/2014/main" val="3261104555"/>
                    </a:ext>
                  </a:extLst>
                </a:gridCol>
                <a:gridCol w="7637807">
                  <a:extLst>
                    <a:ext uri="{9D8B030D-6E8A-4147-A177-3AD203B41FA5}">
                      <a16:colId xmlns:a16="http://schemas.microsoft.com/office/drawing/2014/main" val="2547279344"/>
                    </a:ext>
                  </a:extLst>
                </a:gridCol>
              </a:tblGrid>
              <a:tr h="714194">
                <a:tc>
                  <a:txBody>
                    <a:bodyPr/>
                    <a:lstStyle/>
                    <a:p>
                      <a:pPr algn="l" rtl="0" fontAlgn="auto"/>
                      <a:r>
                        <a:rPr lang="en-US" sz="1600" b="1" i="0" dirty="0">
                          <a:solidFill>
                            <a:srgbClr val="FFFFFF"/>
                          </a:solidFill>
                          <a:effectLst/>
                          <a:latin typeface="+mn-lt"/>
                        </a:rPr>
                        <a:t>​Placeholder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800" b="1" i="0" kern="1200" dirty="0">
                          <a:solidFill>
                            <a:schemeClr val="bg1"/>
                          </a:solidFill>
                          <a:effectLst/>
                          <a:latin typeface="+mn-lt"/>
                          <a:ea typeface="+mn-ea"/>
                          <a:cs typeface="+mn-cs"/>
                        </a:rPr>
                        <a:t>Value</a:t>
                      </a:r>
                      <a:endParaRPr lang="en-US" sz="1600" b="1" i="0" dirty="0">
                        <a:solidFill>
                          <a:schemeClr val="accent1"/>
                        </a:solidFill>
                        <a:effectLst/>
                        <a:latin typeface="+mn-lt"/>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441328149"/>
                  </a:ext>
                </a:extLst>
              </a:tr>
              <a:tr h="714194">
                <a:tc>
                  <a:txBody>
                    <a:bodyPr/>
                    <a:lstStyle/>
                    <a:p>
                      <a:pPr algn="l" fontAlgn="t"/>
                      <a:r>
                        <a:rPr lang="en-US" sz="1600" b="0" i="0" kern="1200" dirty="0">
                          <a:solidFill>
                            <a:srgbClr val="323130"/>
                          </a:solidFill>
                          <a:effectLst/>
                          <a:latin typeface="Segoe UI" panose="020B0502040204020203" pitchFamily="34" charset="0"/>
                          <a:ea typeface="+mn-ea"/>
                          <a:cs typeface="+mn-cs"/>
                        </a:rPr>
                        <a:t>YOUR_ENDPOINT_NAME</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t"/>
                      <a:r>
                        <a:rPr lang="en-US" sz="1600" b="0" i="0" kern="1200" dirty="0">
                          <a:solidFill>
                            <a:srgbClr val="323130"/>
                          </a:solidFill>
                          <a:effectLst/>
                          <a:latin typeface="Segoe UI" panose="020B0502040204020203" pitchFamily="34" charset="0"/>
                          <a:ea typeface="+mn-ea"/>
                          <a:cs typeface="+mn-cs"/>
                        </a:rPr>
                        <a:t>This base endpoint is found in the Keys &amp; Endpoint section in the Azure portal. It's the base endpoint of your resource, such as https://sample.openai.azure.com/.</a:t>
                      </a:r>
                    </a:p>
                  </a:txBody>
                  <a:tcPr/>
                </a:tc>
                <a:extLst>
                  <a:ext uri="{0D108BD9-81ED-4DB2-BD59-A6C34878D82A}">
                    <a16:rowId xmlns:a16="http://schemas.microsoft.com/office/drawing/2014/main" val="3134841754"/>
                  </a:ext>
                </a:extLst>
              </a:tr>
              <a:tr h="714194">
                <a:tc>
                  <a:txBody>
                    <a:bodyPr/>
                    <a:lstStyle/>
                    <a:p>
                      <a:pPr algn="l" fontAlgn="t"/>
                      <a:r>
                        <a:rPr lang="en-US" sz="1600" b="0" i="0" kern="1200">
                          <a:solidFill>
                            <a:srgbClr val="323130"/>
                          </a:solidFill>
                          <a:effectLst/>
                          <a:latin typeface="Segoe UI" panose="020B0502040204020203" pitchFamily="34" charset="0"/>
                          <a:ea typeface="+mn-ea"/>
                          <a:cs typeface="+mn-cs"/>
                        </a:rPr>
                        <a:t>YOUR_API_KEY</a:t>
                      </a:r>
                    </a:p>
                  </a:txBody>
                  <a:tcPr>
                    <a:lnL w="12700" cap="flat" cmpd="sng" algn="ctr">
                      <a:noFill/>
                      <a:prstDash val="solid"/>
                      <a:round/>
                      <a:headEnd type="none" w="med" len="med"/>
                      <a:tailEnd type="none" w="med" len="med"/>
                    </a:lnL>
                  </a:tcPr>
                </a:tc>
                <a:tc>
                  <a:txBody>
                    <a:bodyPr/>
                    <a:lstStyle/>
                    <a:p>
                      <a:pPr algn="l" fontAlgn="t"/>
                      <a:r>
                        <a:rPr lang="en-US" sz="1600" b="0" i="0" kern="1200">
                          <a:solidFill>
                            <a:srgbClr val="323130"/>
                          </a:solidFill>
                          <a:effectLst/>
                          <a:latin typeface="Segoe UI" panose="020B0502040204020203" pitchFamily="34" charset="0"/>
                          <a:ea typeface="+mn-ea"/>
                          <a:cs typeface="+mn-cs"/>
                        </a:rPr>
                        <a:t>Keys are found in the Keys &amp; Endpoint section in the Azure portal. You can use either key for your resource.</a:t>
                      </a:r>
                    </a:p>
                  </a:txBody>
                  <a:tcPr/>
                </a:tc>
                <a:extLst>
                  <a:ext uri="{0D108BD9-81ED-4DB2-BD59-A6C34878D82A}">
                    <a16:rowId xmlns:a16="http://schemas.microsoft.com/office/drawing/2014/main" val="4129140390"/>
                  </a:ext>
                </a:extLst>
              </a:tr>
              <a:tr h="714194">
                <a:tc>
                  <a:txBody>
                    <a:bodyPr/>
                    <a:lstStyle/>
                    <a:p>
                      <a:pPr algn="l" fontAlgn="t"/>
                      <a:r>
                        <a:rPr lang="en-US" sz="1600" b="0" i="0" kern="1200">
                          <a:solidFill>
                            <a:srgbClr val="323130"/>
                          </a:solidFill>
                          <a:effectLst/>
                          <a:latin typeface="Segoe UI" panose="020B0502040204020203" pitchFamily="34" charset="0"/>
                          <a:ea typeface="+mn-ea"/>
                          <a:cs typeface="+mn-cs"/>
                        </a:rPr>
                        <a:t>YOUR_DEPLOYMENT_NAME</a:t>
                      </a:r>
                    </a:p>
                  </a:txBody>
                  <a:tcPr>
                    <a:lnL w="12700" cap="flat" cmpd="sng" algn="ctr">
                      <a:noFill/>
                      <a:prstDash val="solid"/>
                      <a:round/>
                      <a:headEnd type="none" w="med" len="med"/>
                      <a:tailEnd type="none" w="med" len="med"/>
                    </a:lnL>
                  </a:tcPr>
                </a:tc>
                <a:tc>
                  <a:txBody>
                    <a:bodyPr/>
                    <a:lstStyle/>
                    <a:p>
                      <a:pPr algn="l" fontAlgn="t"/>
                      <a:r>
                        <a:rPr lang="en-US" sz="1600" b="0" i="0" kern="1200" dirty="0">
                          <a:solidFill>
                            <a:srgbClr val="323130"/>
                          </a:solidFill>
                          <a:effectLst/>
                          <a:latin typeface="Segoe UI" panose="020B0502040204020203" pitchFamily="34" charset="0"/>
                          <a:ea typeface="+mn-ea"/>
                          <a:cs typeface="+mn-cs"/>
                        </a:rPr>
                        <a:t>This deployment name is the name provided when you deployed your model in the Azure </a:t>
                      </a:r>
                      <a:r>
                        <a:rPr lang="en-US" sz="1600" b="0" i="0" kern="1200" dirty="0" err="1">
                          <a:solidFill>
                            <a:srgbClr val="323130"/>
                          </a:solidFill>
                          <a:effectLst/>
                          <a:latin typeface="Segoe UI" panose="020B0502040204020203" pitchFamily="34" charset="0"/>
                          <a:ea typeface="+mn-ea"/>
                          <a:cs typeface="+mn-cs"/>
                        </a:rPr>
                        <a:t>OpenAI</a:t>
                      </a:r>
                      <a:r>
                        <a:rPr lang="en-US" sz="1600" b="0" i="0" kern="1200" dirty="0">
                          <a:solidFill>
                            <a:srgbClr val="323130"/>
                          </a:solidFill>
                          <a:effectLst/>
                          <a:latin typeface="Segoe UI" panose="020B0502040204020203" pitchFamily="34" charset="0"/>
                          <a:ea typeface="+mn-ea"/>
                          <a:cs typeface="+mn-cs"/>
                        </a:rPr>
                        <a:t> Studio.</a:t>
                      </a:r>
                    </a:p>
                  </a:txBody>
                  <a:tcPr/>
                </a:tc>
                <a:extLst>
                  <a:ext uri="{0D108BD9-81ED-4DB2-BD59-A6C34878D82A}">
                    <a16:rowId xmlns:a16="http://schemas.microsoft.com/office/drawing/2014/main" val="1699990805"/>
                  </a:ext>
                </a:extLst>
              </a:tr>
            </a:tbl>
          </a:graphicData>
        </a:graphic>
      </p:graphicFrame>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402137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9868679-2C63-86CF-4032-CF24F10195E9}"/>
              </a:ext>
            </a:extLst>
          </p:cNvPr>
          <p:cNvGraphicFramePr>
            <a:graphicFrameLocks noChangeAspect="1"/>
          </p:cNvGraphicFramePr>
          <p:nvPr>
            <p:custDataLst>
              <p:tags r:id="rId1"/>
            </p:custDataLst>
            <p:extLst>
              <p:ext uri="{D42A27DB-BD31-4B8C-83A1-F6EECF244321}">
                <p14:modId xmlns:p14="http://schemas.microsoft.com/office/powerpoint/2010/main" val="542725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87" imgH="488" progId="TCLayout.ActiveDocument.1">
                  <p:embed/>
                </p:oleObj>
              </mc:Choice>
              <mc:Fallback>
                <p:oleObj name="think-cell Slide" r:id="rId4" imgW="487" imgH="488" progId="TCLayout.ActiveDocument.1">
                  <p:embed/>
                  <p:pic>
                    <p:nvPicPr>
                      <p:cNvPr id="9" name="Object 8" hidden="1">
                        <a:extLst>
                          <a:ext uri="{FF2B5EF4-FFF2-40B4-BE49-F238E27FC236}">
                            <a16:creationId xmlns:a16="http://schemas.microsoft.com/office/drawing/2014/main" id="{89868679-2C63-86CF-4032-CF24F10195E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508528" y="493001"/>
            <a:ext cx="10411162" cy="1325563"/>
          </a:xfrm>
        </p:spPr>
        <p:txBody>
          <a:bodyPr vert="horz"/>
          <a:lstStyle/>
          <a:p>
            <a:r>
              <a:rPr lang="en-US" b="0" i="0" dirty="0">
                <a:solidFill>
                  <a:srgbClr val="161616"/>
                </a:solidFill>
                <a:effectLst/>
                <a:latin typeface="Segoe UI" panose="020B0502040204020203" pitchFamily="34" charset="0"/>
              </a:rPr>
              <a:t>Develop NLP solution with 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Service</a:t>
            </a:r>
            <a:endParaRPr lang="en-US" dirty="0"/>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
        <p:nvSpPr>
          <p:cNvPr id="13" name="Text Placeholder 4">
            <a:extLst>
              <a:ext uri="{FF2B5EF4-FFF2-40B4-BE49-F238E27FC236}">
                <a16:creationId xmlns:a16="http://schemas.microsoft.com/office/drawing/2014/main" id="{8F310AC2-EF7E-D1D3-2891-7327D0DD9D8A}"/>
              </a:ext>
            </a:extLst>
          </p:cNvPr>
          <p:cNvSpPr txBox="1">
            <a:spLocks/>
          </p:cNvSpPr>
          <p:nvPr/>
        </p:nvSpPr>
        <p:spPr>
          <a:xfrm>
            <a:off x="1601360" y="1944834"/>
            <a:ext cx="9571416" cy="4303566"/>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lgn="just">
              <a:buFont typeface="Arial" panose="020B0604020202020204" pitchFamily="34" charset="0"/>
              <a:buChar char="•"/>
            </a:pPr>
            <a:r>
              <a:rPr lang="en-US" b="0" i="0" dirty="0">
                <a:solidFill>
                  <a:srgbClr val="222222"/>
                </a:solidFill>
                <a:effectLst/>
                <a:latin typeface="segoe-ui_light"/>
              </a:rPr>
              <a:t>Provision an Azure </a:t>
            </a:r>
            <a:r>
              <a:rPr lang="en-US" b="0" i="0" dirty="0" err="1">
                <a:solidFill>
                  <a:srgbClr val="222222"/>
                </a:solidFill>
                <a:effectLst/>
                <a:latin typeface="segoe-ui_light"/>
              </a:rPr>
              <a:t>OpenAI</a:t>
            </a:r>
            <a:r>
              <a:rPr lang="en-US" b="0" i="0" dirty="0">
                <a:solidFill>
                  <a:srgbClr val="222222"/>
                </a:solidFill>
                <a:effectLst/>
                <a:latin typeface="segoe-ui_light"/>
              </a:rPr>
              <a:t> resource</a:t>
            </a:r>
          </a:p>
          <a:p>
            <a:pPr marL="342900" indent="-342900" algn="just">
              <a:buFont typeface="Arial" panose="020B0604020202020204" pitchFamily="34" charset="0"/>
              <a:buChar char="•"/>
            </a:pPr>
            <a:endParaRPr lang="en-US" b="0" i="0" dirty="0">
              <a:solidFill>
                <a:srgbClr val="323130"/>
              </a:solidFill>
              <a:effectLst/>
              <a:latin typeface="Segoe UI" panose="020B0502040204020203" pitchFamily="34" charset="0"/>
            </a:endParaRPr>
          </a:p>
          <a:p>
            <a:pPr marL="342900" indent="-342900" algn="just">
              <a:buFont typeface="Arial" panose="020B0604020202020204" pitchFamily="34" charset="0"/>
              <a:buChar char="•"/>
            </a:pPr>
            <a:r>
              <a:rPr lang="en-US" b="0" i="0" dirty="0">
                <a:solidFill>
                  <a:srgbClr val="222222"/>
                </a:solidFill>
                <a:effectLst/>
                <a:latin typeface="segoe-ui_light"/>
              </a:rPr>
              <a:t>Deploy a model</a:t>
            </a:r>
          </a:p>
          <a:p>
            <a:pPr marL="342900" indent="-342900" algn="just">
              <a:buFont typeface="Arial" panose="020B0604020202020204" pitchFamily="34" charset="0"/>
              <a:buChar char="•"/>
            </a:pPr>
            <a:endParaRPr lang="en-US" dirty="0">
              <a:solidFill>
                <a:srgbClr val="222222"/>
              </a:solidFill>
              <a:latin typeface="segoe-ui_light"/>
            </a:endParaRPr>
          </a:p>
          <a:p>
            <a:pPr marL="342900" indent="-342900" algn="just">
              <a:buFont typeface="Arial" panose="020B0604020202020204" pitchFamily="34" charset="0"/>
              <a:buChar char="•"/>
            </a:pPr>
            <a:r>
              <a:rPr lang="en-US" b="0" i="0" dirty="0">
                <a:solidFill>
                  <a:srgbClr val="222222"/>
                </a:solidFill>
                <a:effectLst/>
                <a:latin typeface="segoe-ui_light"/>
              </a:rPr>
              <a:t>Create a new project</a:t>
            </a:r>
          </a:p>
          <a:p>
            <a:pPr marL="342900" indent="-342900" algn="just">
              <a:buFont typeface="Arial" panose="020B0604020202020204" pitchFamily="34" charset="0"/>
              <a:buChar char="•"/>
            </a:pPr>
            <a:endParaRPr lang="en-US" b="0" i="0" dirty="0">
              <a:solidFill>
                <a:srgbClr val="222222"/>
              </a:solidFill>
              <a:effectLst/>
              <a:latin typeface="segoe-ui_light"/>
            </a:endParaRPr>
          </a:p>
          <a:p>
            <a:pPr marL="342900" indent="-342900" algn="just">
              <a:buFont typeface="Arial" panose="020B0604020202020204" pitchFamily="34" charset="0"/>
              <a:buChar char="•"/>
            </a:pPr>
            <a:r>
              <a:rPr lang="en-US" b="0" i="0" dirty="0">
                <a:solidFill>
                  <a:srgbClr val="222222"/>
                </a:solidFill>
                <a:effectLst/>
                <a:latin typeface="segoe-ui_light"/>
              </a:rPr>
              <a:t>Install libraries</a:t>
            </a:r>
          </a:p>
          <a:p>
            <a:pPr marL="342900" indent="-342900" algn="just">
              <a:buFont typeface="Arial" panose="020B0604020202020204" pitchFamily="34" charset="0"/>
              <a:buChar char="•"/>
            </a:pPr>
            <a:endParaRPr lang="en-US" b="0" i="0" dirty="0">
              <a:solidFill>
                <a:srgbClr val="222222"/>
              </a:solidFill>
              <a:effectLst/>
              <a:latin typeface="segoe-ui_light"/>
            </a:endParaRPr>
          </a:p>
          <a:p>
            <a:pPr marL="342900" indent="-342900" algn="just">
              <a:buFont typeface="Arial" panose="020B0604020202020204" pitchFamily="34" charset="0"/>
              <a:buChar char="•"/>
            </a:pPr>
            <a:r>
              <a:rPr lang="en-US" b="0" i="0" dirty="0">
                <a:solidFill>
                  <a:srgbClr val="222222"/>
                </a:solidFill>
                <a:effectLst/>
                <a:latin typeface="segoe-ui_light"/>
              </a:rPr>
              <a:t>Configure app to access Azure </a:t>
            </a:r>
            <a:r>
              <a:rPr lang="en-US" b="0" i="0" dirty="0" err="1">
                <a:solidFill>
                  <a:srgbClr val="222222"/>
                </a:solidFill>
                <a:effectLst/>
                <a:latin typeface="segoe-ui_light"/>
              </a:rPr>
              <a:t>OpenAI</a:t>
            </a:r>
            <a:r>
              <a:rPr lang="en-US" b="0" i="0" dirty="0">
                <a:solidFill>
                  <a:srgbClr val="222222"/>
                </a:solidFill>
                <a:effectLst/>
                <a:latin typeface="segoe-ui_light"/>
              </a:rPr>
              <a:t> resource</a:t>
            </a:r>
          </a:p>
          <a:p>
            <a:pPr marL="342900" indent="-342900" algn="just">
              <a:buFont typeface="Arial" panose="020B0604020202020204" pitchFamily="34" charset="0"/>
              <a:buChar char="•"/>
            </a:pPr>
            <a:endParaRPr lang="en-US" b="0" i="0" dirty="0">
              <a:solidFill>
                <a:srgbClr val="222222"/>
              </a:solidFill>
              <a:effectLst/>
              <a:latin typeface="segoe-ui_light"/>
            </a:endParaRPr>
          </a:p>
          <a:p>
            <a:pPr marL="342900" indent="-342900" algn="just">
              <a:buFont typeface="Arial" panose="020B0604020202020204" pitchFamily="34" charset="0"/>
              <a:buChar char="•"/>
            </a:pPr>
            <a:r>
              <a:rPr lang="en-US" dirty="0">
                <a:solidFill>
                  <a:srgbClr val="222222"/>
                </a:solidFill>
                <a:latin typeface="segoe-ui_light"/>
              </a:rPr>
              <a:t>Call Azure </a:t>
            </a:r>
            <a:r>
              <a:rPr lang="en-US" dirty="0" err="1">
                <a:solidFill>
                  <a:srgbClr val="222222"/>
                </a:solidFill>
                <a:latin typeface="segoe-ui_light"/>
              </a:rPr>
              <a:t>OpenAI</a:t>
            </a:r>
            <a:r>
              <a:rPr lang="en-US" dirty="0">
                <a:solidFill>
                  <a:srgbClr val="222222"/>
                </a:solidFill>
                <a:latin typeface="segoe-ui_light"/>
              </a:rPr>
              <a:t> resource</a:t>
            </a:r>
          </a:p>
        </p:txBody>
      </p:sp>
    </p:spTree>
    <p:extLst>
      <p:ext uri="{BB962C8B-B14F-4D97-AF65-F5344CB8AC3E}">
        <p14:creationId xmlns:p14="http://schemas.microsoft.com/office/powerpoint/2010/main" val="3290459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D341437-3638-859D-8519-0B2B4AAA4878}"/>
              </a:ext>
            </a:extLst>
          </p:cNvPr>
          <p:cNvGraphicFramePr>
            <a:graphicFrameLocks noChangeAspect="1"/>
          </p:cNvGraphicFramePr>
          <p:nvPr>
            <p:custDataLst>
              <p:tags r:id="rId1"/>
            </p:custDataLst>
            <p:extLst>
              <p:ext uri="{D42A27DB-BD31-4B8C-83A1-F6EECF244321}">
                <p14:modId xmlns:p14="http://schemas.microsoft.com/office/powerpoint/2010/main" val="2335024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5" name="Object 4" hidden="1">
                        <a:extLst>
                          <a:ext uri="{FF2B5EF4-FFF2-40B4-BE49-F238E27FC236}">
                            <a16:creationId xmlns:a16="http://schemas.microsoft.com/office/drawing/2014/main" id="{DD341437-3638-859D-8519-0B2B4AAA487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154794" y="2148840"/>
            <a:ext cx="5750972" cy="1715531"/>
          </a:xfrm>
        </p:spPr>
        <p:txBody>
          <a:bodyPr vert="horz"/>
          <a:lstStyle/>
          <a:p>
            <a:r>
              <a:rPr lang="en-US" dirty="0"/>
              <a:t>Prompt engineering with Azure Open AI</a:t>
            </a:r>
          </a:p>
        </p:txBody>
      </p:sp>
    </p:spTree>
    <p:extLst>
      <p:ext uri="{BB962C8B-B14F-4D97-AF65-F5344CB8AC3E}">
        <p14:creationId xmlns:p14="http://schemas.microsoft.com/office/powerpoint/2010/main" val="2225052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9868679-2C63-86CF-4032-CF24F10195E9}"/>
              </a:ext>
            </a:extLst>
          </p:cNvPr>
          <p:cNvGraphicFramePr>
            <a:graphicFrameLocks noChangeAspect="1"/>
          </p:cNvGraphicFramePr>
          <p:nvPr>
            <p:custDataLst>
              <p:tags r:id="rId1"/>
            </p:custDataLst>
            <p:extLst>
              <p:ext uri="{D42A27DB-BD31-4B8C-83A1-F6EECF244321}">
                <p14:modId xmlns:p14="http://schemas.microsoft.com/office/powerpoint/2010/main" val="21014999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9" name="Object 8" hidden="1">
                        <a:extLst>
                          <a:ext uri="{FF2B5EF4-FFF2-40B4-BE49-F238E27FC236}">
                            <a16:creationId xmlns:a16="http://schemas.microsoft.com/office/drawing/2014/main" id="{89868679-2C63-86CF-4032-CF24F10195E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508528" y="493001"/>
            <a:ext cx="10411162" cy="1325563"/>
          </a:xfrm>
        </p:spPr>
        <p:txBody>
          <a:bodyPr vert="horz"/>
          <a:lstStyle/>
          <a:p>
            <a:r>
              <a:rPr lang="en-US" dirty="0"/>
              <a:t>Understanding Prompt Engineering</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a:t>Adjusting model parameters</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solidFill>
                  <a:srgbClr val="161616"/>
                </a:solidFill>
                <a:latin typeface="Segoe UI" panose="020B0502040204020203" pitchFamily="34" charset="0"/>
              </a:rPr>
              <a:t>A</a:t>
            </a:r>
            <a:r>
              <a:rPr lang="en-US" b="0" i="0" dirty="0">
                <a:solidFill>
                  <a:srgbClr val="161616"/>
                </a:solidFill>
                <a:effectLst/>
                <a:latin typeface="Segoe UI" panose="020B0502040204020203" pitchFamily="34" charset="0"/>
              </a:rPr>
              <a:t>djusting parameters of the model can have a significant impact on the response.</a:t>
            </a:r>
          </a:p>
          <a:p>
            <a:r>
              <a:rPr lang="en-US" dirty="0">
                <a:solidFill>
                  <a:srgbClr val="161616"/>
                </a:solidFill>
                <a:latin typeface="Segoe UI" panose="020B0502040204020203" pitchFamily="34" charset="0"/>
              </a:rPr>
              <a:t>e.g. temperature and top-p(top probability) are the most likely to impact the response of a model</a:t>
            </a:r>
            <a:endParaRPr lang="en-US" b="0" i="0" dirty="0">
              <a:solidFill>
                <a:srgbClr val="161616"/>
              </a:solidFill>
              <a:effectLst/>
              <a:latin typeface="Segoe UI" panose="020B0502040204020203" pitchFamily="34" charset="0"/>
            </a:endParaRPr>
          </a:p>
          <a:p>
            <a:endParaRPr lang="en-US" dirty="0"/>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Write more effective prompts</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Asking the Azure </a:t>
            </a:r>
            <a:r>
              <a:rPr lang="en-US" dirty="0" err="1"/>
              <a:t>OpenAI</a:t>
            </a:r>
            <a:r>
              <a:rPr lang="en-US" dirty="0"/>
              <a:t> model clearly for what you want is one way to get desired results.</a:t>
            </a:r>
          </a:p>
          <a:p>
            <a:r>
              <a:rPr lang="en-US" dirty="0"/>
              <a:t>For example, say you want to create a product description for a new water bottle.</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Prompt components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2621893"/>
          </a:xfrm>
        </p:spPr>
        <p:txBody>
          <a:bodyPr>
            <a:normAutofit lnSpcReduction="10000"/>
          </a:bodyPr>
          <a:lstStyle/>
          <a:p>
            <a:r>
              <a:rPr lang="en-US" dirty="0"/>
              <a:t>Always use section markers to split the instructions and content.</a:t>
            </a:r>
          </a:p>
          <a:p>
            <a:r>
              <a:rPr lang="en-US" dirty="0"/>
              <a:t>e.g. </a:t>
            </a:r>
          </a:p>
          <a:p>
            <a:r>
              <a:rPr lang="en-US" b="0" i="0" dirty="0">
                <a:solidFill>
                  <a:srgbClr val="161616"/>
                </a:solidFill>
                <a:effectLst/>
                <a:latin typeface="SFMono-Regular"/>
              </a:rPr>
              <a:t>Translate the text into French </a:t>
            </a:r>
          </a:p>
          <a:p>
            <a:r>
              <a:rPr lang="en-US" b="0" i="0" dirty="0">
                <a:solidFill>
                  <a:srgbClr val="161616"/>
                </a:solidFill>
                <a:effectLst/>
                <a:latin typeface="SFMono-Regular"/>
              </a:rPr>
              <a:t>--- </a:t>
            </a:r>
          </a:p>
          <a:p>
            <a:r>
              <a:rPr lang="en-US" b="0" i="0" dirty="0">
                <a:solidFill>
                  <a:srgbClr val="161616"/>
                </a:solidFill>
                <a:effectLst/>
                <a:latin typeface="SFMono-Regular"/>
              </a:rPr>
              <a:t>What's the weather going to be like today? </a:t>
            </a:r>
          </a:p>
          <a:p>
            <a:r>
              <a:rPr lang="en-US" b="0" i="0" dirty="0">
                <a:solidFill>
                  <a:srgbClr val="161616"/>
                </a:solidFill>
                <a:effectLst/>
                <a:latin typeface="SFMono-Regular"/>
              </a:rPr>
              <a:t>---</a:t>
            </a:r>
            <a:endParaRPr lang="en-US" dirty="0"/>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sp>
        <p:nvSpPr>
          <p:cNvPr id="13" name="Text Placeholder 4">
            <a:extLst>
              <a:ext uri="{FF2B5EF4-FFF2-40B4-BE49-F238E27FC236}">
                <a16:creationId xmlns:a16="http://schemas.microsoft.com/office/drawing/2014/main" id="{8F310AC2-EF7E-D1D3-2891-7327D0DD9D8A}"/>
              </a:ext>
            </a:extLst>
          </p:cNvPr>
          <p:cNvSpPr txBox="1">
            <a:spLocks/>
          </p:cNvSpPr>
          <p:nvPr/>
        </p:nvSpPr>
        <p:spPr>
          <a:xfrm>
            <a:off x="1243104" y="1944834"/>
            <a:ext cx="10049968" cy="55279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b="0" i="0" dirty="0">
                <a:solidFill>
                  <a:srgbClr val="161616"/>
                </a:solidFill>
                <a:effectLst/>
                <a:latin typeface="Segoe UI" panose="020B0502040204020203" pitchFamily="34" charset="0"/>
              </a:rPr>
              <a:t>Prompt engineering involves designing and optimizing prompts to better utilize 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models</a:t>
            </a:r>
            <a:endParaRPr lang="en-US" b="1" dirty="0"/>
          </a:p>
        </p:txBody>
      </p:sp>
    </p:spTree>
    <p:extLst>
      <p:ext uri="{BB962C8B-B14F-4D97-AF65-F5344CB8AC3E}">
        <p14:creationId xmlns:p14="http://schemas.microsoft.com/office/powerpoint/2010/main" val="705056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9868679-2C63-86CF-4032-CF24F10195E9}"/>
              </a:ext>
            </a:extLst>
          </p:cNvPr>
          <p:cNvGraphicFramePr>
            <a:graphicFrameLocks noChangeAspect="1"/>
          </p:cNvGraphicFramePr>
          <p:nvPr>
            <p:custDataLst>
              <p:tags r:id="rId1"/>
            </p:custDataLst>
            <p:extLst>
              <p:ext uri="{D42A27DB-BD31-4B8C-83A1-F6EECF244321}">
                <p14:modId xmlns:p14="http://schemas.microsoft.com/office/powerpoint/2010/main" val="24174693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9" name="Object 8" hidden="1">
                        <a:extLst>
                          <a:ext uri="{FF2B5EF4-FFF2-40B4-BE49-F238E27FC236}">
                            <a16:creationId xmlns:a16="http://schemas.microsoft.com/office/drawing/2014/main" id="{89868679-2C63-86CF-4032-CF24F10195E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508528" y="493001"/>
            <a:ext cx="10411162" cy="1325563"/>
          </a:xfrm>
        </p:spPr>
        <p:txBody>
          <a:bodyPr vert="horz"/>
          <a:lstStyle/>
          <a:p>
            <a:r>
              <a:rPr lang="en-US" dirty="0"/>
              <a:t>Prompt engineering techniques</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p:sp>
        <p:nvSpPr>
          <p:cNvPr id="13" name="Text Placeholder 4">
            <a:extLst>
              <a:ext uri="{FF2B5EF4-FFF2-40B4-BE49-F238E27FC236}">
                <a16:creationId xmlns:a16="http://schemas.microsoft.com/office/drawing/2014/main" id="{8F310AC2-EF7E-D1D3-2891-7327D0DD9D8A}"/>
              </a:ext>
            </a:extLst>
          </p:cNvPr>
          <p:cNvSpPr txBox="1">
            <a:spLocks/>
          </p:cNvSpPr>
          <p:nvPr/>
        </p:nvSpPr>
        <p:spPr>
          <a:xfrm>
            <a:off x="1601360" y="1944834"/>
            <a:ext cx="9571416" cy="4432758"/>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lgn="just">
              <a:buFont typeface="Arial" panose="020B0604020202020204" pitchFamily="34" charset="0"/>
              <a:buChar char="•"/>
            </a:pPr>
            <a:r>
              <a:rPr lang="en-US" b="0" i="0" dirty="0">
                <a:solidFill>
                  <a:srgbClr val="161616"/>
                </a:solidFill>
                <a:effectLst/>
                <a:latin typeface="Segoe UI" panose="020B0502040204020203" pitchFamily="34" charset="0"/>
              </a:rPr>
              <a:t>By providing context to the AI model, it allows the model to better understand what you are asking for or what it should know to provide the best answer. </a:t>
            </a:r>
          </a:p>
          <a:p>
            <a:pPr marL="342900" indent="-342900" algn="just">
              <a:buFont typeface="Arial" panose="020B0604020202020204" pitchFamily="34" charset="0"/>
              <a:buChar char="•"/>
            </a:pPr>
            <a:endParaRPr lang="en-US" dirty="0">
              <a:solidFill>
                <a:srgbClr val="161616"/>
              </a:solidFill>
              <a:latin typeface="Segoe UI" panose="020B0502040204020203" pitchFamily="34" charset="0"/>
            </a:endParaRPr>
          </a:p>
          <a:p>
            <a:pPr marL="342900" indent="-342900" algn="just">
              <a:buFont typeface="Arial" panose="020B0604020202020204" pitchFamily="34" charset="0"/>
              <a:buChar char="•"/>
            </a:pPr>
            <a:r>
              <a:rPr lang="en-US" b="0" i="0" dirty="0">
                <a:solidFill>
                  <a:srgbClr val="161616"/>
                </a:solidFill>
                <a:effectLst/>
                <a:latin typeface="Segoe UI" panose="020B0502040204020203" pitchFamily="34" charset="0"/>
              </a:rPr>
              <a:t>Context can be provided in several ways:-</a:t>
            </a:r>
          </a:p>
          <a:p>
            <a:pPr marL="800100" lvl="1" indent="-342900" algn="just">
              <a:buFont typeface="Arial" panose="020B0604020202020204" pitchFamily="34" charset="0"/>
              <a:buChar char="•"/>
            </a:pPr>
            <a:endParaRPr lang="en-US" b="0" dirty="0">
              <a:solidFill>
                <a:srgbClr val="161616"/>
              </a:solidFill>
              <a:latin typeface="Segoe UI" panose="020B0502040204020203" pitchFamily="34" charset="0"/>
            </a:endParaRPr>
          </a:p>
          <a:p>
            <a:pPr marL="800100" lvl="1" indent="-342900" algn="just">
              <a:buFont typeface="Arial" panose="020B0604020202020204" pitchFamily="34" charset="0"/>
              <a:buChar char="•"/>
            </a:pPr>
            <a:r>
              <a:rPr lang="en-US" b="0" i="0" dirty="0">
                <a:solidFill>
                  <a:srgbClr val="323130"/>
                </a:solidFill>
                <a:effectLst/>
                <a:latin typeface="Segoe UI" panose="020B0502040204020203" pitchFamily="34" charset="0"/>
              </a:rPr>
              <a:t>Request output composition</a:t>
            </a:r>
          </a:p>
          <a:p>
            <a:pPr marL="800100" lvl="1" indent="-342900" algn="just">
              <a:buFont typeface="Arial" panose="020B0604020202020204" pitchFamily="34" charset="0"/>
              <a:buChar char="•"/>
            </a:pPr>
            <a:r>
              <a:rPr lang="en-US" b="0" dirty="0">
                <a:solidFill>
                  <a:srgbClr val="323130"/>
                </a:solidFill>
                <a:latin typeface="Segoe UI" panose="020B0502040204020203" pitchFamily="34" charset="0"/>
              </a:rPr>
              <a:t>System message</a:t>
            </a:r>
          </a:p>
          <a:p>
            <a:pPr marL="800100" lvl="1" indent="-342900" algn="just">
              <a:buFont typeface="Arial" panose="020B0604020202020204" pitchFamily="34" charset="0"/>
              <a:buChar char="•"/>
            </a:pPr>
            <a:r>
              <a:rPr lang="en-US" b="0" dirty="0">
                <a:solidFill>
                  <a:srgbClr val="323130"/>
                </a:solidFill>
                <a:latin typeface="Segoe UI" panose="020B0502040204020203" pitchFamily="34" charset="0"/>
              </a:rPr>
              <a:t>Conversion history</a:t>
            </a:r>
          </a:p>
          <a:p>
            <a:pPr marL="800100" lvl="1" indent="-342900" algn="just">
              <a:buFont typeface="Arial" panose="020B0604020202020204" pitchFamily="34" charset="0"/>
              <a:buChar char="•"/>
            </a:pPr>
            <a:r>
              <a:rPr lang="en-US" b="0" dirty="0">
                <a:solidFill>
                  <a:srgbClr val="323130"/>
                </a:solidFill>
                <a:latin typeface="Segoe UI" panose="020B0502040204020203" pitchFamily="34" charset="0"/>
              </a:rPr>
              <a:t>Few shot learning</a:t>
            </a:r>
          </a:p>
          <a:p>
            <a:pPr marL="800100" lvl="1" indent="-342900" algn="just">
              <a:buFont typeface="Arial" panose="020B0604020202020204" pitchFamily="34" charset="0"/>
              <a:buChar char="•"/>
            </a:pPr>
            <a:r>
              <a:rPr lang="en-US" b="0" dirty="0">
                <a:solidFill>
                  <a:srgbClr val="323130"/>
                </a:solidFill>
                <a:latin typeface="Segoe UI" panose="020B0502040204020203" pitchFamily="34" charset="0"/>
              </a:rPr>
              <a:t>Break down a complex task</a:t>
            </a:r>
          </a:p>
          <a:p>
            <a:pPr marL="800100" lvl="1" indent="-342900" algn="just">
              <a:buFont typeface="Arial" panose="020B0604020202020204" pitchFamily="34" charset="0"/>
              <a:buChar char="•"/>
            </a:pPr>
            <a:r>
              <a:rPr lang="en-US" b="0" dirty="0">
                <a:solidFill>
                  <a:srgbClr val="323130"/>
                </a:solidFill>
                <a:latin typeface="Segoe UI" panose="020B0502040204020203" pitchFamily="34" charset="0"/>
              </a:rPr>
              <a:t>Chain of thought</a:t>
            </a:r>
          </a:p>
          <a:p>
            <a:pPr marL="800100" lvl="1" indent="-342900" algn="just">
              <a:buFont typeface="Arial" panose="020B0604020202020204" pitchFamily="34" charset="0"/>
              <a:buChar char="•"/>
            </a:pPr>
            <a:r>
              <a:rPr lang="en-US" b="0" dirty="0">
                <a:solidFill>
                  <a:srgbClr val="323130"/>
                </a:solidFill>
                <a:latin typeface="Segoe UI" panose="020B0502040204020203" pitchFamily="34" charset="0"/>
              </a:rPr>
              <a:t>Specify the output structure</a:t>
            </a:r>
            <a:endParaRPr lang="en-US" b="1" dirty="0"/>
          </a:p>
        </p:txBody>
      </p:sp>
    </p:spTree>
    <p:extLst>
      <p:ext uri="{BB962C8B-B14F-4D97-AF65-F5344CB8AC3E}">
        <p14:creationId xmlns:p14="http://schemas.microsoft.com/office/powerpoint/2010/main" val="3848092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9868679-2C63-86CF-4032-CF24F10195E9}"/>
              </a:ext>
            </a:extLst>
          </p:cNvPr>
          <p:cNvGraphicFramePr>
            <a:graphicFrameLocks noChangeAspect="1"/>
          </p:cNvGraphicFramePr>
          <p:nvPr>
            <p:custDataLst>
              <p:tags r:id="rId1"/>
            </p:custDataLst>
            <p:extLst>
              <p:ext uri="{D42A27DB-BD31-4B8C-83A1-F6EECF244321}">
                <p14:modId xmlns:p14="http://schemas.microsoft.com/office/powerpoint/2010/main" val="16283556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87" imgH="488" progId="TCLayout.ActiveDocument.1">
                  <p:embed/>
                </p:oleObj>
              </mc:Choice>
              <mc:Fallback>
                <p:oleObj name="think-cell Slide" r:id="rId4" imgW="487" imgH="488" progId="TCLayout.ActiveDocument.1">
                  <p:embed/>
                  <p:pic>
                    <p:nvPicPr>
                      <p:cNvPr id="9" name="Object 8" hidden="1">
                        <a:extLst>
                          <a:ext uri="{FF2B5EF4-FFF2-40B4-BE49-F238E27FC236}">
                            <a16:creationId xmlns:a16="http://schemas.microsoft.com/office/drawing/2014/main" id="{89868679-2C63-86CF-4032-CF24F10195E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508528" y="493001"/>
            <a:ext cx="10411162" cy="1325563"/>
          </a:xfrm>
        </p:spPr>
        <p:txBody>
          <a:bodyPr vert="horz"/>
          <a:lstStyle/>
          <a:p>
            <a:r>
              <a:rPr lang="en-US" b="0" i="0" dirty="0">
                <a:solidFill>
                  <a:srgbClr val="161616"/>
                </a:solidFill>
                <a:effectLst/>
                <a:latin typeface="Segoe UI" panose="020B0502040204020203" pitchFamily="34" charset="0"/>
              </a:rPr>
              <a:t>Prompt engineering in your application</a:t>
            </a:r>
            <a:endParaRPr lang="en-US" dirty="0"/>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sp>
        <p:nvSpPr>
          <p:cNvPr id="13" name="Text Placeholder 4">
            <a:extLst>
              <a:ext uri="{FF2B5EF4-FFF2-40B4-BE49-F238E27FC236}">
                <a16:creationId xmlns:a16="http://schemas.microsoft.com/office/drawing/2014/main" id="{8F310AC2-EF7E-D1D3-2891-7327D0DD9D8A}"/>
              </a:ext>
            </a:extLst>
          </p:cNvPr>
          <p:cNvSpPr txBox="1">
            <a:spLocks/>
          </p:cNvSpPr>
          <p:nvPr/>
        </p:nvSpPr>
        <p:spPr>
          <a:xfrm>
            <a:off x="1601360" y="1944834"/>
            <a:ext cx="9571416" cy="3708664"/>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lgn="just">
              <a:buFont typeface="Arial" panose="020B0604020202020204" pitchFamily="34" charset="0"/>
              <a:buChar char="•"/>
            </a:pPr>
            <a:r>
              <a:rPr lang="en-US" b="0" i="0" dirty="0">
                <a:solidFill>
                  <a:srgbClr val="222222"/>
                </a:solidFill>
                <a:effectLst/>
                <a:latin typeface="segoe-ui_light"/>
              </a:rPr>
              <a:t>Provision an Azure </a:t>
            </a:r>
            <a:r>
              <a:rPr lang="en-US" b="0" i="0" dirty="0" err="1">
                <a:solidFill>
                  <a:srgbClr val="222222"/>
                </a:solidFill>
                <a:effectLst/>
                <a:latin typeface="segoe-ui_light"/>
              </a:rPr>
              <a:t>OpenAI</a:t>
            </a:r>
            <a:r>
              <a:rPr lang="en-US" b="0" i="0" dirty="0">
                <a:solidFill>
                  <a:srgbClr val="222222"/>
                </a:solidFill>
                <a:effectLst/>
                <a:latin typeface="segoe-ui_light"/>
              </a:rPr>
              <a:t> resource</a:t>
            </a:r>
          </a:p>
          <a:p>
            <a:pPr marL="342900" indent="-342900" algn="just">
              <a:buFont typeface="Arial" panose="020B0604020202020204" pitchFamily="34" charset="0"/>
              <a:buChar char="•"/>
            </a:pPr>
            <a:endParaRPr lang="en-US" b="0" i="0" dirty="0">
              <a:solidFill>
                <a:srgbClr val="323130"/>
              </a:solidFill>
              <a:effectLst/>
              <a:latin typeface="Segoe UI" panose="020B0502040204020203" pitchFamily="34" charset="0"/>
            </a:endParaRPr>
          </a:p>
          <a:p>
            <a:pPr marL="342900" indent="-342900" algn="just">
              <a:buFont typeface="Arial" panose="020B0604020202020204" pitchFamily="34" charset="0"/>
              <a:buChar char="•"/>
            </a:pPr>
            <a:r>
              <a:rPr lang="en-US" b="0" i="0" dirty="0">
                <a:solidFill>
                  <a:srgbClr val="222222"/>
                </a:solidFill>
                <a:effectLst/>
                <a:latin typeface="segoe-ui_light"/>
              </a:rPr>
              <a:t>Deploy a model</a:t>
            </a:r>
          </a:p>
          <a:p>
            <a:pPr marL="342900" indent="-342900" algn="just">
              <a:buFont typeface="Arial" panose="020B0604020202020204" pitchFamily="34" charset="0"/>
              <a:buChar char="•"/>
            </a:pPr>
            <a:endParaRPr lang="en-US" dirty="0">
              <a:solidFill>
                <a:srgbClr val="222222"/>
              </a:solidFill>
              <a:latin typeface="segoe-ui_light"/>
            </a:endParaRPr>
          </a:p>
          <a:p>
            <a:pPr marL="342900" indent="-342900" algn="just">
              <a:buFont typeface="Arial" panose="020B0604020202020204" pitchFamily="34" charset="0"/>
              <a:buChar char="•"/>
            </a:pPr>
            <a:r>
              <a:rPr lang="en-US" dirty="0">
                <a:solidFill>
                  <a:srgbClr val="222222"/>
                </a:solidFill>
                <a:latin typeface="segoe-ui_light"/>
              </a:rPr>
              <a:t>Prompt engineering in chat playground</a:t>
            </a:r>
          </a:p>
          <a:p>
            <a:pPr marL="342900" indent="-342900" algn="just">
              <a:buFont typeface="Arial" panose="020B0604020202020204" pitchFamily="34" charset="0"/>
              <a:buChar char="•"/>
            </a:pPr>
            <a:endParaRPr lang="en-US" b="0" i="0" dirty="0">
              <a:solidFill>
                <a:srgbClr val="222222"/>
              </a:solidFill>
              <a:effectLst/>
              <a:latin typeface="segoe-ui_light"/>
            </a:endParaRPr>
          </a:p>
          <a:p>
            <a:pPr marL="342900" indent="-342900" algn="just">
              <a:buFont typeface="Arial" panose="020B0604020202020204" pitchFamily="34" charset="0"/>
              <a:buChar char="•"/>
            </a:pPr>
            <a:r>
              <a:rPr lang="en-US" dirty="0">
                <a:solidFill>
                  <a:srgbClr val="222222"/>
                </a:solidFill>
                <a:latin typeface="segoe-ui_light"/>
              </a:rPr>
              <a:t>Prompt engineering using code</a:t>
            </a:r>
            <a:endParaRPr lang="en-US" b="0" i="0" dirty="0">
              <a:solidFill>
                <a:srgbClr val="222222"/>
              </a:solidFill>
              <a:effectLst/>
              <a:latin typeface="segoe-ui_light"/>
            </a:endParaRPr>
          </a:p>
          <a:p>
            <a:pPr marL="342900" indent="-342900" algn="just">
              <a:buFont typeface="Arial" panose="020B0604020202020204" pitchFamily="34" charset="0"/>
              <a:buChar char="•"/>
            </a:pPr>
            <a:endParaRPr lang="en-US" b="0" i="0" dirty="0">
              <a:solidFill>
                <a:srgbClr val="222222"/>
              </a:solidFill>
              <a:effectLst/>
              <a:latin typeface="segoe-ui_light"/>
            </a:endParaRPr>
          </a:p>
        </p:txBody>
      </p:sp>
    </p:spTree>
    <p:extLst>
      <p:ext uri="{BB962C8B-B14F-4D97-AF65-F5344CB8AC3E}">
        <p14:creationId xmlns:p14="http://schemas.microsoft.com/office/powerpoint/2010/main" val="1814654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D341437-3638-859D-8519-0B2B4AAA4878}"/>
              </a:ext>
            </a:extLst>
          </p:cNvPr>
          <p:cNvGraphicFramePr>
            <a:graphicFrameLocks noChangeAspect="1"/>
          </p:cNvGraphicFramePr>
          <p:nvPr>
            <p:custDataLst>
              <p:tags r:id="rId1"/>
            </p:custDataLst>
            <p:extLst>
              <p:ext uri="{D42A27DB-BD31-4B8C-83A1-F6EECF244321}">
                <p14:modId xmlns:p14="http://schemas.microsoft.com/office/powerpoint/2010/main" val="26810996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5" name="Object 4" hidden="1">
                        <a:extLst>
                          <a:ext uri="{FF2B5EF4-FFF2-40B4-BE49-F238E27FC236}">
                            <a16:creationId xmlns:a16="http://schemas.microsoft.com/office/drawing/2014/main" id="{DD341437-3638-859D-8519-0B2B4AAA487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154794" y="2148840"/>
            <a:ext cx="5750972" cy="1715531"/>
          </a:xfrm>
        </p:spPr>
        <p:txBody>
          <a:bodyPr vert="horz"/>
          <a:lstStyle/>
          <a:p>
            <a:r>
              <a:rPr lang="en-US" dirty="0"/>
              <a:t>Integrate </a:t>
            </a:r>
            <a:r>
              <a:rPr lang="en-US" dirty="0" err="1"/>
              <a:t>ChatGPT</a:t>
            </a:r>
            <a:r>
              <a:rPr lang="en-US" dirty="0"/>
              <a:t> into your app</a:t>
            </a:r>
          </a:p>
        </p:txBody>
      </p:sp>
    </p:spTree>
    <p:extLst>
      <p:ext uri="{BB962C8B-B14F-4D97-AF65-F5344CB8AC3E}">
        <p14:creationId xmlns:p14="http://schemas.microsoft.com/office/powerpoint/2010/main" val="900496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4245732" cy="2519363"/>
          </a:xfrm>
        </p:spPr>
        <p:txBody>
          <a:bodyPr>
            <a:normAutofit lnSpcReduction="10000"/>
          </a:bodyPr>
          <a:lstStyle/>
          <a:p>
            <a:r>
              <a:rPr lang="en-US" dirty="0"/>
              <a:t>Introduction</a:t>
            </a:r>
          </a:p>
          <a:p>
            <a:r>
              <a:rPr lang="en-US" dirty="0"/>
              <a:t>Introduction to Azure Open AI services</a:t>
            </a:r>
          </a:p>
          <a:p>
            <a:r>
              <a:rPr lang="en-US" dirty="0"/>
              <a:t>Develop NLP solutions with Azure Open AI</a:t>
            </a:r>
          </a:p>
          <a:p>
            <a:r>
              <a:rPr lang="en-US" dirty="0"/>
              <a:t>Prompt engineering with Azure Open AI</a:t>
            </a:r>
          </a:p>
          <a:p>
            <a:r>
              <a:rPr lang="en-US" dirty="0"/>
              <a:t>Integrate </a:t>
            </a:r>
            <a:r>
              <a:rPr lang="en-US" dirty="0" err="1"/>
              <a:t>ChatGPT</a:t>
            </a:r>
            <a:r>
              <a:rPr lang="en-US" dirty="0"/>
              <a:t> into your app</a:t>
            </a:r>
          </a:p>
          <a:p>
            <a:r>
              <a:rPr lang="en-US" dirty="0"/>
              <a:t>Summary</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9868679-2C63-86CF-4032-CF24F10195E9}"/>
              </a:ext>
            </a:extLst>
          </p:cNvPr>
          <p:cNvGraphicFramePr>
            <a:graphicFrameLocks noChangeAspect="1"/>
          </p:cNvGraphicFramePr>
          <p:nvPr>
            <p:custDataLst>
              <p:tags r:id="rId1"/>
            </p:custDataLst>
            <p:extLst>
              <p:ext uri="{D42A27DB-BD31-4B8C-83A1-F6EECF244321}">
                <p14:modId xmlns:p14="http://schemas.microsoft.com/office/powerpoint/2010/main" val="15843714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87" imgH="488" progId="TCLayout.ActiveDocument.1">
                  <p:embed/>
                </p:oleObj>
              </mc:Choice>
              <mc:Fallback>
                <p:oleObj name="think-cell Slide" r:id="rId4" imgW="487" imgH="488" progId="TCLayout.ActiveDocument.1">
                  <p:embed/>
                  <p:pic>
                    <p:nvPicPr>
                      <p:cNvPr id="9" name="Object 8" hidden="1">
                        <a:extLst>
                          <a:ext uri="{FF2B5EF4-FFF2-40B4-BE49-F238E27FC236}">
                            <a16:creationId xmlns:a16="http://schemas.microsoft.com/office/drawing/2014/main" id="{89868679-2C63-86CF-4032-CF24F10195E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508528" y="493001"/>
            <a:ext cx="10411162" cy="1325563"/>
          </a:xfrm>
        </p:spPr>
        <p:txBody>
          <a:bodyPr vert="horz"/>
          <a:lstStyle/>
          <a:p>
            <a:r>
              <a:rPr lang="en-US" dirty="0"/>
              <a:t>Integrate </a:t>
            </a:r>
            <a:r>
              <a:rPr lang="en-US" dirty="0" err="1"/>
              <a:t>chatGPT</a:t>
            </a:r>
            <a:r>
              <a:rPr lang="en-US" dirty="0"/>
              <a:t> into your app</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20</a:t>
            </a:fld>
            <a:endParaRPr lang="en-US" dirty="0"/>
          </a:p>
        </p:txBody>
      </p:sp>
      <p:sp>
        <p:nvSpPr>
          <p:cNvPr id="13" name="Text Placeholder 4">
            <a:extLst>
              <a:ext uri="{FF2B5EF4-FFF2-40B4-BE49-F238E27FC236}">
                <a16:creationId xmlns:a16="http://schemas.microsoft.com/office/drawing/2014/main" id="{8F310AC2-EF7E-D1D3-2891-7327D0DD9D8A}"/>
              </a:ext>
            </a:extLst>
          </p:cNvPr>
          <p:cNvSpPr txBox="1">
            <a:spLocks/>
          </p:cNvSpPr>
          <p:nvPr/>
        </p:nvSpPr>
        <p:spPr>
          <a:xfrm>
            <a:off x="1601360" y="1944834"/>
            <a:ext cx="9571416" cy="4303566"/>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lgn="just">
              <a:buFont typeface="Arial" panose="020B0604020202020204" pitchFamily="34" charset="0"/>
              <a:buChar char="•"/>
            </a:pPr>
            <a:r>
              <a:rPr lang="en-US" b="0" i="0" dirty="0">
                <a:solidFill>
                  <a:srgbClr val="222222"/>
                </a:solidFill>
                <a:effectLst/>
                <a:latin typeface="segoe-ui_light"/>
              </a:rPr>
              <a:t>Provision an Azure </a:t>
            </a:r>
            <a:r>
              <a:rPr lang="en-US" b="0" i="0" dirty="0" err="1">
                <a:solidFill>
                  <a:srgbClr val="222222"/>
                </a:solidFill>
                <a:effectLst/>
                <a:latin typeface="segoe-ui_light"/>
              </a:rPr>
              <a:t>OpenAI</a:t>
            </a:r>
            <a:r>
              <a:rPr lang="en-US" b="0" i="0" dirty="0">
                <a:solidFill>
                  <a:srgbClr val="222222"/>
                </a:solidFill>
                <a:effectLst/>
                <a:latin typeface="segoe-ui_light"/>
              </a:rPr>
              <a:t> resource</a:t>
            </a:r>
          </a:p>
          <a:p>
            <a:pPr marL="342900" indent="-342900" algn="just">
              <a:buFont typeface="Arial" panose="020B0604020202020204" pitchFamily="34" charset="0"/>
              <a:buChar char="•"/>
            </a:pPr>
            <a:endParaRPr lang="en-US" b="0" i="0" dirty="0">
              <a:solidFill>
                <a:srgbClr val="323130"/>
              </a:solidFill>
              <a:effectLst/>
              <a:latin typeface="Segoe UI" panose="020B0502040204020203" pitchFamily="34" charset="0"/>
            </a:endParaRPr>
          </a:p>
          <a:p>
            <a:pPr marL="342900" indent="-342900" algn="just">
              <a:buFont typeface="Arial" panose="020B0604020202020204" pitchFamily="34" charset="0"/>
              <a:buChar char="•"/>
            </a:pPr>
            <a:r>
              <a:rPr lang="en-US" b="0" i="0" dirty="0">
                <a:solidFill>
                  <a:srgbClr val="222222"/>
                </a:solidFill>
                <a:effectLst/>
                <a:latin typeface="segoe-ui_light"/>
              </a:rPr>
              <a:t>Deploy a GPT model</a:t>
            </a:r>
          </a:p>
          <a:p>
            <a:pPr marL="342900" indent="-342900" algn="just">
              <a:buFont typeface="Arial" panose="020B0604020202020204" pitchFamily="34" charset="0"/>
              <a:buChar char="•"/>
            </a:pPr>
            <a:endParaRPr lang="en-US" dirty="0">
              <a:solidFill>
                <a:srgbClr val="222222"/>
              </a:solidFill>
              <a:latin typeface="segoe-ui_light"/>
            </a:endParaRPr>
          </a:p>
          <a:p>
            <a:pPr marL="342900" indent="-342900" algn="just">
              <a:buFont typeface="Arial" panose="020B0604020202020204" pitchFamily="34" charset="0"/>
              <a:buChar char="•"/>
            </a:pPr>
            <a:r>
              <a:rPr lang="en-US" b="0" i="0" dirty="0">
                <a:solidFill>
                  <a:srgbClr val="222222"/>
                </a:solidFill>
                <a:effectLst/>
                <a:latin typeface="segoe-ui_light"/>
              </a:rPr>
              <a:t>Create a new project</a:t>
            </a:r>
          </a:p>
          <a:p>
            <a:pPr marL="342900" indent="-342900" algn="just">
              <a:buFont typeface="Arial" panose="020B0604020202020204" pitchFamily="34" charset="0"/>
              <a:buChar char="•"/>
            </a:pPr>
            <a:endParaRPr lang="en-US" b="0" i="0" dirty="0">
              <a:solidFill>
                <a:srgbClr val="222222"/>
              </a:solidFill>
              <a:effectLst/>
              <a:latin typeface="segoe-ui_light"/>
            </a:endParaRPr>
          </a:p>
          <a:p>
            <a:pPr marL="342900" indent="-342900" algn="just">
              <a:buFont typeface="Arial" panose="020B0604020202020204" pitchFamily="34" charset="0"/>
              <a:buChar char="•"/>
            </a:pPr>
            <a:r>
              <a:rPr lang="en-US" b="0" i="0" dirty="0">
                <a:solidFill>
                  <a:srgbClr val="222222"/>
                </a:solidFill>
                <a:effectLst/>
                <a:latin typeface="segoe-ui_light"/>
              </a:rPr>
              <a:t>Install libraries</a:t>
            </a:r>
          </a:p>
          <a:p>
            <a:pPr marL="342900" indent="-342900" algn="just">
              <a:buFont typeface="Arial" panose="020B0604020202020204" pitchFamily="34" charset="0"/>
              <a:buChar char="•"/>
            </a:pPr>
            <a:endParaRPr lang="en-US" b="0" i="0" dirty="0">
              <a:solidFill>
                <a:srgbClr val="222222"/>
              </a:solidFill>
              <a:effectLst/>
              <a:latin typeface="segoe-ui_light"/>
            </a:endParaRPr>
          </a:p>
          <a:p>
            <a:pPr marL="342900" indent="-342900" algn="just">
              <a:buFont typeface="Arial" panose="020B0604020202020204" pitchFamily="34" charset="0"/>
              <a:buChar char="•"/>
            </a:pPr>
            <a:r>
              <a:rPr lang="en-US" b="0" i="0" dirty="0">
                <a:solidFill>
                  <a:srgbClr val="222222"/>
                </a:solidFill>
                <a:effectLst/>
                <a:latin typeface="segoe-ui_light"/>
              </a:rPr>
              <a:t>Configure app to access Azure </a:t>
            </a:r>
            <a:r>
              <a:rPr lang="en-US" b="0" i="0" dirty="0" err="1">
                <a:solidFill>
                  <a:srgbClr val="222222"/>
                </a:solidFill>
                <a:effectLst/>
                <a:latin typeface="segoe-ui_light"/>
              </a:rPr>
              <a:t>OpenAI</a:t>
            </a:r>
            <a:r>
              <a:rPr lang="en-US" b="0" i="0" dirty="0">
                <a:solidFill>
                  <a:srgbClr val="222222"/>
                </a:solidFill>
                <a:effectLst/>
                <a:latin typeface="segoe-ui_light"/>
              </a:rPr>
              <a:t> resource</a:t>
            </a:r>
          </a:p>
          <a:p>
            <a:pPr marL="342900" indent="-342900" algn="just">
              <a:buFont typeface="Arial" panose="020B0604020202020204" pitchFamily="34" charset="0"/>
              <a:buChar char="•"/>
            </a:pPr>
            <a:endParaRPr lang="en-US" b="0" i="0" dirty="0">
              <a:solidFill>
                <a:srgbClr val="222222"/>
              </a:solidFill>
              <a:effectLst/>
              <a:latin typeface="segoe-ui_light"/>
            </a:endParaRPr>
          </a:p>
          <a:p>
            <a:pPr marL="342900" indent="-342900" algn="just">
              <a:buFont typeface="Arial" panose="020B0604020202020204" pitchFamily="34" charset="0"/>
              <a:buChar char="•"/>
            </a:pPr>
            <a:r>
              <a:rPr lang="en-US" dirty="0">
                <a:solidFill>
                  <a:srgbClr val="222222"/>
                </a:solidFill>
                <a:latin typeface="segoe-ui_light"/>
              </a:rPr>
              <a:t>Call Azure </a:t>
            </a:r>
            <a:r>
              <a:rPr lang="en-US" dirty="0" err="1">
                <a:solidFill>
                  <a:srgbClr val="222222"/>
                </a:solidFill>
                <a:latin typeface="segoe-ui_light"/>
              </a:rPr>
              <a:t>OpenAI</a:t>
            </a:r>
            <a:r>
              <a:rPr lang="en-US" dirty="0">
                <a:solidFill>
                  <a:srgbClr val="222222"/>
                </a:solidFill>
                <a:latin typeface="segoe-ui_light"/>
              </a:rPr>
              <a:t> resource</a:t>
            </a:r>
          </a:p>
        </p:txBody>
      </p:sp>
    </p:spTree>
    <p:extLst>
      <p:ext uri="{BB962C8B-B14F-4D97-AF65-F5344CB8AC3E}">
        <p14:creationId xmlns:p14="http://schemas.microsoft.com/office/powerpoint/2010/main" val="4012486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F23F569-DBA3-0DE1-DA88-7476C5701196}"/>
              </a:ext>
            </a:extLst>
          </p:cNvPr>
          <p:cNvGraphicFramePr>
            <a:graphicFrameLocks noChangeAspect="1"/>
          </p:cNvGraphicFramePr>
          <p:nvPr>
            <p:custDataLst>
              <p:tags r:id="rId1"/>
            </p:custDataLst>
            <p:extLst>
              <p:ext uri="{D42A27DB-BD31-4B8C-83A1-F6EECF244321}">
                <p14:modId xmlns:p14="http://schemas.microsoft.com/office/powerpoint/2010/main" val="17762566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501950"/>
            <a:ext cx="5111750" cy="1204912"/>
          </a:xfrm>
        </p:spPr>
        <p:txBody>
          <a:bodyPr vert="horz"/>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4" y="2430743"/>
            <a:ext cx="6387117" cy="2944258"/>
          </a:xfrm>
        </p:spPr>
        <p:txBody>
          <a:bodyPr>
            <a:normAutofit fontScale="92500" lnSpcReduction="10000"/>
          </a:bodyPr>
          <a:lstStyle/>
          <a:p>
            <a:pPr marL="285750" indent="-285750" algn="just">
              <a:buFont typeface="Arial" panose="020B0604020202020204" pitchFamily="34" charset="0"/>
              <a:buChar char="•"/>
            </a:pPr>
            <a:r>
              <a:rPr lang="en-US" b="0" i="0" dirty="0">
                <a:solidFill>
                  <a:srgbClr val="161616"/>
                </a:solidFill>
                <a:effectLst/>
                <a:latin typeface="Segoe UI" panose="020B0502040204020203" pitchFamily="34" charset="0"/>
              </a:rPr>
              <a:t>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Service provides access to </a:t>
            </a:r>
            <a:r>
              <a:rPr lang="en-US" b="0" i="0" dirty="0" err="1">
                <a:solidFill>
                  <a:srgbClr val="161616"/>
                </a:solidFill>
                <a:effectLst/>
                <a:latin typeface="Segoe UI" panose="020B0502040204020203" pitchFamily="34" charset="0"/>
              </a:rPr>
              <a:t>OpenAI's</a:t>
            </a:r>
            <a:r>
              <a:rPr lang="en-US" b="0" i="0" dirty="0">
                <a:solidFill>
                  <a:srgbClr val="161616"/>
                </a:solidFill>
                <a:effectLst/>
                <a:latin typeface="Segoe UI" panose="020B0502040204020203" pitchFamily="34" charset="0"/>
              </a:rPr>
              <a:t> powerful large language models such as GPT, Codex, and Embeddings models.</a:t>
            </a:r>
          </a:p>
          <a:p>
            <a:pPr marL="285750" indent="-285750" algn="just">
              <a:buFont typeface="Arial" panose="020B0604020202020204" pitchFamily="34" charset="0"/>
              <a:buChar char="•"/>
            </a:pPr>
            <a:endParaRPr lang="en-US" b="0" i="0" dirty="0">
              <a:solidFill>
                <a:srgbClr val="161616"/>
              </a:solidFill>
              <a:effectLst/>
              <a:latin typeface="Segoe UI" panose="020B0502040204020203" pitchFamily="34" charset="0"/>
            </a:endParaRPr>
          </a:p>
          <a:p>
            <a:pPr marL="285750" indent="-285750" algn="just">
              <a:buFont typeface="Arial" panose="020B0604020202020204" pitchFamily="34" charset="0"/>
              <a:buChar char="•"/>
            </a:pPr>
            <a:r>
              <a:rPr lang="en-US" b="0" i="0" dirty="0">
                <a:solidFill>
                  <a:srgbClr val="161616"/>
                </a:solidFill>
                <a:effectLst/>
                <a:latin typeface="Segoe UI" panose="020B0502040204020203" pitchFamily="34" charset="0"/>
              </a:rPr>
              <a:t>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offers models for text, code, and embeddings, available through REST API or Python and C# SDKs.</a:t>
            </a:r>
          </a:p>
          <a:p>
            <a:pPr marL="285750" indent="-285750" algn="just">
              <a:buFont typeface="Arial" panose="020B0604020202020204" pitchFamily="34" charset="0"/>
              <a:buChar char="•"/>
            </a:pPr>
            <a:endParaRPr lang="en-US" b="0" i="0" dirty="0">
              <a:solidFill>
                <a:srgbClr val="161616"/>
              </a:solidFill>
              <a:effectLst/>
              <a:latin typeface="Segoe UI" panose="020B0502040204020203" pitchFamily="34" charset="0"/>
            </a:endParaRPr>
          </a:p>
          <a:p>
            <a:pPr marL="285750" indent="-285750" algn="just">
              <a:buFont typeface="Arial" panose="020B0604020202020204" pitchFamily="34" charset="0"/>
              <a:buChar char="•"/>
            </a:pPr>
            <a:r>
              <a:rPr lang="en-US" b="0" i="0" dirty="0">
                <a:solidFill>
                  <a:srgbClr val="161616"/>
                </a:solidFill>
                <a:effectLst/>
                <a:latin typeface="Segoe UI" panose="020B0502040204020203" pitchFamily="34" charset="0"/>
              </a:rPr>
              <a:t>By using the specific model deployed in your resource, you can utilize 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generative AI models to add intelligence to your application.</a:t>
            </a:r>
          </a:p>
          <a:p>
            <a:pPr marL="285750" indent="-285750" algn="just">
              <a:buFont typeface="Arial" panose="020B0604020202020204" pitchFamily="34" charset="0"/>
              <a:buChar char="•"/>
            </a:pPr>
            <a:endParaRPr lang="en-US" dirty="0">
              <a:solidFill>
                <a:srgbClr val="161616"/>
              </a:solidFill>
              <a:latin typeface="Segoe UI" panose="020B0502040204020203" pitchFamily="34" charset="0"/>
            </a:endParaRPr>
          </a:p>
          <a:p>
            <a:pPr marL="285750" indent="-285750" algn="just">
              <a:buFont typeface="Arial" panose="020B0604020202020204" pitchFamily="34" charset="0"/>
              <a:buChar char="•"/>
            </a:pPr>
            <a:r>
              <a:rPr lang="en-US" dirty="0">
                <a:solidFill>
                  <a:srgbClr val="161616"/>
                </a:solidFill>
                <a:latin typeface="Segoe UI" panose="020B0502040204020203" pitchFamily="34" charset="0"/>
              </a:rPr>
              <a:t>P</a:t>
            </a:r>
            <a:r>
              <a:rPr lang="en-US" b="0" i="0" dirty="0">
                <a:solidFill>
                  <a:srgbClr val="161616"/>
                </a:solidFill>
                <a:effectLst/>
                <a:latin typeface="Segoe UI" panose="020B0502040204020203" pitchFamily="34" charset="0"/>
              </a:rPr>
              <a:t>rompt engineering is a critical process for optimizing the performance of 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models.</a:t>
            </a:r>
          </a:p>
          <a:p>
            <a:endParaRPr lang="en-US" dirty="0"/>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21</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Sujoy Kumar Saha</a:t>
            </a:r>
          </a:p>
          <a:p>
            <a:r>
              <a:rPr lang="en-US" dirty="0"/>
              <a:t>sujoykumarsaha@gmail.com</a:t>
            </a:r>
          </a:p>
          <a:p>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22</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E8B5AA5-DE9F-1883-CB95-2B6FF642C13A}"/>
              </a:ext>
            </a:extLst>
          </p:cNvPr>
          <p:cNvGraphicFramePr>
            <a:graphicFrameLocks noChangeAspect="1"/>
          </p:cNvGraphicFramePr>
          <p:nvPr>
            <p:custDataLst>
              <p:tags r:id="rId1"/>
            </p:custDataLst>
            <p:extLst>
              <p:ext uri="{D42A27DB-BD31-4B8C-83A1-F6EECF244321}">
                <p14:modId xmlns:p14="http://schemas.microsoft.com/office/powerpoint/2010/main" val="22485826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572999" y="149186"/>
            <a:ext cx="5111750" cy="1204912"/>
          </a:xfrm>
        </p:spPr>
        <p:txBody>
          <a:bodyPr vert="horz"/>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72999" y="2710708"/>
            <a:ext cx="7545202" cy="3290911"/>
          </a:xfrm>
        </p:spPr>
        <p:txBody>
          <a:bodyPr>
            <a:normAutofit/>
          </a:bodyPr>
          <a:lstStyle/>
          <a:p>
            <a:r>
              <a:rPr lang="en-US" b="0" i="0" dirty="0">
                <a:solidFill>
                  <a:srgbClr val="444444"/>
                </a:solidFill>
                <a:effectLst/>
                <a:latin typeface="Heebo" panose="020B0604020202020204" pitchFamily="2" charset="-79"/>
                <a:cs typeface="Heebo" panose="020B0604020202020204" pitchFamily="2" charset="-79"/>
              </a:rPr>
              <a:t>“</a:t>
            </a:r>
            <a:r>
              <a:rPr lang="en-US" b="0" i="1" dirty="0">
                <a:solidFill>
                  <a:srgbClr val="444444"/>
                </a:solidFill>
                <a:effectLst/>
                <a:latin typeface="Heebo" panose="020B0604020202020204" pitchFamily="2" charset="-79"/>
                <a:cs typeface="Heebo" panose="020B0604020202020204" pitchFamily="2" charset="-79"/>
              </a:rPr>
              <a:t>Success is not final, failure is not fatal: It is the courage to continue that counts</a:t>
            </a:r>
            <a:r>
              <a:rPr lang="en-US" b="0" i="0" dirty="0">
                <a:solidFill>
                  <a:srgbClr val="444444"/>
                </a:solidFill>
                <a:effectLst/>
                <a:latin typeface="Heebo" panose="020B0604020202020204" pitchFamily="2" charset="-79"/>
                <a:cs typeface="Heebo" panose="020B0604020202020204" pitchFamily="2" charset="-79"/>
              </a:rPr>
              <a:t>,” said Winston Churchill.</a:t>
            </a:r>
          </a:p>
          <a:p>
            <a:endParaRPr lang="en-US" dirty="0">
              <a:solidFill>
                <a:srgbClr val="444444"/>
              </a:solidFill>
              <a:latin typeface="Heebo" panose="020B0604020202020204" pitchFamily="2" charset="-79"/>
              <a:cs typeface="Heebo" panose="020B0604020202020204" pitchFamily="2" charset="-79"/>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Over the last decade, we have seen that Artificial intelligence in short AI is progressing with typical quasilinear growth. AI is already impacting </a:t>
            </a:r>
            <a:r>
              <a:rPr lang="en-US" sz="1800" dirty="0">
                <a:latin typeface="Calibri" panose="020F0502020204030204" pitchFamily="34" charset="0"/>
                <a:ea typeface="Calibri" panose="020F0502020204030204" pitchFamily="34" charset="0"/>
                <a:cs typeface="Times New Roman" panose="02020603050405020304" pitchFamily="18" charset="0"/>
              </a:rPr>
              <a:t>tremendously </a:t>
            </a:r>
            <a:r>
              <a:rPr lang="en-US" sz="1800" dirty="0">
                <a:effectLst/>
                <a:latin typeface="Calibri" panose="020F0502020204030204" pitchFamily="34" charset="0"/>
                <a:ea typeface="Calibri" panose="020F0502020204030204" pitchFamily="34" charset="0"/>
                <a:cs typeface="Times New Roman" panose="02020603050405020304" pitchFamily="18" charset="0"/>
              </a:rPr>
              <a:t>every industry and human being. This technology has brought many good and questionable things into our lives, and it will create an even bigger impact in the </a:t>
            </a:r>
            <a:r>
              <a:rPr lang="en-US" sz="1800" dirty="0">
                <a:latin typeface="Calibri" panose="020F0502020204030204" pitchFamily="34" charset="0"/>
                <a:ea typeface="Calibri" panose="020F0502020204030204" pitchFamily="34" charset="0"/>
                <a:cs typeface="Times New Roman" panose="02020603050405020304" pitchFamily="18" charset="0"/>
              </a:rPr>
              <a:t>future.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D341437-3638-859D-8519-0B2B4AAA4878}"/>
              </a:ext>
            </a:extLst>
          </p:cNvPr>
          <p:cNvGraphicFramePr>
            <a:graphicFrameLocks noChangeAspect="1"/>
          </p:cNvGraphicFramePr>
          <p:nvPr>
            <p:custDataLst>
              <p:tags r:id="rId1"/>
            </p:custDataLst>
            <p:extLst>
              <p:ext uri="{D42A27DB-BD31-4B8C-83A1-F6EECF244321}">
                <p14:modId xmlns:p14="http://schemas.microsoft.com/office/powerpoint/2010/main" val="26372063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154794" y="2148840"/>
            <a:ext cx="5750972" cy="1715531"/>
          </a:xfrm>
        </p:spPr>
        <p:txBody>
          <a:bodyPr vert="horz"/>
          <a:lstStyle/>
          <a:p>
            <a:r>
              <a:rPr lang="en-US" dirty="0"/>
              <a:t>Introduction to Azure Open AI service</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9868679-2C63-86CF-4032-CF24F10195E9}"/>
              </a:ext>
            </a:extLst>
          </p:cNvPr>
          <p:cNvGraphicFramePr>
            <a:graphicFrameLocks noChangeAspect="1"/>
          </p:cNvGraphicFramePr>
          <p:nvPr>
            <p:custDataLst>
              <p:tags r:id="rId1"/>
            </p:custDataLst>
            <p:extLst>
              <p:ext uri="{D42A27DB-BD31-4B8C-83A1-F6EECF244321}">
                <p14:modId xmlns:p14="http://schemas.microsoft.com/office/powerpoint/2010/main" val="40766261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508528" y="493001"/>
            <a:ext cx="10411162" cy="1325563"/>
          </a:xfrm>
        </p:spPr>
        <p:txBody>
          <a:bodyPr vert="horz"/>
          <a:lstStyle/>
          <a:p>
            <a:r>
              <a:rPr lang="en-US" b="0" i="0" dirty="0">
                <a:solidFill>
                  <a:srgbClr val="161616"/>
                </a:solidFill>
                <a:effectLst/>
                <a:latin typeface="Segoe UI" panose="020B0502040204020203" pitchFamily="34" charset="0"/>
              </a:rPr>
              <a:t>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Service brings generative AI models to the Azure platform</a:t>
            </a:r>
            <a:endParaRPr lang="en-US" dirty="0"/>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err="1"/>
              <a:t>ChatGPT</a:t>
            </a:r>
            <a:endParaRPr lang="en-US" dirty="0"/>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solidFill>
                  <a:srgbClr val="161616"/>
                </a:solidFill>
                <a:latin typeface="Segoe UI" panose="020B0502040204020203" pitchFamily="34" charset="0"/>
              </a:rPr>
              <a:t>A</a:t>
            </a:r>
            <a:r>
              <a:rPr lang="en-US" b="0" i="0" dirty="0">
                <a:solidFill>
                  <a:srgbClr val="161616"/>
                </a:solidFill>
                <a:effectLst/>
                <a:latin typeface="Segoe UI" panose="020B0502040204020203" pitchFamily="34" charset="0"/>
              </a:rPr>
              <a:t> chatbot built by the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research company that takes in natural language input from a user and returns a machine-created, human-like response.</a:t>
            </a:r>
            <a:endParaRPr lang="en-US" dirty="0"/>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GitHub Copilot </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GitHub Copilot uses the </a:t>
            </a:r>
            <a:r>
              <a:rPr lang="en-US" dirty="0" err="1"/>
              <a:t>OpenAI</a:t>
            </a:r>
            <a:r>
              <a:rPr lang="en-US" dirty="0"/>
              <a:t> Codex to suggest code and entire functions in real-time, right from your editor.​​</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DALL·E 2</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An AI system that can create realistic images and art from a description in natural .language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
        <p:nvSpPr>
          <p:cNvPr id="13" name="Text Placeholder 4">
            <a:extLst>
              <a:ext uri="{FF2B5EF4-FFF2-40B4-BE49-F238E27FC236}">
                <a16:creationId xmlns:a16="http://schemas.microsoft.com/office/drawing/2014/main" id="{8F310AC2-EF7E-D1D3-2891-7327D0DD9D8A}"/>
              </a:ext>
            </a:extLst>
          </p:cNvPr>
          <p:cNvSpPr txBox="1">
            <a:spLocks/>
          </p:cNvSpPr>
          <p:nvPr/>
        </p:nvSpPr>
        <p:spPr>
          <a:xfrm>
            <a:off x="1601360" y="1944834"/>
            <a:ext cx="9571416" cy="55279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b="0" i="0" dirty="0">
                <a:solidFill>
                  <a:srgbClr val="161616"/>
                </a:solidFill>
                <a:effectLst/>
                <a:latin typeface="Segoe UI" panose="020B0502040204020203" pitchFamily="34" charset="0"/>
              </a:rPr>
              <a:t>Many </a:t>
            </a:r>
            <a:r>
              <a:rPr lang="en-US" b="1" i="0" dirty="0">
                <a:solidFill>
                  <a:srgbClr val="161616"/>
                </a:solidFill>
                <a:effectLst/>
                <a:latin typeface="Segoe UI" panose="020B0502040204020203" pitchFamily="34" charset="0"/>
              </a:rPr>
              <a:t>generative AI </a:t>
            </a:r>
            <a:r>
              <a:rPr lang="en-US" b="0" i="0" dirty="0">
                <a:solidFill>
                  <a:srgbClr val="161616"/>
                </a:solidFill>
                <a:effectLst/>
                <a:latin typeface="Segoe UI" panose="020B0502040204020203" pitchFamily="34" charset="0"/>
              </a:rPr>
              <a:t>models are a subset of </a:t>
            </a:r>
            <a:r>
              <a:rPr lang="en-US" b="1" i="0" dirty="0">
                <a:solidFill>
                  <a:srgbClr val="161616"/>
                </a:solidFill>
                <a:effectLst/>
                <a:latin typeface="Segoe UI" panose="020B0502040204020203" pitchFamily="34" charset="0"/>
              </a:rPr>
              <a:t>deep learning algorithms</a:t>
            </a:r>
            <a:endParaRPr lang="en-US" b="1" dirty="0"/>
          </a:p>
        </p:txBody>
      </p:sp>
    </p:spTree>
    <p:extLst>
      <p:ext uri="{BB962C8B-B14F-4D97-AF65-F5344CB8AC3E}">
        <p14:creationId xmlns:p14="http://schemas.microsoft.com/office/powerpoint/2010/main" val="1429429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9868679-2C63-86CF-4032-CF24F10195E9}"/>
              </a:ext>
            </a:extLst>
          </p:cNvPr>
          <p:cNvGraphicFramePr>
            <a:graphicFrameLocks noChangeAspect="1"/>
          </p:cNvGraphicFramePr>
          <p:nvPr>
            <p:custDataLst>
              <p:tags r:id="rId1"/>
            </p:custDataLst>
            <p:extLst>
              <p:ext uri="{D42A27DB-BD31-4B8C-83A1-F6EECF244321}">
                <p14:modId xmlns:p14="http://schemas.microsoft.com/office/powerpoint/2010/main" val="15800566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9" name="Object 8" hidden="1">
                        <a:extLst>
                          <a:ext uri="{FF2B5EF4-FFF2-40B4-BE49-F238E27FC236}">
                            <a16:creationId xmlns:a16="http://schemas.microsoft.com/office/drawing/2014/main" id="{89868679-2C63-86CF-4032-CF24F10195E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508528" y="493001"/>
            <a:ext cx="10411162" cy="1325563"/>
          </a:xfrm>
        </p:spPr>
        <p:txBody>
          <a:bodyPr vert="horz"/>
          <a:lstStyle/>
          <a:p>
            <a:r>
              <a:rPr lang="en-US" b="0" i="0" dirty="0">
                <a:solidFill>
                  <a:srgbClr val="161616"/>
                </a:solidFill>
                <a:effectLst/>
                <a:latin typeface="Segoe UI" panose="020B0502040204020203" pitchFamily="34" charset="0"/>
              </a:rPr>
              <a:t>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Service</a:t>
            </a:r>
            <a:endParaRPr lang="en-US" dirty="0"/>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
        <p:nvSpPr>
          <p:cNvPr id="13" name="Text Placeholder 4">
            <a:extLst>
              <a:ext uri="{FF2B5EF4-FFF2-40B4-BE49-F238E27FC236}">
                <a16:creationId xmlns:a16="http://schemas.microsoft.com/office/drawing/2014/main" id="{8F310AC2-EF7E-D1D3-2891-7327D0DD9D8A}"/>
              </a:ext>
            </a:extLst>
          </p:cNvPr>
          <p:cNvSpPr txBox="1">
            <a:spLocks/>
          </p:cNvSpPr>
          <p:nvPr/>
        </p:nvSpPr>
        <p:spPr>
          <a:xfrm>
            <a:off x="1601360" y="1944834"/>
            <a:ext cx="9571416" cy="3708664"/>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lgn="just">
              <a:buFont typeface="Arial" panose="020B0604020202020204" pitchFamily="34" charset="0"/>
              <a:buChar char="•"/>
            </a:pPr>
            <a:r>
              <a:rPr lang="en-US" b="0" i="0" dirty="0">
                <a:solidFill>
                  <a:srgbClr val="323130"/>
                </a:solidFill>
                <a:effectLst/>
                <a:latin typeface="Segoe UI" panose="020B0502040204020203" pitchFamily="34" charset="0"/>
              </a:rPr>
              <a:t>Azure </a:t>
            </a:r>
            <a:r>
              <a:rPr lang="en-US" b="0" i="0" dirty="0" err="1">
                <a:solidFill>
                  <a:srgbClr val="323130"/>
                </a:solidFill>
                <a:effectLst/>
                <a:latin typeface="Segoe UI" panose="020B0502040204020203" pitchFamily="34" charset="0"/>
              </a:rPr>
              <a:t>OpenAI</a:t>
            </a:r>
            <a:r>
              <a:rPr lang="en-US" b="0" i="0" dirty="0">
                <a:solidFill>
                  <a:srgbClr val="323130"/>
                </a:solidFill>
                <a:effectLst/>
                <a:latin typeface="Segoe UI" panose="020B0502040204020203" pitchFamily="34" charset="0"/>
              </a:rPr>
              <a:t> Service provides access to </a:t>
            </a:r>
            <a:r>
              <a:rPr lang="en-US" b="0" i="0" dirty="0" err="1">
                <a:solidFill>
                  <a:srgbClr val="323130"/>
                </a:solidFill>
                <a:effectLst/>
                <a:latin typeface="Segoe UI" panose="020B0502040204020203" pitchFamily="34" charset="0"/>
              </a:rPr>
              <a:t>OpenAI's</a:t>
            </a:r>
            <a:r>
              <a:rPr lang="en-US" b="0" i="0" dirty="0">
                <a:solidFill>
                  <a:srgbClr val="323130"/>
                </a:solidFill>
                <a:effectLst/>
                <a:latin typeface="Segoe UI" panose="020B0502040204020203" pitchFamily="34" charset="0"/>
              </a:rPr>
              <a:t> language models, such as GPT-4, Codex, and Embeddings, for tasks like content generation, summarization, semantic search, and natural language to code translation</a:t>
            </a:r>
          </a:p>
          <a:p>
            <a:pPr marL="342900" indent="-342900" algn="just">
              <a:buFont typeface="Arial" panose="020B0604020202020204" pitchFamily="34" charset="0"/>
              <a:buChar char="•"/>
            </a:pPr>
            <a:endParaRPr lang="en-US" b="0" i="0" dirty="0">
              <a:solidFill>
                <a:srgbClr val="323130"/>
              </a:solidFill>
              <a:effectLst/>
              <a:latin typeface="Segoe UI" panose="020B0502040204020203" pitchFamily="34" charset="0"/>
            </a:endParaRPr>
          </a:p>
          <a:p>
            <a:pPr marL="342900" indent="-342900" algn="just">
              <a:buFont typeface="Arial" panose="020B0604020202020204" pitchFamily="34" charset="0"/>
              <a:buChar char="•"/>
            </a:pPr>
            <a:r>
              <a:rPr lang="en-US" b="0" i="0" dirty="0">
                <a:solidFill>
                  <a:srgbClr val="323130"/>
                </a:solidFill>
                <a:effectLst/>
                <a:latin typeface="Segoe UI" panose="020B0502040204020203" pitchFamily="34" charset="0"/>
              </a:rPr>
              <a:t>It can be accessed through REST APIs, Python SDK, or the Azure </a:t>
            </a:r>
            <a:r>
              <a:rPr lang="en-US" b="0" i="0" dirty="0" err="1">
                <a:solidFill>
                  <a:srgbClr val="323130"/>
                </a:solidFill>
                <a:effectLst/>
                <a:latin typeface="Segoe UI" panose="020B0502040204020203" pitchFamily="34" charset="0"/>
              </a:rPr>
              <a:t>OpenAI</a:t>
            </a:r>
            <a:r>
              <a:rPr lang="en-US" b="0" i="0" dirty="0">
                <a:solidFill>
                  <a:srgbClr val="323130"/>
                </a:solidFill>
                <a:effectLst/>
                <a:latin typeface="Segoe UI" panose="020B0502040204020203" pitchFamily="34" charset="0"/>
              </a:rPr>
              <a:t> Studio web-based interface</a:t>
            </a:r>
          </a:p>
          <a:p>
            <a:pPr marL="342900" indent="-342900" algn="just">
              <a:buFont typeface="Arial" panose="020B0604020202020204" pitchFamily="34" charset="0"/>
              <a:buChar char="•"/>
            </a:pPr>
            <a:endParaRPr lang="en-US" b="0" i="0" dirty="0">
              <a:solidFill>
                <a:srgbClr val="323130"/>
              </a:solidFill>
              <a:effectLst/>
              <a:latin typeface="Segoe UI" panose="020B0502040204020203" pitchFamily="34" charset="0"/>
            </a:endParaRPr>
          </a:p>
          <a:p>
            <a:pPr marL="342900" indent="-342900" algn="just">
              <a:buFont typeface="Arial" panose="020B0604020202020204" pitchFamily="34" charset="0"/>
              <a:buChar char="•"/>
            </a:pPr>
            <a:r>
              <a:rPr lang="en-US" b="0" i="0" dirty="0">
                <a:solidFill>
                  <a:srgbClr val="161616"/>
                </a:solidFill>
                <a:effectLst/>
                <a:latin typeface="Segoe UI" panose="020B0502040204020203" pitchFamily="34" charset="0"/>
              </a:rPr>
              <a:t>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Service is currently in limited access. Users need to apply for service access at </a:t>
            </a:r>
            <a:r>
              <a:rPr lang="en-US" b="0" i="0" u="none" strike="noStrike" dirty="0">
                <a:effectLst/>
                <a:latin typeface="Segoe UI" panose="020B0502040204020203" pitchFamily="34" charset="0"/>
                <a:hlinkClick r:id="rId5"/>
              </a:rPr>
              <a:t>https://aka.ms/oai/access</a:t>
            </a:r>
            <a:endParaRPr lang="en-US" u="none" strike="noStrike" dirty="0">
              <a:solidFill>
                <a:srgbClr val="161616"/>
              </a:solidFill>
              <a:latin typeface="Segoe UI" panose="020B0502040204020203" pitchFamily="34" charset="0"/>
            </a:endParaRPr>
          </a:p>
          <a:p>
            <a:endParaRPr lang="en-US" b="1" dirty="0"/>
          </a:p>
        </p:txBody>
      </p:sp>
    </p:spTree>
    <p:extLst>
      <p:ext uri="{BB962C8B-B14F-4D97-AF65-F5344CB8AC3E}">
        <p14:creationId xmlns:p14="http://schemas.microsoft.com/office/powerpoint/2010/main" val="47080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D6FC67A-C919-80F8-52C9-D4DDDBFF7843}"/>
              </a:ext>
            </a:extLst>
          </p:cNvPr>
          <p:cNvGraphicFramePr>
            <a:graphicFrameLocks noChangeAspect="1"/>
          </p:cNvGraphicFramePr>
          <p:nvPr>
            <p:custDataLst>
              <p:tags r:id="rId1"/>
            </p:custDataLst>
            <p:extLst>
              <p:ext uri="{D42A27DB-BD31-4B8C-83A1-F6EECF244321}">
                <p14:modId xmlns:p14="http://schemas.microsoft.com/office/powerpoint/2010/main" val="16655324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vert="horz"/>
          <a:lstStyle/>
          <a:p>
            <a:r>
              <a:rPr lang="en-US" dirty="0"/>
              <a:t>Types of generative AI models</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2439111260"/>
              </p:ext>
            </p:extLst>
          </p:nvPr>
        </p:nvGraphicFramePr>
        <p:xfrm>
          <a:off x="838199" y="2111375"/>
          <a:ext cx="10640538" cy="3570970"/>
        </p:xfrm>
        <a:graphic>
          <a:graphicData uri="http://schemas.openxmlformats.org/drawingml/2006/table">
            <a:tbl>
              <a:tblPr firstRow="1" bandRow="1">
                <a:tableStyleId>{7E9639D4-E3E2-4D34-9284-5A2195B3D0D7}</a:tableStyleId>
              </a:tblPr>
              <a:tblGrid>
                <a:gridCol w="2296500">
                  <a:extLst>
                    <a:ext uri="{9D8B030D-6E8A-4147-A177-3AD203B41FA5}">
                      <a16:colId xmlns:a16="http://schemas.microsoft.com/office/drawing/2014/main" val="3261104555"/>
                    </a:ext>
                  </a:extLst>
                </a:gridCol>
                <a:gridCol w="5846844">
                  <a:extLst>
                    <a:ext uri="{9D8B030D-6E8A-4147-A177-3AD203B41FA5}">
                      <a16:colId xmlns:a16="http://schemas.microsoft.com/office/drawing/2014/main" val="2547279344"/>
                    </a:ext>
                  </a:extLst>
                </a:gridCol>
                <a:gridCol w="2497194">
                  <a:extLst>
                    <a:ext uri="{9D8B030D-6E8A-4147-A177-3AD203B41FA5}">
                      <a16:colId xmlns:a16="http://schemas.microsoft.com/office/drawing/2014/main" val="2366228292"/>
                    </a:ext>
                  </a:extLst>
                </a:gridCol>
              </a:tblGrid>
              <a:tr h="714194">
                <a:tc>
                  <a:txBody>
                    <a:bodyPr/>
                    <a:lstStyle/>
                    <a:p>
                      <a:pPr algn="l" rtl="0" fontAlgn="auto"/>
                      <a:r>
                        <a:rPr lang="en-US" sz="1600" b="1" i="0" dirty="0">
                          <a:solidFill>
                            <a:srgbClr val="FFFFFF"/>
                          </a:solidFill>
                          <a:effectLst/>
                          <a:latin typeface="+mn-lt"/>
                        </a:rPr>
                        <a:t>​Family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800" b="1" i="0" kern="1200" dirty="0">
                          <a:solidFill>
                            <a:schemeClr val="bg1"/>
                          </a:solidFill>
                          <a:effectLst/>
                          <a:latin typeface="+mn-lt"/>
                          <a:ea typeface="+mn-ea"/>
                          <a:cs typeface="+mn-cs"/>
                        </a:rPr>
                        <a:t>Description</a:t>
                      </a:r>
                      <a:endParaRPr lang="en-US" sz="1600" b="1" i="0" dirty="0">
                        <a:solidFill>
                          <a:schemeClr val="accent1"/>
                        </a:solidFill>
                        <a:effectLst/>
                        <a:latin typeface="+mn-lt"/>
                      </a:endParaRPr>
                    </a:p>
                  </a:txBody>
                  <a:tcPr anchor="ctr">
                    <a:lnL w="12700" cap="flat" cmpd="sng" algn="ctr">
                      <a:solidFill>
                        <a:schemeClr val="tx1"/>
                      </a:solidFill>
                      <a:prstDash val="solid"/>
                      <a:round/>
                      <a:headEnd type="none" w="med" len="med"/>
                      <a:tailEnd type="none" w="med" len="med"/>
                    </a:lnL>
                  </a:tcPr>
                </a:tc>
                <a:tc>
                  <a:txBody>
                    <a:bodyPr/>
                    <a:lstStyle/>
                    <a:p>
                      <a:pPr algn="l" rtl="0" fontAlgn="base"/>
                      <a:r>
                        <a:rPr lang="en-US" sz="1800" b="1" i="0" kern="1200" dirty="0">
                          <a:solidFill>
                            <a:schemeClr val="bg1"/>
                          </a:solidFill>
                          <a:effectLst/>
                          <a:latin typeface="+mn-lt"/>
                          <a:ea typeface="+mn-ea"/>
                          <a:cs typeface="+mn-cs"/>
                        </a:rPr>
                        <a:t>Base models within the Family</a:t>
                      </a:r>
                      <a:endParaRPr lang="en-US" sz="1600" b="1" i="0" dirty="0">
                        <a:solidFill>
                          <a:schemeClr val="accent1"/>
                        </a:solidFill>
                        <a:effectLst/>
                        <a:latin typeface="+mn-lt"/>
                      </a:endParaRPr>
                    </a:p>
                  </a:txBody>
                  <a:tcPr anchor="ctr"/>
                </a:tc>
                <a:extLst>
                  <a:ext uri="{0D108BD9-81ED-4DB2-BD59-A6C34878D82A}">
                    <a16:rowId xmlns:a16="http://schemas.microsoft.com/office/drawing/2014/main" val="3441328149"/>
                  </a:ext>
                </a:extLst>
              </a:tr>
              <a:tr h="714194">
                <a:tc>
                  <a:txBody>
                    <a:bodyPr/>
                    <a:lstStyle/>
                    <a:p>
                      <a:pPr algn="l" fontAlgn="t"/>
                      <a:r>
                        <a:rPr lang="en-US" sz="1200" b="1" dirty="0">
                          <a:effectLst/>
                        </a:rPr>
                        <a:t>GPT-4</a:t>
                      </a:r>
                      <a:endParaRPr lang="en-US" sz="1200" dirty="0">
                        <a:effectLst/>
                      </a:endParaRP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t"/>
                      <a:r>
                        <a:rPr lang="en-US" sz="1200" dirty="0">
                          <a:effectLst/>
                        </a:rPr>
                        <a:t>Models that generate natural language </a:t>
                      </a:r>
                      <a:r>
                        <a:rPr lang="en-US" sz="1200" i="1" dirty="0">
                          <a:effectLst/>
                        </a:rPr>
                        <a:t>and</a:t>
                      </a:r>
                      <a:r>
                        <a:rPr lang="en-US" sz="1200" dirty="0">
                          <a:effectLst/>
                        </a:rPr>
                        <a:t> code. These models are currently in preview. </a:t>
                      </a:r>
                    </a:p>
                  </a:txBody>
                  <a:tcPr/>
                </a:tc>
                <a:tc>
                  <a:txBody>
                    <a:bodyPr/>
                    <a:lstStyle/>
                    <a:p>
                      <a:pPr algn="l" fontAlgn="t"/>
                      <a:r>
                        <a:rPr lang="en-US" sz="1200">
                          <a:effectLst/>
                        </a:rPr>
                        <a:t>gpt-4, gpt-4-32k</a:t>
                      </a:r>
                    </a:p>
                  </a:txBody>
                  <a:tcPr/>
                </a:tc>
                <a:extLst>
                  <a:ext uri="{0D108BD9-81ED-4DB2-BD59-A6C34878D82A}">
                    <a16:rowId xmlns:a16="http://schemas.microsoft.com/office/drawing/2014/main" val="3134841754"/>
                  </a:ext>
                </a:extLst>
              </a:tr>
              <a:tr h="714194">
                <a:tc>
                  <a:txBody>
                    <a:bodyPr/>
                    <a:lstStyle/>
                    <a:p>
                      <a:pPr algn="l" fontAlgn="t"/>
                      <a:r>
                        <a:rPr lang="en-US" sz="1200" b="1">
                          <a:effectLst/>
                        </a:rPr>
                        <a:t>GPT-3</a:t>
                      </a:r>
                      <a:endParaRPr lang="en-US" sz="1200">
                        <a:effectLst/>
                      </a:endParaRPr>
                    </a:p>
                  </a:txBody>
                  <a:tcPr>
                    <a:lnL w="12700" cap="flat" cmpd="sng" algn="ctr">
                      <a:noFill/>
                      <a:prstDash val="solid"/>
                      <a:round/>
                      <a:headEnd type="none" w="med" len="med"/>
                      <a:tailEnd type="none" w="med" len="med"/>
                    </a:lnL>
                  </a:tcPr>
                </a:tc>
                <a:tc>
                  <a:txBody>
                    <a:bodyPr/>
                    <a:lstStyle/>
                    <a:p>
                      <a:pPr algn="l" fontAlgn="t"/>
                      <a:r>
                        <a:rPr lang="en-US" sz="1200" dirty="0">
                          <a:effectLst/>
                        </a:rPr>
                        <a:t>Models that can understand and generate natural language.</a:t>
                      </a:r>
                    </a:p>
                  </a:txBody>
                  <a:tcPr/>
                </a:tc>
                <a:tc>
                  <a:txBody>
                    <a:bodyPr/>
                    <a:lstStyle/>
                    <a:p>
                      <a:pPr algn="l" fontAlgn="t"/>
                      <a:r>
                        <a:rPr lang="en-US" sz="1200">
                          <a:effectLst/>
                        </a:rPr>
                        <a:t>text-davinci-003, text-curie-001, text-babbage-001, text-ada-001, gpt-35-turbo</a:t>
                      </a:r>
                    </a:p>
                  </a:txBody>
                  <a:tcPr/>
                </a:tc>
                <a:extLst>
                  <a:ext uri="{0D108BD9-81ED-4DB2-BD59-A6C34878D82A}">
                    <a16:rowId xmlns:a16="http://schemas.microsoft.com/office/drawing/2014/main" val="4129140390"/>
                  </a:ext>
                </a:extLst>
              </a:tr>
              <a:tr h="714194">
                <a:tc>
                  <a:txBody>
                    <a:bodyPr/>
                    <a:lstStyle/>
                    <a:p>
                      <a:pPr algn="l" fontAlgn="t"/>
                      <a:r>
                        <a:rPr lang="en-US" sz="1200" b="1">
                          <a:effectLst/>
                        </a:rPr>
                        <a:t>Codex</a:t>
                      </a:r>
                      <a:endParaRPr lang="en-US" sz="1200">
                        <a:effectLst/>
                      </a:endParaRPr>
                    </a:p>
                  </a:txBody>
                  <a:tcPr>
                    <a:lnL w="12700" cap="flat" cmpd="sng" algn="ctr">
                      <a:noFill/>
                      <a:prstDash val="solid"/>
                      <a:round/>
                      <a:headEnd type="none" w="med" len="med"/>
                      <a:tailEnd type="none" w="med" len="med"/>
                    </a:lnL>
                  </a:tcPr>
                </a:tc>
                <a:tc>
                  <a:txBody>
                    <a:bodyPr/>
                    <a:lstStyle/>
                    <a:p>
                      <a:pPr algn="l" fontAlgn="t"/>
                      <a:r>
                        <a:rPr lang="en-US" sz="1200">
                          <a:effectLst/>
                        </a:rPr>
                        <a:t>Models that can understand and generate code, including translating natural language to code.</a:t>
                      </a:r>
                    </a:p>
                  </a:txBody>
                  <a:tcPr/>
                </a:tc>
                <a:tc>
                  <a:txBody>
                    <a:bodyPr/>
                    <a:lstStyle/>
                    <a:p>
                      <a:pPr algn="l" fontAlgn="t"/>
                      <a:r>
                        <a:rPr lang="en-US" sz="1200">
                          <a:effectLst/>
                        </a:rPr>
                        <a:t>code-davinci-002, code-cushman-001</a:t>
                      </a:r>
                    </a:p>
                  </a:txBody>
                  <a:tcPr/>
                </a:tc>
                <a:extLst>
                  <a:ext uri="{0D108BD9-81ED-4DB2-BD59-A6C34878D82A}">
                    <a16:rowId xmlns:a16="http://schemas.microsoft.com/office/drawing/2014/main" val="1699990805"/>
                  </a:ext>
                </a:extLst>
              </a:tr>
              <a:tr h="714194">
                <a:tc>
                  <a:txBody>
                    <a:bodyPr/>
                    <a:lstStyle/>
                    <a:p>
                      <a:pPr algn="l" fontAlgn="t"/>
                      <a:r>
                        <a:rPr lang="en-US" sz="1200" b="1">
                          <a:effectLst/>
                        </a:rPr>
                        <a:t>Embeddings</a:t>
                      </a:r>
                      <a:endParaRPr lang="en-US" sz="1200">
                        <a:effectLst/>
                      </a:endParaRPr>
                    </a:p>
                  </a:txBody>
                  <a:tcPr>
                    <a:lnL w="12700" cap="flat" cmpd="sng" algn="ctr">
                      <a:noFill/>
                      <a:prstDash val="solid"/>
                      <a:round/>
                      <a:headEnd type="none" w="med" len="med"/>
                      <a:tailEnd type="none" w="med" len="med"/>
                    </a:lnL>
                  </a:tcPr>
                </a:tc>
                <a:tc>
                  <a:txBody>
                    <a:bodyPr/>
                    <a:lstStyle/>
                    <a:p>
                      <a:pPr algn="l" fontAlgn="t"/>
                      <a:r>
                        <a:rPr lang="en-US" sz="1200" dirty="0">
                          <a:effectLst/>
                        </a:rPr>
                        <a:t>Embeddings are further broken down into three families of models for different functionalities: similarity, text search, and code search.</a:t>
                      </a:r>
                    </a:p>
                  </a:txBody>
                  <a:tcPr/>
                </a:tc>
                <a:tc>
                  <a:txBody>
                    <a:bodyPr/>
                    <a:lstStyle/>
                    <a:p>
                      <a:pPr algn="l" fontAlgn="t"/>
                      <a:endParaRPr lang="en-US" sz="1200" dirty="0">
                        <a:effectLst/>
                      </a:endParaRPr>
                    </a:p>
                  </a:txBody>
                  <a:tcPr/>
                </a:tc>
                <a:extLst>
                  <a:ext uri="{0D108BD9-81ED-4DB2-BD59-A6C34878D82A}">
                    <a16:rowId xmlns:a16="http://schemas.microsoft.com/office/drawing/2014/main" val="3388671141"/>
                  </a:ext>
                </a:extLst>
              </a:tr>
            </a:tbl>
          </a:graphicData>
        </a:graphic>
      </p:graphicFrame>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2499682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9868679-2C63-86CF-4032-CF24F10195E9}"/>
              </a:ext>
            </a:extLst>
          </p:cNvPr>
          <p:cNvGraphicFramePr>
            <a:graphicFrameLocks noChangeAspect="1"/>
          </p:cNvGraphicFramePr>
          <p:nvPr>
            <p:custDataLst>
              <p:tags r:id="rId1"/>
            </p:custDataLst>
            <p:extLst>
              <p:ext uri="{D42A27DB-BD31-4B8C-83A1-F6EECF244321}">
                <p14:modId xmlns:p14="http://schemas.microsoft.com/office/powerpoint/2010/main" val="3639195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87" imgH="488" progId="TCLayout.ActiveDocument.1">
                  <p:embed/>
                </p:oleObj>
              </mc:Choice>
              <mc:Fallback>
                <p:oleObj name="think-cell Slide" r:id="rId4" imgW="487" imgH="488" progId="TCLayout.ActiveDocument.1">
                  <p:embed/>
                  <p:pic>
                    <p:nvPicPr>
                      <p:cNvPr id="9" name="Object 8" hidden="1">
                        <a:extLst>
                          <a:ext uri="{FF2B5EF4-FFF2-40B4-BE49-F238E27FC236}">
                            <a16:creationId xmlns:a16="http://schemas.microsoft.com/office/drawing/2014/main" id="{89868679-2C63-86CF-4032-CF24F10195E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508528" y="493001"/>
            <a:ext cx="10411162" cy="1325563"/>
          </a:xfrm>
        </p:spPr>
        <p:txBody>
          <a:bodyPr vert="horz"/>
          <a:lstStyle/>
          <a:p>
            <a:r>
              <a:rPr lang="en-US" b="0" i="0" dirty="0">
                <a:solidFill>
                  <a:srgbClr val="161616"/>
                </a:solidFill>
                <a:effectLst/>
                <a:latin typeface="Segoe UI" panose="020B0502040204020203" pitchFamily="34" charset="0"/>
              </a:rPr>
              <a:t>Get Started with 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Service</a:t>
            </a:r>
            <a:endParaRPr lang="en-US" dirty="0"/>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
        <p:nvSpPr>
          <p:cNvPr id="13" name="Text Placeholder 4">
            <a:extLst>
              <a:ext uri="{FF2B5EF4-FFF2-40B4-BE49-F238E27FC236}">
                <a16:creationId xmlns:a16="http://schemas.microsoft.com/office/drawing/2014/main" id="{8F310AC2-EF7E-D1D3-2891-7327D0DD9D8A}"/>
              </a:ext>
            </a:extLst>
          </p:cNvPr>
          <p:cNvSpPr txBox="1">
            <a:spLocks/>
          </p:cNvSpPr>
          <p:nvPr/>
        </p:nvSpPr>
        <p:spPr>
          <a:xfrm>
            <a:off x="1601360" y="1944834"/>
            <a:ext cx="9571416" cy="3708664"/>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lgn="just">
              <a:buFont typeface="Arial" panose="020B0604020202020204" pitchFamily="34" charset="0"/>
              <a:buChar char="•"/>
            </a:pPr>
            <a:r>
              <a:rPr lang="en-US" b="0" i="0" dirty="0">
                <a:solidFill>
                  <a:srgbClr val="222222"/>
                </a:solidFill>
                <a:effectLst/>
                <a:latin typeface="segoe-ui_light"/>
              </a:rPr>
              <a:t>Provision an Azure </a:t>
            </a:r>
            <a:r>
              <a:rPr lang="en-US" b="0" i="0" dirty="0" err="1">
                <a:solidFill>
                  <a:srgbClr val="222222"/>
                </a:solidFill>
                <a:effectLst/>
                <a:latin typeface="segoe-ui_light"/>
              </a:rPr>
              <a:t>OpenAI</a:t>
            </a:r>
            <a:r>
              <a:rPr lang="en-US" b="0" i="0" dirty="0">
                <a:solidFill>
                  <a:srgbClr val="222222"/>
                </a:solidFill>
                <a:effectLst/>
                <a:latin typeface="segoe-ui_light"/>
              </a:rPr>
              <a:t> resource</a:t>
            </a:r>
          </a:p>
          <a:p>
            <a:pPr marL="342900" indent="-342900" algn="just">
              <a:buFont typeface="Arial" panose="020B0604020202020204" pitchFamily="34" charset="0"/>
              <a:buChar char="•"/>
            </a:pPr>
            <a:endParaRPr lang="en-US" b="0" i="0" dirty="0">
              <a:solidFill>
                <a:srgbClr val="323130"/>
              </a:solidFill>
              <a:effectLst/>
              <a:latin typeface="Segoe UI" panose="020B0502040204020203" pitchFamily="34" charset="0"/>
            </a:endParaRPr>
          </a:p>
          <a:p>
            <a:pPr marL="342900" indent="-342900" algn="just">
              <a:buFont typeface="Arial" panose="020B0604020202020204" pitchFamily="34" charset="0"/>
              <a:buChar char="•"/>
            </a:pPr>
            <a:r>
              <a:rPr lang="en-US" b="0" i="0" dirty="0">
                <a:solidFill>
                  <a:srgbClr val="222222"/>
                </a:solidFill>
                <a:effectLst/>
                <a:latin typeface="segoe-ui_light"/>
              </a:rPr>
              <a:t>Deploy a model</a:t>
            </a:r>
          </a:p>
          <a:p>
            <a:pPr marL="342900" indent="-342900" algn="just">
              <a:buFont typeface="Arial" panose="020B0604020202020204" pitchFamily="34" charset="0"/>
              <a:buChar char="•"/>
            </a:pPr>
            <a:endParaRPr lang="en-US" dirty="0">
              <a:solidFill>
                <a:srgbClr val="222222"/>
              </a:solidFill>
              <a:latin typeface="segoe-ui_light"/>
            </a:endParaRPr>
          </a:p>
          <a:p>
            <a:pPr marL="342900" indent="-342900" algn="just">
              <a:buFont typeface="Arial" panose="020B0604020202020204" pitchFamily="34" charset="0"/>
              <a:buChar char="•"/>
            </a:pPr>
            <a:r>
              <a:rPr lang="en-US" b="0" i="0" dirty="0">
                <a:solidFill>
                  <a:srgbClr val="222222"/>
                </a:solidFill>
                <a:effectLst/>
                <a:latin typeface="segoe-ui_light"/>
              </a:rPr>
              <a:t>Explore a model in the Completions playground</a:t>
            </a:r>
          </a:p>
          <a:p>
            <a:pPr marL="342900" indent="-342900" algn="just">
              <a:buFont typeface="Arial" panose="020B0604020202020204" pitchFamily="34" charset="0"/>
              <a:buChar char="•"/>
            </a:pPr>
            <a:endParaRPr lang="en-US" b="0" i="0" dirty="0">
              <a:solidFill>
                <a:srgbClr val="222222"/>
              </a:solidFill>
              <a:effectLst/>
              <a:latin typeface="segoe-ui_light"/>
            </a:endParaRPr>
          </a:p>
          <a:p>
            <a:pPr marL="342900" indent="-342900" algn="just">
              <a:buFont typeface="Arial" panose="020B0604020202020204" pitchFamily="34" charset="0"/>
              <a:buChar char="•"/>
            </a:pPr>
            <a:r>
              <a:rPr lang="en-US" b="0" i="0" dirty="0">
                <a:solidFill>
                  <a:srgbClr val="222222"/>
                </a:solidFill>
                <a:effectLst/>
                <a:latin typeface="segoe-ui_light"/>
              </a:rPr>
              <a:t>Use a model to classify text</a:t>
            </a:r>
          </a:p>
          <a:p>
            <a:pPr marL="342900" indent="-342900" algn="just">
              <a:buFont typeface="Arial" panose="020B0604020202020204" pitchFamily="34" charset="0"/>
              <a:buChar char="•"/>
            </a:pPr>
            <a:endParaRPr lang="en-US" b="0" i="0" dirty="0">
              <a:solidFill>
                <a:srgbClr val="222222"/>
              </a:solidFill>
              <a:effectLst/>
              <a:latin typeface="segoe-ui_light"/>
            </a:endParaRPr>
          </a:p>
          <a:p>
            <a:pPr marL="342900" indent="-342900" algn="just">
              <a:buFont typeface="Arial" panose="020B0604020202020204" pitchFamily="34" charset="0"/>
              <a:buChar char="•"/>
            </a:pPr>
            <a:r>
              <a:rPr lang="en-US" b="0" i="0" dirty="0">
                <a:solidFill>
                  <a:srgbClr val="222222"/>
                </a:solidFill>
                <a:effectLst/>
                <a:latin typeface="segoe-ui_light"/>
              </a:rPr>
              <a:t>Explore code-generation</a:t>
            </a:r>
            <a:endParaRPr lang="en-US" b="1" dirty="0"/>
          </a:p>
        </p:txBody>
      </p:sp>
    </p:spTree>
    <p:extLst>
      <p:ext uri="{BB962C8B-B14F-4D97-AF65-F5344CB8AC3E}">
        <p14:creationId xmlns:p14="http://schemas.microsoft.com/office/powerpoint/2010/main" val="2907976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D341437-3638-859D-8519-0B2B4AAA4878}"/>
              </a:ext>
            </a:extLst>
          </p:cNvPr>
          <p:cNvGraphicFramePr>
            <a:graphicFrameLocks noChangeAspect="1"/>
          </p:cNvGraphicFramePr>
          <p:nvPr>
            <p:custDataLst>
              <p:tags r:id="rId1"/>
            </p:custDataLst>
            <p:extLst>
              <p:ext uri="{D42A27DB-BD31-4B8C-83A1-F6EECF244321}">
                <p14:modId xmlns:p14="http://schemas.microsoft.com/office/powerpoint/2010/main" val="23845601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5" name="Object 4" hidden="1">
                        <a:extLst>
                          <a:ext uri="{FF2B5EF4-FFF2-40B4-BE49-F238E27FC236}">
                            <a16:creationId xmlns:a16="http://schemas.microsoft.com/office/drawing/2014/main" id="{DD341437-3638-859D-8519-0B2B4AAA487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154794" y="2148840"/>
            <a:ext cx="5750972" cy="1715531"/>
          </a:xfrm>
        </p:spPr>
        <p:txBody>
          <a:bodyPr vert="horz"/>
          <a:lstStyle/>
          <a:p>
            <a:r>
              <a:rPr lang="en-US" dirty="0"/>
              <a:t>Develop NLP solutions with Azure Open AI</a:t>
            </a:r>
          </a:p>
        </p:txBody>
      </p:sp>
    </p:spTree>
    <p:extLst>
      <p:ext uri="{BB962C8B-B14F-4D97-AF65-F5344CB8AC3E}">
        <p14:creationId xmlns:p14="http://schemas.microsoft.com/office/powerpoint/2010/main" val="37684532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0</TotalTime>
  <Words>1284</Words>
  <Application>Microsoft Office PowerPoint</Application>
  <PresentationFormat>Widescreen</PresentationFormat>
  <Paragraphs>186</Paragraphs>
  <Slides>22</Slides>
  <Notes>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1" baseType="lpstr">
      <vt:lpstr>Arial</vt:lpstr>
      <vt:lpstr>Calibri</vt:lpstr>
      <vt:lpstr>Heebo</vt:lpstr>
      <vt:lpstr>Segoe UI</vt:lpstr>
      <vt:lpstr>segoe-ui_light</vt:lpstr>
      <vt:lpstr>SFMono-Regular</vt:lpstr>
      <vt:lpstr>Tenorite</vt:lpstr>
      <vt:lpstr>Office Theme</vt:lpstr>
      <vt:lpstr>think-cell Slide</vt:lpstr>
      <vt:lpstr>Develop AI solutions with Azure OpenAI</vt:lpstr>
      <vt:lpstr>AGENDA</vt:lpstr>
      <vt:lpstr>INTRODUCTION</vt:lpstr>
      <vt:lpstr>Introduction to Azure Open AI service</vt:lpstr>
      <vt:lpstr>Azure OpenAI Service brings generative AI models to the Azure platform</vt:lpstr>
      <vt:lpstr>Azure OpenAI Service</vt:lpstr>
      <vt:lpstr>Types of generative AI models</vt:lpstr>
      <vt:lpstr>Get Started with Azure OpenAI Service</vt:lpstr>
      <vt:lpstr>Develop NLP solutions with Azure Open AI</vt:lpstr>
      <vt:lpstr>Create an Azure OpenAI resource</vt:lpstr>
      <vt:lpstr>Choose and deploy a model</vt:lpstr>
      <vt:lpstr>Authentication and Model Specification</vt:lpstr>
      <vt:lpstr>Azure OpeAI Rest API</vt:lpstr>
      <vt:lpstr>Develop NLP solution with Azure OpenAI Service</vt:lpstr>
      <vt:lpstr>Prompt engineering with Azure Open AI</vt:lpstr>
      <vt:lpstr>Understanding Prompt Engineering</vt:lpstr>
      <vt:lpstr>Prompt engineering techniques</vt:lpstr>
      <vt:lpstr>Prompt engineering in your application</vt:lpstr>
      <vt:lpstr>Integrate ChatGPT into your app</vt:lpstr>
      <vt:lpstr>Integrate chatGPT into your app</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2021-05-30T14:07:31Z</dcterms:created>
  <dcterms:modified xsi:type="dcterms:W3CDTF">2023-05-15T20:30:07Z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390abb71-b7ef-49cf-ab6c-8d2e705d75ce_Enabled">
    <vt:lpwstr>true</vt:lpwstr>
  </property>
  <property fmtid="{D5CDD505-2E9C-101B-9397-08002B2CF9AE}" pid="4" name="MSIP_Label_390abb71-b7ef-49cf-ab6c-8d2e705d75ce_SetDate">
    <vt:lpwstr>2023-05-11T17:02:34Z</vt:lpwstr>
  </property>
  <property fmtid="{D5CDD505-2E9C-101B-9397-08002B2CF9AE}" pid="5" name="MSIP_Label_390abb71-b7ef-49cf-ab6c-8d2e705d75ce_Method">
    <vt:lpwstr>Standard</vt:lpwstr>
  </property>
  <property fmtid="{D5CDD505-2E9C-101B-9397-08002B2CF9AE}" pid="6" name="MSIP_Label_390abb71-b7ef-49cf-ab6c-8d2e705d75ce_Name">
    <vt:lpwstr>defa4170-0d19-0005-0002-bc88714345d2</vt:lpwstr>
  </property>
  <property fmtid="{D5CDD505-2E9C-101B-9397-08002B2CF9AE}" pid="7" name="MSIP_Label_390abb71-b7ef-49cf-ab6c-8d2e705d75ce_SiteId">
    <vt:lpwstr>c3b232d6-15a2-46e1-8879-7ec7a9e5c4a9</vt:lpwstr>
  </property>
  <property fmtid="{D5CDD505-2E9C-101B-9397-08002B2CF9AE}" pid="8" name="MSIP_Label_390abb71-b7ef-49cf-ab6c-8d2e705d75ce_ActionId">
    <vt:lpwstr>4794be7c-344b-47fb-bf70-7ed2f30a22c1</vt:lpwstr>
  </property>
  <property fmtid="{D5CDD505-2E9C-101B-9397-08002B2CF9AE}" pid="9" name="MSIP_Label_390abb71-b7ef-49cf-ab6c-8d2e705d75ce_ContentBits">
    <vt:lpwstr>0</vt:lpwstr>
  </property>
</Properties>
</file>